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61" r:id="rId2"/>
    <p:sldId id="260" r:id="rId3"/>
    <p:sldId id="306" r:id="rId4"/>
    <p:sldId id="282" r:id="rId5"/>
    <p:sldId id="307" r:id="rId6"/>
    <p:sldId id="308" r:id="rId7"/>
    <p:sldId id="310" r:id="rId8"/>
    <p:sldId id="309" r:id="rId9"/>
    <p:sldId id="289" r:id="rId10"/>
    <p:sldId id="300" r:id="rId11"/>
    <p:sldId id="264" r:id="rId12"/>
    <p:sldId id="266" r:id="rId13"/>
    <p:sldId id="301" r:id="rId14"/>
    <p:sldId id="303" r:id="rId15"/>
    <p:sldId id="304" r:id="rId16"/>
    <p:sldId id="305" r:id="rId17"/>
    <p:sldId id="302" r:id="rId18"/>
    <p:sldId id="268" r:id="rId19"/>
    <p:sldId id="298" r:id="rId20"/>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2362" autoAdjust="0"/>
  </p:normalViewPr>
  <p:slideViewPr>
    <p:cSldViewPr>
      <p:cViewPr varScale="1">
        <p:scale>
          <a:sx n="100" d="100"/>
          <a:sy n="100" d="100"/>
        </p:scale>
        <p:origin x="931" y="67"/>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11/11/2021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7782A0-E430-44EE-9D6D-27828BD3BE65}" type="datetimeFigureOut">
              <a:rPr lang="en-GB" smtClean="0"/>
              <a:t>11/11/2021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7CDB7C-352F-4C1A-AFF1-87CABBA030C1}" type="slidenum">
              <a:rPr lang="en-GB" smtClean="0"/>
              <a:t>‹#›</a:t>
            </a:fld>
            <a:endParaRPr lang="en-GB"/>
          </a:p>
        </p:txBody>
      </p:sp>
    </p:spTree>
    <p:extLst>
      <p:ext uri="{BB962C8B-B14F-4D97-AF65-F5344CB8AC3E}">
        <p14:creationId xmlns:p14="http://schemas.microsoft.com/office/powerpoint/2010/main" val="3926992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yourself</a:t>
            </a:r>
          </a:p>
          <a:p>
            <a:r>
              <a:rPr lang="en-US" dirty="0"/>
              <a:t>Will cover off these points</a:t>
            </a:r>
          </a:p>
          <a:p>
            <a:r>
              <a:rPr lang="en-US" dirty="0"/>
              <a:t>Then time for questions </a:t>
            </a:r>
            <a:endParaRPr lang="en-GB" dirty="0"/>
          </a:p>
        </p:txBody>
      </p:sp>
      <p:sp>
        <p:nvSpPr>
          <p:cNvPr id="4" name="Slide Number Placeholder 3"/>
          <p:cNvSpPr>
            <a:spLocks noGrp="1"/>
          </p:cNvSpPr>
          <p:nvPr>
            <p:ph type="sldNum" sz="quarter" idx="5"/>
          </p:nvPr>
        </p:nvSpPr>
        <p:spPr/>
        <p:txBody>
          <a:bodyPr/>
          <a:lstStyle/>
          <a:p>
            <a:fld id="{D17CDB7C-352F-4C1A-AFF1-87CABBA030C1}" type="slidenum">
              <a:rPr lang="en-GB" smtClean="0"/>
              <a:t>2</a:t>
            </a:fld>
            <a:endParaRPr lang="en-GB"/>
          </a:p>
        </p:txBody>
      </p:sp>
    </p:spTree>
    <p:extLst>
      <p:ext uri="{BB962C8B-B14F-4D97-AF65-F5344CB8AC3E}">
        <p14:creationId xmlns:p14="http://schemas.microsoft.com/office/powerpoint/2010/main" val="1180821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16 compliant</a:t>
            </a:r>
          </a:p>
          <a:p>
            <a:r>
              <a:rPr lang="en-GB" dirty="0"/>
              <a:t>45 partially compliant</a:t>
            </a:r>
          </a:p>
          <a:p>
            <a:r>
              <a:rPr lang="en-GB" dirty="0"/>
              <a:t>8 not compliant </a:t>
            </a:r>
          </a:p>
          <a:p>
            <a:endParaRPr lang="en-GB" dirty="0"/>
          </a:p>
          <a:p>
            <a:r>
              <a:rPr lang="en-GB" dirty="0"/>
              <a:t>16 Guidance issued</a:t>
            </a:r>
          </a:p>
          <a:p>
            <a:r>
              <a:rPr lang="en-GB" dirty="0"/>
              <a:t>30 letter of engagement (</a:t>
            </a:r>
            <a:r>
              <a:rPr lang="en-GB" dirty="0" err="1"/>
              <a:t>ie</a:t>
            </a:r>
            <a:r>
              <a:rPr lang="en-GB" dirty="0"/>
              <a:t> some changes needed, but not so widespread as needs a compliance plan) </a:t>
            </a:r>
          </a:p>
          <a:p>
            <a:r>
              <a:rPr lang="en-GB" dirty="0"/>
              <a:t>15 compliance plan</a:t>
            </a:r>
          </a:p>
          <a:p>
            <a:r>
              <a:rPr lang="en-GB" dirty="0"/>
              <a:t>8 referred for investigation and possible sanction</a:t>
            </a:r>
          </a:p>
        </p:txBody>
      </p:sp>
      <p:sp>
        <p:nvSpPr>
          <p:cNvPr id="4" name="Slide Number Placeholder 3"/>
          <p:cNvSpPr>
            <a:spLocks noGrp="1"/>
          </p:cNvSpPr>
          <p:nvPr>
            <p:ph type="sldNum" sz="quarter" idx="5"/>
          </p:nvPr>
        </p:nvSpPr>
        <p:spPr/>
        <p:txBody>
          <a:bodyPr/>
          <a:lstStyle/>
          <a:p>
            <a:fld id="{D17CDB7C-352F-4C1A-AFF1-87CABBA030C1}" type="slidenum">
              <a:rPr lang="en-GB" smtClean="0"/>
              <a:t>11</a:t>
            </a:fld>
            <a:endParaRPr lang="en-GB"/>
          </a:p>
        </p:txBody>
      </p:sp>
    </p:spTree>
    <p:extLst>
      <p:ext uri="{BB962C8B-B14F-4D97-AF65-F5344CB8AC3E}">
        <p14:creationId xmlns:p14="http://schemas.microsoft.com/office/powerpoint/2010/main" val="90880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FWRA </a:t>
            </a:r>
          </a:p>
          <a:p>
            <a:r>
              <a:rPr lang="en-GB" dirty="0"/>
              <a:t>38 compliant</a:t>
            </a:r>
          </a:p>
          <a:p>
            <a:r>
              <a:rPr lang="en-GB" dirty="0"/>
              <a:t>50 partially compliant</a:t>
            </a:r>
          </a:p>
          <a:p>
            <a:r>
              <a:rPr lang="en-GB" dirty="0"/>
              <a:t>10 not compliant</a:t>
            </a:r>
          </a:p>
          <a:p>
            <a:endParaRPr lang="en-GB" dirty="0"/>
          </a:p>
          <a:p>
            <a:r>
              <a:rPr lang="en-GB" dirty="0"/>
              <a:t>38 guidance issued</a:t>
            </a:r>
          </a:p>
          <a:p>
            <a:r>
              <a:rPr lang="en-GB" dirty="0"/>
              <a:t>40 engagement</a:t>
            </a:r>
          </a:p>
          <a:p>
            <a:r>
              <a:rPr lang="en-GB" dirty="0"/>
              <a:t>8 compliance plan</a:t>
            </a:r>
          </a:p>
          <a:p>
            <a:r>
              <a:rPr lang="en-GB" dirty="0"/>
              <a:t>12 referred for investigation </a:t>
            </a:r>
          </a:p>
          <a:p>
            <a:endParaRPr lang="en-GB" dirty="0"/>
          </a:p>
          <a:p>
            <a:r>
              <a:rPr lang="en-GB" dirty="0"/>
              <a:t>DBRs</a:t>
            </a:r>
          </a:p>
          <a:p>
            <a:r>
              <a:rPr lang="en-GB" dirty="0"/>
              <a:t>20 compliant</a:t>
            </a:r>
          </a:p>
          <a:p>
            <a:r>
              <a:rPr lang="en-GB" dirty="0"/>
              <a:t>29 partially compliant</a:t>
            </a:r>
          </a:p>
          <a:p>
            <a:r>
              <a:rPr lang="en-GB" dirty="0"/>
              <a:t>6 not compliant</a:t>
            </a:r>
          </a:p>
          <a:p>
            <a:r>
              <a:rPr lang="en-GB" dirty="0"/>
              <a:t>25 ongoing</a:t>
            </a:r>
          </a:p>
          <a:p>
            <a:r>
              <a:rPr lang="en-GB" dirty="0"/>
              <a:t>1 pursued for non-cooperation</a:t>
            </a:r>
          </a:p>
          <a:p>
            <a:endParaRPr lang="en-GB" dirty="0"/>
          </a:p>
          <a:p>
            <a:r>
              <a:rPr lang="en-GB" dirty="0"/>
              <a:t>10 </a:t>
            </a:r>
            <a:r>
              <a:rPr lang="en-GB" dirty="0" err="1"/>
              <a:t>guidabce</a:t>
            </a:r>
            <a:endParaRPr lang="en-GB" dirty="0"/>
          </a:p>
          <a:p>
            <a:r>
              <a:rPr lang="en-GB" dirty="0"/>
              <a:t>22 engagement</a:t>
            </a:r>
          </a:p>
          <a:p>
            <a:r>
              <a:rPr lang="en-GB" dirty="0"/>
              <a:t>7 compliance plan</a:t>
            </a:r>
          </a:p>
          <a:p>
            <a:r>
              <a:rPr lang="en-GB" dirty="0"/>
              <a:t>7 referred for investigation </a:t>
            </a:r>
          </a:p>
          <a:p>
            <a:endParaRPr lang="en-GB" dirty="0"/>
          </a:p>
          <a:p>
            <a:endParaRPr lang="en-GB" dirty="0"/>
          </a:p>
        </p:txBody>
      </p:sp>
      <p:sp>
        <p:nvSpPr>
          <p:cNvPr id="4" name="Slide Number Placeholder 3"/>
          <p:cNvSpPr>
            <a:spLocks noGrp="1"/>
          </p:cNvSpPr>
          <p:nvPr>
            <p:ph type="sldNum" sz="quarter" idx="5"/>
          </p:nvPr>
        </p:nvSpPr>
        <p:spPr/>
        <p:txBody>
          <a:bodyPr/>
          <a:lstStyle/>
          <a:p>
            <a:fld id="{D17CDB7C-352F-4C1A-AFF1-87CABBA030C1}" type="slidenum">
              <a:rPr lang="en-GB" smtClean="0"/>
              <a:t>12</a:t>
            </a:fld>
            <a:endParaRPr lang="en-GB"/>
          </a:p>
        </p:txBody>
      </p:sp>
    </p:spTree>
    <p:extLst>
      <p:ext uri="{BB962C8B-B14F-4D97-AF65-F5344CB8AC3E}">
        <p14:creationId xmlns:p14="http://schemas.microsoft.com/office/powerpoint/2010/main" val="1723820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900"/>
              </a:spcBef>
              <a:spcAft>
                <a:spcPts val="900"/>
              </a:spcAft>
            </a:pP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b="1" dirty="0">
                <a:effectLst/>
                <a:latin typeface="Arial" panose="020B0604020202020204" pitchFamily="34" charset="0"/>
                <a:ea typeface="Calibri" panose="020F0502020204030204" pitchFamily="34" charset="0"/>
              </a:rPr>
              <a:t>Deficiencies in policies </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b="1" dirty="0">
                <a:effectLst/>
                <a:latin typeface="Arial" panose="020B0604020202020204" pitchFamily="34" charset="0"/>
                <a:ea typeface="Calibri" panose="020F0502020204030204" pitchFamily="34" charset="0"/>
              </a:rPr>
              <a:t>Count </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Had not been updated to reflect the changes from the 2019 amendment regulations </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28</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No information on the additional measures, where appropriate, to prevent the use for money laundering or terrorist financing of products and transactions which might favour anonymity</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23</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No information on high-risk third countries</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20</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No information on simplified due diligence and if it is permitted</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17</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No information on the firm’s position on reliance</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14</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No information on enhanced due diligence requirements </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9</a:t>
            </a:r>
            <a:endParaRPr lang="en-GB" sz="1200" dirty="0">
              <a:effectLst/>
              <a:latin typeface="Arial" panose="020B0604020202020204" pitchFamily="34" charset="0"/>
              <a:ea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17CDB7C-352F-4C1A-AFF1-87CABBA030C1}" type="slidenum">
              <a:rPr lang="en-GB" smtClean="0"/>
              <a:t>13</a:t>
            </a:fld>
            <a:endParaRPr lang="en-GB"/>
          </a:p>
        </p:txBody>
      </p:sp>
    </p:spTree>
    <p:extLst>
      <p:ext uri="{BB962C8B-B14F-4D97-AF65-F5344CB8AC3E}">
        <p14:creationId xmlns:p14="http://schemas.microsoft.com/office/powerpoint/2010/main" val="1702944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Lots of guidance on FWRA</a:t>
            </a:r>
          </a:p>
          <a:p>
            <a:r>
              <a:rPr lang="en-GB" dirty="0"/>
              <a:t>Keep it up to date</a:t>
            </a:r>
          </a:p>
          <a:p>
            <a:r>
              <a:rPr lang="en-GB" dirty="0"/>
              <a:t>Using a template is fine, but tailor it to your firm</a:t>
            </a:r>
          </a:p>
          <a:p>
            <a:pPr>
              <a:spcBef>
                <a:spcPts val="900"/>
              </a:spcBef>
              <a:spcAft>
                <a:spcPts val="900"/>
              </a:spcAft>
            </a:pPr>
            <a:r>
              <a:rPr lang="en-GB" sz="1200" b="1" dirty="0">
                <a:effectLst/>
                <a:latin typeface="Arial" panose="020B0604020202020204" pitchFamily="34" charset="0"/>
                <a:ea typeface="Calibri" panose="020F0502020204030204" pitchFamily="34" charset="0"/>
              </a:rPr>
              <a:t>Mandatory risk factor</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b="1" dirty="0">
                <a:effectLst/>
                <a:latin typeface="Arial" panose="020B0604020202020204" pitchFamily="34" charset="0"/>
                <a:ea typeface="Calibri" panose="020F0502020204030204" pitchFamily="34" charset="0"/>
              </a:rPr>
              <a:t>Number of firms omitted from FWRA</a:t>
            </a:r>
            <a:endParaRPr lang="en-GB" sz="1200" dirty="0">
              <a:effectLst/>
              <a:latin typeface="Arial" panose="020B0604020202020204" pitchFamily="34" charset="0"/>
              <a:ea typeface="Times New Roman" panose="02020603050405020304" pitchFamily="18" charset="0"/>
            </a:endParaRPr>
          </a:p>
          <a:p>
            <a:pPr marL="0" marR="0" lvl="0" indent="0" algn="l" defTabSz="914400" rtl="0" eaLnBrk="1" fontAlgn="auto" latinLnBrk="0" hangingPunct="1">
              <a:lnSpc>
                <a:spcPct val="100000"/>
              </a:lnSpc>
              <a:spcBef>
                <a:spcPts val="900"/>
              </a:spcBef>
              <a:spcAft>
                <a:spcPts val="900"/>
              </a:spcAft>
              <a:buClrTx/>
              <a:buSzTx/>
              <a:buFontTx/>
              <a:buNone/>
              <a:tabLst/>
              <a:defRPr/>
            </a:pPr>
            <a:r>
              <a:rPr lang="en-GB" sz="1200" dirty="0">
                <a:effectLst/>
                <a:latin typeface="Arial" panose="020B0604020202020204" pitchFamily="34" charset="0"/>
                <a:ea typeface="Calibri" panose="020F0502020204030204" pitchFamily="34" charset="0"/>
              </a:rPr>
              <a:t>Transaction risk: 26 firms </a:t>
            </a:r>
          </a:p>
          <a:p>
            <a:pPr>
              <a:spcBef>
                <a:spcPts val="900"/>
              </a:spcBef>
              <a:spcAft>
                <a:spcPts val="900"/>
              </a:spcAft>
            </a:pPr>
            <a:r>
              <a:rPr lang="en-GB" sz="1200" dirty="0">
                <a:effectLst/>
                <a:latin typeface="Arial" panose="020B0604020202020204" pitchFamily="34" charset="0"/>
                <a:ea typeface="Calibri" panose="020F0502020204030204" pitchFamily="34" charset="0"/>
              </a:rPr>
              <a:t>Firms did not sufficiently explore transactional risk, such as how many high value transactions the firms deal with, the typical size and value of a transaction, whether transactions are large or complex, and the type of payments accepted, for example, cash payments or payments from third parties.</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Delivery channel risk: 17</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Firms did not assess how they deliver their services and whether there is a likelihood that this risk changed due to Covid-19. It was difficult to determine from the risk assessments reviewed whether firms meet their clients, if they offer services that are non-face to face, and if they do, how they deliver those services, for example, by email or video meetings.  </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Geographical risk:12</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There was a lack of detail on where the firm’s clients and transactions are based and if any of the firm’s clients have overseas connections. Most risk assessments focused only on setting out the likelihood of dealing with a client from a high-risk jurisdiction and failed to address the geographical locations the firm do deal with and if these are local or national.</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Client risk: 7</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Firms failed to set out the type of clients they deal with. For example, whether these clients are individual or companies, if any of the companies have complex structures, whether the clients are predominantly new or long-standing clients, if any clients pose a higher risk such as politically exposed persons. </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Products and service risk: 6</a:t>
            </a:r>
            <a:endParaRPr lang="en-GB" sz="12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200" dirty="0">
                <a:effectLst/>
                <a:latin typeface="Arial" panose="020B0604020202020204" pitchFamily="34" charset="0"/>
                <a:ea typeface="Calibri" panose="020F0502020204030204" pitchFamily="34" charset="0"/>
              </a:rPr>
              <a:t>Many firms are failing to list all the services they provide that are within scope of the regulations. A cross check against the firm’s website and information we gather during our practising certificate renewal exercise shows a disconnect between the FWRA and the products and services provided.</a:t>
            </a:r>
            <a:endParaRPr lang="en-GB" sz="1200" dirty="0">
              <a:effectLst/>
              <a:latin typeface="Arial" panose="020B0604020202020204" pitchFamily="34" charset="0"/>
              <a:ea typeface="Times New Roman" panose="02020603050405020304" pitchFamily="18" charset="0"/>
            </a:endParaRPr>
          </a:p>
          <a:p>
            <a:endParaRPr lang="en-GB" dirty="0"/>
          </a:p>
          <a:p>
            <a:endParaRPr lang="en-GB" dirty="0"/>
          </a:p>
        </p:txBody>
      </p:sp>
      <p:sp>
        <p:nvSpPr>
          <p:cNvPr id="4" name="Slide Number Placeholder 3"/>
          <p:cNvSpPr>
            <a:spLocks noGrp="1"/>
          </p:cNvSpPr>
          <p:nvPr>
            <p:ph type="sldNum" sz="quarter" idx="5"/>
          </p:nvPr>
        </p:nvSpPr>
        <p:spPr/>
        <p:txBody>
          <a:bodyPr/>
          <a:lstStyle/>
          <a:p>
            <a:fld id="{D17CDB7C-352F-4C1A-AFF1-87CABBA030C1}" type="slidenum">
              <a:rPr lang="en-GB" smtClean="0"/>
              <a:t>14</a:t>
            </a:fld>
            <a:endParaRPr lang="en-GB"/>
          </a:p>
        </p:txBody>
      </p:sp>
    </p:spTree>
    <p:extLst>
      <p:ext uri="{BB962C8B-B14F-4D97-AF65-F5344CB8AC3E}">
        <p14:creationId xmlns:p14="http://schemas.microsoft.com/office/powerpoint/2010/main" val="1726487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Reviews had been carried out but they were insufficiently robust or were not formalised15</a:t>
            </a:r>
          </a:p>
          <a:p>
            <a:r>
              <a:rPr lang="en-US" dirty="0">
                <a:effectLst/>
              </a:rPr>
              <a:t>Failure to examine and evaluate the effectiveness of the firm’s policies, controls and procedures (lacked an element of testing via file reviews)10</a:t>
            </a:r>
          </a:p>
          <a:p>
            <a:r>
              <a:rPr lang="en-US" dirty="0">
                <a:effectLst/>
              </a:rPr>
              <a:t>Failed to examine and evaluate the adequacy of the firm’s policies, controls and procedures (lacked a thorough review of the policies against the requirements and firm needs)5</a:t>
            </a:r>
          </a:p>
          <a:p>
            <a:r>
              <a:rPr lang="en-US" dirty="0">
                <a:effectLst/>
              </a:rPr>
              <a:t>Lacked independence (carried out by persons involved in the creation of the policies)3</a:t>
            </a:r>
            <a:endParaRPr lang="en-GB" dirty="0"/>
          </a:p>
        </p:txBody>
      </p:sp>
      <p:sp>
        <p:nvSpPr>
          <p:cNvPr id="4" name="Slide Number Placeholder 3"/>
          <p:cNvSpPr>
            <a:spLocks noGrp="1"/>
          </p:cNvSpPr>
          <p:nvPr>
            <p:ph type="sldNum" sz="quarter" idx="5"/>
          </p:nvPr>
        </p:nvSpPr>
        <p:spPr/>
        <p:txBody>
          <a:bodyPr/>
          <a:lstStyle/>
          <a:p>
            <a:fld id="{D17CDB7C-352F-4C1A-AFF1-87CABBA030C1}" type="slidenum">
              <a:rPr lang="en-GB" smtClean="0"/>
              <a:t>15</a:t>
            </a:fld>
            <a:endParaRPr lang="en-GB"/>
          </a:p>
        </p:txBody>
      </p:sp>
    </p:spTree>
    <p:extLst>
      <p:ext uri="{BB962C8B-B14F-4D97-AF65-F5344CB8AC3E}">
        <p14:creationId xmlns:p14="http://schemas.microsoft.com/office/powerpoint/2010/main" val="21167265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333333"/>
                </a:solidFill>
                <a:effectLst/>
                <a:latin typeface="open-sans"/>
              </a:rPr>
              <a:t>34 out of the 42 firms were carrying out appraisals</a:t>
            </a:r>
          </a:p>
          <a:p>
            <a:pPr algn="l">
              <a:buFont typeface="Arial" panose="020B0604020202020204" pitchFamily="34" charset="0"/>
              <a:buChar char="•"/>
            </a:pPr>
            <a:r>
              <a:rPr lang="en-US" b="0" i="0" dirty="0">
                <a:solidFill>
                  <a:srgbClr val="333333"/>
                </a:solidFill>
                <a:effectLst/>
                <a:latin typeface="open-sans"/>
              </a:rPr>
              <a:t>28 out of the 42 firms were carrying out file reviews.</a:t>
            </a:r>
          </a:p>
          <a:p>
            <a:pPr algn="l"/>
            <a:endParaRPr lang="en-US" b="0" i="0" dirty="0">
              <a:solidFill>
                <a:srgbClr val="191919"/>
              </a:solidFill>
              <a:effectLst/>
              <a:latin typeface="Open sans bold"/>
            </a:endParaRPr>
          </a:p>
          <a:p>
            <a:pPr algn="l"/>
            <a:r>
              <a:rPr lang="en-US" b="0" i="0" dirty="0">
                <a:solidFill>
                  <a:srgbClr val="333333"/>
                </a:solidFill>
                <a:effectLst/>
                <a:latin typeface="Open sans" panose="020B0606030504020204" pitchFamily="34" charset="0"/>
              </a:rPr>
              <a:t>DBS checks for example, a number are including DBS checks both on appointment (51 firms) and for existing staff (38 firms). </a:t>
            </a:r>
            <a:endParaRPr lang="en-US" b="0" i="0" dirty="0">
              <a:solidFill>
                <a:srgbClr val="191919"/>
              </a:solidFill>
              <a:effectLst/>
              <a:latin typeface="Open sans bold"/>
            </a:endParaRPr>
          </a:p>
          <a:p>
            <a:pPr algn="l"/>
            <a:endParaRPr lang="en-US" b="0" i="0" dirty="0">
              <a:solidFill>
                <a:srgbClr val="191919"/>
              </a:solidFill>
              <a:effectLst/>
              <a:latin typeface="Open sans bold"/>
            </a:endParaRPr>
          </a:p>
          <a:p>
            <a:pPr algn="l"/>
            <a:r>
              <a:rPr lang="en-US" b="0" i="0" dirty="0">
                <a:solidFill>
                  <a:srgbClr val="191919"/>
                </a:solidFill>
                <a:effectLst/>
                <a:latin typeface="Open sans bold"/>
              </a:rPr>
              <a:t>Good practice</a:t>
            </a:r>
          </a:p>
          <a:p>
            <a:pPr algn="l">
              <a:buFont typeface="Arial" panose="020B0604020202020204" pitchFamily="34" charset="0"/>
              <a:buChar char="•"/>
            </a:pPr>
            <a:r>
              <a:rPr lang="en-US" b="0" i="0" dirty="0">
                <a:solidFill>
                  <a:srgbClr val="333333"/>
                </a:solidFill>
                <a:effectLst/>
                <a:latin typeface="open-sans"/>
              </a:rPr>
              <a:t>Using multiple methods of screening to ensure that a firm knows as much about its fee earners as possible.</a:t>
            </a:r>
          </a:p>
          <a:p>
            <a:pPr algn="l">
              <a:buFont typeface="Arial" panose="020B0604020202020204" pitchFamily="34" charset="0"/>
              <a:buChar char="•"/>
            </a:pPr>
            <a:r>
              <a:rPr lang="en-US" b="0" i="0" dirty="0">
                <a:solidFill>
                  <a:srgbClr val="333333"/>
                </a:solidFill>
                <a:effectLst/>
                <a:latin typeface="open-sans"/>
              </a:rPr>
              <a:t>Seeing screening as an ongoing process, not a one-time check at the point of employment.</a:t>
            </a:r>
          </a:p>
          <a:p>
            <a:pPr algn="l">
              <a:buFont typeface="Arial" panose="020B0604020202020204" pitchFamily="34" charset="0"/>
              <a:buChar char="•"/>
            </a:pPr>
            <a:r>
              <a:rPr lang="en-US" b="0" i="0" dirty="0">
                <a:solidFill>
                  <a:srgbClr val="333333"/>
                </a:solidFill>
                <a:effectLst/>
                <a:latin typeface="open-sans"/>
              </a:rPr>
              <a:t>Relying on independent sources, rather than personal knowledge of the fee earner.</a:t>
            </a:r>
          </a:p>
          <a:p>
            <a:pPr algn="l">
              <a:buFont typeface="Arial" panose="020B0604020202020204" pitchFamily="34" charset="0"/>
              <a:buChar char="•"/>
            </a:pPr>
            <a:r>
              <a:rPr lang="en-US" b="0" i="0" dirty="0">
                <a:solidFill>
                  <a:srgbClr val="333333"/>
                </a:solidFill>
                <a:effectLst/>
                <a:latin typeface="open-sans"/>
              </a:rPr>
              <a:t>Adopting a holistic approach to screening, embracing existing measures such as annual appraisals, and checking referees</a:t>
            </a:r>
          </a:p>
          <a:p>
            <a:pPr algn="l"/>
            <a:r>
              <a:rPr lang="en-US" b="0" i="0" dirty="0">
                <a:solidFill>
                  <a:srgbClr val="191919"/>
                </a:solidFill>
                <a:effectLst/>
                <a:latin typeface="Open sans bold"/>
              </a:rPr>
              <a:t>Areas for improvement</a:t>
            </a:r>
          </a:p>
          <a:p>
            <a:pPr algn="l">
              <a:buFont typeface="Arial" panose="020B0604020202020204" pitchFamily="34" charset="0"/>
              <a:buChar char="•"/>
            </a:pPr>
            <a:r>
              <a:rPr lang="en-US" b="0" i="0" dirty="0">
                <a:solidFill>
                  <a:srgbClr val="333333"/>
                </a:solidFill>
                <a:effectLst/>
                <a:latin typeface="open-sans"/>
              </a:rPr>
              <a:t>Reliance on fee earner declarations alone. MLCOs should consider the risk posed to the firm should a false or incorrect declaration be made.</a:t>
            </a:r>
          </a:p>
          <a:p>
            <a:pPr algn="l">
              <a:buFont typeface="Arial" panose="020B0604020202020204" pitchFamily="34" charset="0"/>
              <a:buChar char="•"/>
            </a:pPr>
            <a:r>
              <a:rPr lang="en-US" b="0" i="0" dirty="0">
                <a:solidFill>
                  <a:srgbClr val="333333"/>
                </a:solidFill>
                <a:effectLst/>
                <a:latin typeface="open-sans"/>
              </a:rPr>
              <a:t>MLCOs' unfamiliarity with screening processes is a risk for them and their firms. MLCOs have the responsibility of maintaining the firm's compliance with the regulations, which includes screening.</a:t>
            </a:r>
          </a:p>
          <a:p>
            <a:pPr algn="l">
              <a:buFont typeface="Arial" panose="020B0604020202020204" pitchFamily="34" charset="0"/>
              <a:buChar char="•"/>
            </a:pPr>
            <a:r>
              <a:rPr lang="en-US" b="0" i="0" dirty="0">
                <a:solidFill>
                  <a:srgbClr val="333333"/>
                </a:solidFill>
                <a:effectLst/>
                <a:latin typeface="open-sans"/>
              </a:rPr>
              <a:t>Firms limiting screening to conveyancing staff, in accordance with accreditation schemes, may also pose a risk. Conveyancing is a </a:t>
            </a:r>
            <a:r>
              <a:rPr lang="en-US" b="0" i="0" dirty="0" err="1">
                <a:solidFill>
                  <a:srgbClr val="333333"/>
                </a:solidFill>
                <a:effectLst/>
                <a:latin typeface="open-sans"/>
              </a:rPr>
              <a:t>highrisk</a:t>
            </a:r>
            <a:r>
              <a:rPr lang="en-US" b="0" i="0" dirty="0">
                <a:solidFill>
                  <a:srgbClr val="333333"/>
                </a:solidFill>
                <a:effectLst/>
                <a:latin typeface="open-sans"/>
              </a:rPr>
              <a:t> area for money laundering, but it is not the only one.</a:t>
            </a:r>
          </a:p>
          <a:p>
            <a:pPr algn="l">
              <a:buFont typeface="Arial" panose="020B0604020202020204" pitchFamily="34" charset="0"/>
              <a:buChar char="•"/>
            </a:pPr>
            <a:r>
              <a:rPr lang="en-US" b="0" i="0" dirty="0">
                <a:solidFill>
                  <a:srgbClr val="333333"/>
                </a:solidFill>
                <a:effectLst/>
                <a:latin typeface="open-sans"/>
              </a:rPr>
              <a:t>Reliance on personal knowledge of a person before they commence employment with the firm, with no independent checks.</a:t>
            </a:r>
          </a:p>
          <a:p>
            <a:endParaRPr lang="en-GB" dirty="0"/>
          </a:p>
        </p:txBody>
      </p:sp>
      <p:sp>
        <p:nvSpPr>
          <p:cNvPr id="4" name="Slide Number Placeholder 3"/>
          <p:cNvSpPr>
            <a:spLocks noGrp="1"/>
          </p:cNvSpPr>
          <p:nvPr>
            <p:ph type="sldNum" sz="quarter" idx="5"/>
          </p:nvPr>
        </p:nvSpPr>
        <p:spPr/>
        <p:txBody>
          <a:bodyPr/>
          <a:lstStyle/>
          <a:p>
            <a:fld id="{D17CDB7C-352F-4C1A-AFF1-87CABBA030C1}" type="slidenum">
              <a:rPr lang="en-GB" smtClean="0"/>
              <a:t>16</a:t>
            </a:fld>
            <a:endParaRPr lang="en-GB"/>
          </a:p>
        </p:txBody>
      </p:sp>
    </p:spTree>
    <p:extLst>
      <p:ext uri="{BB962C8B-B14F-4D97-AF65-F5344CB8AC3E}">
        <p14:creationId xmlns:p14="http://schemas.microsoft.com/office/powerpoint/2010/main" val="21188450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of funds – 241 files, 103 didn’t have appropriate </a:t>
            </a:r>
            <a:r>
              <a:rPr lang="en-US" dirty="0" err="1"/>
              <a:t>sof</a:t>
            </a:r>
            <a:r>
              <a:rPr lang="en-US" dirty="0"/>
              <a:t>. </a:t>
            </a:r>
          </a:p>
          <a:p>
            <a:r>
              <a:rPr lang="en-US" dirty="0"/>
              <a:t>recognize this is really challenging. What are they and where are they required?</a:t>
            </a:r>
          </a:p>
          <a:p>
            <a:r>
              <a:rPr lang="en-US" dirty="0"/>
              <a:t>LSAG says ‘the funds that are being used to fund the specific transaction in hand’. </a:t>
            </a:r>
          </a:p>
          <a:p>
            <a:r>
              <a:rPr lang="en-US" dirty="0"/>
              <a:t>R28(11) where necessary. </a:t>
            </a:r>
          </a:p>
          <a:p>
            <a:r>
              <a:rPr lang="en-US" dirty="0"/>
              <a:t>R(11) as part of ongoing monitoring where necessary </a:t>
            </a:r>
          </a:p>
          <a:p>
            <a:r>
              <a:rPr lang="en-US" dirty="0"/>
              <a:t>Under R35 for PEPs</a:t>
            </a:r>
          </a:p>
          <a:p>
            <a:r>
              <a:rPr lang="en-US" dirty="0"/>
              <a:t>Hoped for clarification in regs review, but not mentioned so currently legislation likely to stand for some time</a:t>
            </a:r>
          </a:p>
          <a:p>
            <a:r>
              <a:rPr lang="en-US" dirty="0"/>
              <a:t>RBA approach really important here, check back to FWRA and matter risk assessment. If it assessed as high you need to be doing </a:t>
            </a:r>
            <a:r>
              <a:rPr lang="en-US" dirty="0" err="1"/>
              <a:t>SoF</a:t>
            </a:r>
            <a:r>
              <a:rPr lang="en-US" dirty="0"/>
              <a:t> checks. </a:t>
            </a:r>
          </a:p>
          <a:p>
            <a:r>
              <a:rPr lang="en-US" dirty="0"/>
              <a:t>Make sure you include in your policy – nearly a quarter of firms didn’t. </a:t>
            </a:r>
          </a:p>
          <a:p>
            <a:r>
              <a:rPr lang="en-US" dirty="0"/>
              <a:t>Some good practice we’ve seen here:</a:t>
            </a:r>
          </a:p>
          <a:p>
            <a:pPr marL="171450" indent="-171450">
              <a:buFontTx/>
              <a:buChar char="-"/>
            </a:pPr>
            <a:r>
              <a:rPr lang="en-US" dirty="0"/>
              <a:t>Doing early in transaction</a:t>
            </a:r>
          </a:p>
          <a:p>
            <a:pPr marL="171450" indent="-171450">
              <a:buFontTx/>
              <a:buChar char="-"/>
            </a:pPr>
            <a:r>
              <a:rPr lang="en-US" dirty="0"/>
              <a:t>Including questions on client care letter</a:t>
            </a:r>
          </a:p>
          <a:p>
            <a:pPr marL="0" indent="0">
              <a:buFontTx/>
              <a:buNone/>
            </a:pPr>
            <a:r>
              <a:rPr lang="en-US" dirty="0"/>
              <a:t>Poor practice</a:t>
            </a:r>
          </a:p>
          <a:p>
            <a:pPr marL="171450" indent="-171450">
              <a:buFontTx/>
              <a:buChar char="-"/>
            </a:pPr>
            <a:r>
              <a:rPr lang="en-US" dirty="0"/>
              <a:t>Obtaining records but filed without reading</a:t>
            </a:r>
          </a:p>
          <a:p>
            <a:pPr marL="171450" indent="-171450">
              <a:buFontTx/>
              <a:buChar char="-"/>
            </a:pPr>
            <a:r>
              <a:rPr lang="en-US" dirty="0"/>
              <a:t>Making assumptions about client’s general wealth without asking questions about this transaction </a:t>
            </a:r>
          </a:p>
          <a:p>
            <a:endParaRPr lang="en-GB" dirty="0"/>
          </a:p>
          <a:p>
            <a:r>
              <a:rPr lang="en-GB" dirty="0"/>
              <a:t>Client and matter risk assessments  </a:t>
            </a:r>
          </a:p>
          <a:p>
            <a:r>
              <a:rPr lang="en-GB" dirty="0"/>
              <a:t>Main issue, not doing one or not rating the risk – this applied to 33% of files. </a:t>
            </a:r>
          </a:p>
          <a:p>
            <a:endParaRPr lang="en-GB" dirty="0"/>
          </a:p>
          <a:p>
            <a:r>
              <a:rPr lang="en-GB" dirty="0"/>
              <a:t>Ongoing monitoring</a:t>
            </a: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How firms ensure the CDD obtained is still appropriate to the risk level.</a:t>
            </a: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Whether the risk level needs changing and if that triggers the need for additional checks.</a:t>
            </a: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Whether a reactive process exists if something changes to trigger the need for CDD to be renewed. This could be if the instruction from the client changes, or new information comes to light about those involved in a transaction.</a:t>
            </a:r>
          </a:p>
          <a:p>
            <a:pPr marL="342900" lvl="0" indent="-342900">
              <a:lnSpc>
                <a:spcPct val="107000"/>
              </a:lnSpc>
              <a:spcAft>
                <a:spcPts val="8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How CDD is kept up to date and renewed if documentation is no longer appropriate or valid. </a:t>
            </a:r>
          </a:p>
          <a:p>
            <a:r>
              <a:rPr lang="en-GB" sz="1800" dirty="0">
                <a:effectLst/>
                <a:latin typeface="Arial" panose="020B0604020202020204" pitchFamily="34" charset="0"/>
                <a:ea typeface="Times New Roman" panose="02020603050405020304" pitchFamily="18" charset="0"/>
              </a:rPr>
              <a:t>We saw a mixed picture on ongoing monitoring. We took steps with 16 out of 42 firms on ongoing monitoring.</a:t>
            </a:r>
          </a:p>
          <a:p>
            <a:endParaRPr lang="en-GB" sz="1800" dirty="0">
              <a:effectLst/>
              <a:latin typeface="Arial" panose="020B0604020202020204" pitchFamily="34" charset="0"/>
            </a:endParaRPr>
          </a:p>
          <a:p>
            <a:r>
              <a:rPr lang="en-GB" sz="1800" dirty="0">
                <a:effectLst/>
                <a:latin typeface="Arial" panose="020B0604020202020204" pitchFamily="34" charset="0"/>
              </a:rPr>
              <a:t>PCPs</a:t>
            </a:r>
          </a:p>
          <a:p>
            <a:r>
              <a:rPr lang="en-GB" sz="1800" dirty="0">
                <a:effectLst/>
                <a:latin typeface="Arial" panose="020B0604020202020204" pitchFamily="34" charset="0"/>
              </a:rPr>
              <a:t>55% of policies needed some steps to be taken</a:t>
            </a:r>
          </a:p>
          <a:p>
            <a:r>
              <a:rPr lang="en-GB" sz="1800" dirty="0">
                <a:effectLst/>
                <a:latin typeface="Arial" panose="020B0604020202020204" pitchFamily="34" charset="0"/>
              </a:rPr>
              <a:t>Main issue: PCPs not updated, </a:t>
            </a:r>
            <a:r>
              <a:rPr lang="en-GB" sz="1800" dirty="0" err="1">
                <a:effectLst/>
                <a:latin typeface="Arial" panose="020B0604020202020204" pitchFamily="34" charset="0"/>
              </a:rPr>
              <a:t>eg</a:t>
            </a:r>
            <a:r>
              <a:rPr lang="en-GB" sz="1800" dirty="0">
                <a:effectLst/>
                <a:latin typeface="Arial" panose="020B0604020202020204" pitchFamily="34" charset="0"/>
              </a:rPr>
              <a:t> for 2019 amendment regs</a:t>
            </a:r>
          </a:p>
          <a:p>
            <a:r>
              <a:rPr lang="en-GB" sz="1800" dirty="0">
                <a:effectLst/>
                <a:latin typeface="Arial" panose="020B0604020202020204" pitchFamily="34" charset="0"/>
              </a:rPr>
              <a:t>Mentioned this previously, but big concern here when PCPs not being followed – saw in around a 3</a:t>
            </a:r>
            <a:r>
              <a:rPr lang="en-GB" sz="1800" baseline="30000" dirty="0">
                <a:effectLst/>
                <a:latin typeface="Arial" panose="020B0604020202020204" pitchFamily="34" charset="0"/>
              </a:rPr>
              <a:t>rd</a:t>
            </a:r>
            <a:r>
              <a:rPr lang="en-GB" sz="1800" dirty="0">
                <a:effectLst/>
                <a:latin typeface="Arial" panose="020B0604020202020204" pitchFamily="34" charset="0"/>
              </a:rPr>
              <a:t> of firms</a:t>
            </a:r>
          </a:p>
          <a:p>
            <a:r>
              <a:rPr lang="en-GB" sz="1800" dirty="0">
                <a:effectLst/>
                <a:latin typeface="Arial" panose="020B0604020202020204" pitchFamily="34" charset="0"/>
              </a:rPr>
              <a:t>Some issues with omissions, in particular no information on HRTCs, no information on what  to do for transactions that might facilitate anonymity </a:t>
            </a:r>
          </a:p>
          <a:p>
            <a:r>
              <a:rPr lang="en-GB" sz="1800" dirty="0">
                <a:effectLst/>
                <a:latin typeface="Arial" panose="020B0604020202020204" pitchFamily="34" charset="0"/>
              </a:rPr>
              <a:t>No information on reliance </a:t>
            </a:r>
            <a:endParaRPr lang="en-GB" dirty="0"/>
          </a:p>
          <a:p>
            <a:endParaRPr lang="en-GB" dirty="0"/>
          </a:p>
        </p:txBody>
      </p:sp>
      <p:sp>
        <p:nvSpPr>
          <p:cNvPr id="4" name="Slide Number Placeholder 3"/>
          <p:cNvSpPr>
            <a:spLocks noGrp="1"/>
          </p:cNvSpPr>
          <p:nvPr>
            <p:ph type="sldNum" sz="quarter" idx="5"/>
          </p:nvPr>
        </p:nvSpPr>
        <p:spPr/>
        <p:txBody>
          <a:bodyPr/>
          <a:lstStyle/>
          <a:p>
            <a:fld id="{D17CDB7C-352F-4C1A-AFF1-87CABBA030C1}" type="slidenum">
              <a:rPr lang="en-GB" smtClean="0"/>
              <a:t>17</a:t>
            </a:fld>
            <a:endParaRPr lang="en-GB"/>
          </a:p>
        </p:txBody>
      </p:sp>
    </p:spTree>
    <p:extLst>
      <p:ext uri="{BB962C8B-B14F-4D97-AF65-F5344CB8AC3E}">
        <p14:creationId xmlns:p14="http://schemas.microsoft.com/office/powerpoint/2010/main" val="37492249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273 reports in 2020/21 – due to NCA, proactive etc </a:t>
            </a:r>
          </a:p>
          <a:p>
            <a:endParaRPr lang="en-GB" dirty="0"/>
          </a:p>
          <a:p>
            <a:pPr>
              <a:spcBef>
                <a:spcPts val="900"/>
              </a:spcBef>
              <a:spcAft>
                <a:spcPts val="900"/>
              </a:spcAft>
            </a:pPr>
            <a:r>
              <a:rPr lang="en-GB" sz="1800" b="1" dirty="0">
                <a:effectLst/>
                <a:latin typeface="Arial" panose="020B0604020202020204" pitchFamily="34" charset="0"/>
                <a:ea typeface="Calibri" panose="020F0502020204030204" pitchFamily="34" charset="0"/>
              </a:rPr>
              <a:t>Specific matter reason </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b="1" dirty="0">
                <a:effectLst/>
                <a:latin typeface="Arial" panose="020B0604020202020204" pitchFamily="34" charset="0"/>
                <a:ea typeface="Calibri" panose="020F0502020204030204" pitchFamily="34" charset="0"/>
              </a:rPr>
              <a:t>Count </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failure to cooperate and comply with a request for information under regulation 66</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63</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failure to carry out source of funds checks where necessary to do so</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38</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failure to carry out/complete customer due diligence</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32</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failure to identify the client</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24</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failure to have proper AML procedures</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19</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failure to carry out on-going monitoring</a:t>
            </a:r>
            <a:endParaRPr lang="en-GB" sz="1800" dirty="0">
              <a:effectLst/>
              <a:latin typeface="Arial" panose="020B0604020202020204" pitchFamily="34" charset="0"/>
              <a:ea typeface="Times New Roman" panose="02020603050405020304" pitchFamily="18" charset="0"/>
            </a:endParaRPr>
          </a:p>
          <a:p>
            <a:pPr>
              <a:spcBef>
                <a:spcPts val="900"/>
              </a:spcBef>
              <a:spcAft>
                <a:spcPts val="900"/>
              </a:spcAft>
            </a:pPr>
            <a:r>
              <a:rPr lang="en-GB" sz="1800" dirty="0">
                <a:effectLst/>
                <a:latin typeface="Arial" panose="020B0604020202020204" pitchFamily="34" charset="0"/>
                <a:ea typeface="Calibri" panose="020F0502020204030204" pitchFamily="34" charset="0"/>
              </a:rPr>
              <a:t>12</a:t>
            </a:r>
            <a:endParaRPr lang="en-GB" sz="1800" dirty="0">
              <a:effectLst/>
              <a:latin typeface="Arial" panose="020B0604020202020204" pitchFamily="34" charset="0"/>
              <a:ea typeface="Times New Roman" panose="02020603050405020304" pitchFamily="18" charset="0"/>
            </a:endParaRPr>
          </a:p>
          <a:p>
            <a:endParaRPr lang="en-GB" dirty="0"/>
          </a:p>
          <a:p>
            <a:endParaRPr lang="en-GB" dirty="0"/>
          </a:p>
        </p:txBody>
      </p:sp>
      <p:sp>
        <p:nvSpPr>
          <p:cNvPr id="4" name="Slide Number Placeholder 3"/>
          <p:cNvSpPr>
            <a:spLocks noGrp="1"/>
          </p:cNvSpPr>
          <p:nvPr>
            <p:ph type="sldNum" sz="quarter" idx="5"/>
          </p:nvPr>
        </p:nvSpPr>
        <p:spPr/>
        <p:txBody>
          <a:bodyPr/>
          <a:lstStyle/>
          <a:p>
            <a:fld id="{D17CDB7C-352F-4C1A-AFF1-87CABBA030C1}" type="slidenum">
              <a:rPr lang="en-GB" smtClean="0"/>
              <a:t>18</a:t>
            </a:fld>
            <a:endParaRPr lang="en-GB"/>
          </a:p>
        </p:txBody>
      </p:sp>
    </p:spTree>
    <p:extLst>
      <p:ext uri="{BB962C8B-B14F-4D97-AF65-F5344CB8AC3E}">
        <p14:creationId xmlns:p14="http://schemas.microsoft.com/office/powerpoint/2010/main" val="9339337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Lots of firms really trying to do right thing</a:t>
            </a:r>
          </a:p>
          <a:p>
            <a:r>
              <a:rPr lang="en-US" dirty="0"/>
              <a:t>Appreciate cooperation during covid</a:t>
            </a:r>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19</a:t>
            </a:fld>
            <a:endParaRPr lang="en-GB"/>
          </a:p>
        </p:txBody>
      </p:sp>
    </p:spTree>
    <p:extLst>
      <p:ext uri="{BB962C8B-B14F-4D97-AF65-F5344CB8AC3E}">
        <p14:creationId xmlns:p14="http://schemas.microsoft.com/office/powerpoint/2010/main" val="577843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24F30AF-DF9D-4FD4-9F68-559E4844A327}" type="slidenum">
              <a:rPr lang="en-GB" smtClean="0"/>
              <a:t>3</a:t>
            </a:fld>
            <a:endParaRPr lang="en-GB" dirty="0"/>
          </a:p>
        </p:txBody>
      </p:sp>
    </p:spTree>
    <p:extLst>
      <p:ext uri="{BB962C8B-B14F-4D97-AF65-F5344CB8AC3E}">
        <p14:creationId xmlns:p14="http://schemas.microsoft.com/office/powerpoint/2010/main" val="1329820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Included mainly for completeness – has not appeared so far but is bound too. Funds are usually legitimate and so less need for solicitors to become involved. </a:t>
            </a:r>
          </a:p>
        </p:txBody>
      </p:sp>
      <p:sp>
        <p:nvSpPr>
          <p:cNvPr id="4" name="Slide Number Placeholder 3"/>
          <p:cNvSpPr>
            <a:spLocks noGrp="1"/>
          </p:cNvSpPr>
          <p:nvPr>
            <p:ph type="sldNum" sz="quarter" idx="5"/>
          </p:nvPr>
        </p:nvSpPr>
        <p:spPr/>
        <p:txBody>
          <a:bodyPr/>
          <a:lstStyle/>
          <a:p>
            <a:fld id="{E250E7DF-400C-43B8-BF48-1F499866060A}" type="slidenum">
              <a:rPr lang="en-GB" smtClean="0"/>
              <a:t>4</a:t>
            </a:fld>
            <a:endParaRPr lang="en-GB"/>
          </a:p>
        </p:txBody>
      </p:sp>
    </p:spTree>
    <p:extLst>
      <p:ext uri="{BB962C8B-B14F-4D97-AF65-F5344CB8AC3E}">
        <p14:creationId xmlns:p14="http://schemas.microsoft.com/office/powerpoint/2010/main" val="682261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This is why preventing money laundering should be important to firms. </a:t>
            </a:r>
          </a:p>
          <a:p>
            <a:endParaRPr lang="en-GB" dirty="0"/>
          </a:p>
          <a:p>
            <a:r>
              <a:rPr lang="en-GB" dirty="0"/>
              <a:t>The title of the presentation you’ve been given is misleading – firms should care less about compliance than doing the right thing</a:t>
            </a:r>
          </a:p>
        </p:txBody>
      </p:sp>
      <p:sp>
        <p:nvSpPr>
          <p:cNvPr id="4" name="Slide Number Placeholder 3"/>
          <p:cNvSpPr>
            <a:spLocks noGrp="1"/>
          </p:cNvSpPr>
          <p:nvPr>
            <p:ph type="sldNum" sz="quarter" idx="5"/>
          </p:nvPr>
        </p:nvSpPr>
        <p:spPr/>
        <p:txBody>
          <a:bodyPr/>
          <a:lstStyle/>
          <a:p>
            <a:fld id="{E24F30AF-DF9D-4FD4-9F68-559E4844A327}" type="slidenum">
              <a:rPr lang="en-GB" smtClean="0"/>
              <a:t>5</a:t>
            </a:fld>
            <a:endParaRPr lang="en-GB" dirty="0"/>
          </a:p>
        </p:txBody>
      </p:sp>
    </p:spTree>
    <p:extLst>
      <p:ext uri="{BB962C8B-B14F-4D97-AF65-F5344CB8AC3E}">
        <p14:creationId xmlns:p14="http://schemas.microsoft.com/office/powerpoint/2010/main" val="1349051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24F30AF-DF9D-4FD4-9F68-559E4844A327}" type="slidenum">
              <a:rPr lang="en-GB" smtClean="0"/>
              <a:t>6</a:t>
            </a:fld>
            <a:endParaRPr lang="en-GB" dirty="0"/>
          </a:p>
        </p:txBody>
      </p:sp>
    </p:spTree>
    <p:extLst>
      <p:ext uri="{BB962C8B-B14F-4D97-AF65-F5344CB8AC3E}">
        <p14:creationId xmlns:p14="http://schemas.microsoft.com/office/powerpoint/2010/main" val="1014463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24F30AF-DF9D-4FD4-9F68-559E4844A327}" type="slidenum">
              <a:rPr lang="en-GB" smtClean="0"/>
              <a:t>7</a:t>
            </a:fld>
            <a:endParaRPr lang="en-GB" dirty="0"/>
          </a:p>
        </p:txBody>
      </p:sp>
    </p:spTree>
    <p:extLst>
      <p:ext uri="{BB962C8B-B14F-4D97-AF65-F5344CB8AC3E}">
        <p14:creationId xmlns:p14="http://schemas.microsoft.com/office/powerpoint/2010/main" val="2459790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24F30AF-DF9D-4FD4-9F68-559E4844A327}" type="slidenum">
              <a:rPr lang="en-GB" smtClean="0"/>
              <a:t>8</a:t>
            </a:fld>
            <a:endParaRPr lang="en-GB" dirty="0"/>
          </a:p>
        </p:txBody>
      </p:sp>
    </p:spTree>
    <p:extLst>
      <p:ext uri="{BB962C8B-B14F-4D97-AF65-F5344CB8AC3E}">
        <p14:creationId xmlns:p14="http://schemas.microsoft.com/office/powerpoint/2010/main" val="1349051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24F30AF-DF9D-4FD4-9F68-559E4844A327}" type="slidenum">
              <a:rPr lang="en-GB" smtClean="0"/>
              <a:t>9</a:t>
            </a:fld>
            <a:endParaRPr lang="en-GB" dirty="0"/>
          </a:p>
        </p:txBody>
      </p:sp>
    </p:spTree>
    <p:extLst>
      <p:ext uri="{BB962C8B-B14F-4D97-AF65-F5344CB8AC3E}">
        <p14:creationId xmlns:p14="http://schemas.microsoft.com/office/powerpoint/2010/main" val="115536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85 visits total</a:t>
            </a:r>
          </a:p>
          <a:p>
            <a:r>
              <a:rPr lang="en-US" dirty="0"/>
              <a:t>- 69 rolling </a:t>
            </a:r>
            <a:r>
              <a:rPr lang="en-US" dirty="0" err="1"/>
              <a:t>programme</a:t>
            </a:r>
            <a:endParaRPr lang="en-US" dirty="0"/>
          </a:p>
          <a:p>
            <a:r>
              <a:rPr lang="en-US" dirty="0"/>
              <a:t>- 6 FI visits</a:t>
            </a:r>
          </a:p>
          <a:p>
            <a:r>
              <a:rPr lang="en-US" dirty="0"/>
              <a:t>- 10 for thematic </a:t>
            </a:r>
            <a:endParaRPr lang="en-GB" dirty="0"/>
          </a:p>
        </p:txBody>
      </p:sp>
      <p:sp>
        <p:nvSpPr>
          <p:cNvPr id="4" name="Slide Number Placeholder 3"/>
          <p:cNvSpPr>
            <a:spLocks noGrp="1"/>
          </p:cNvSpPr>
          <p:nvPr>
            <p:ph type="sldNum" sz="quarter" idx="5"/>
          </p:nvPr>
        </p:nvSpPr>
        <p:spPr/>
        <p:txBody>
          <a:bodyPr/>
          <a:lstStyle/>
          <a:p>
            <a:fld id="{D17CDB7C-352F-4C1A-AFF1-87CABBA030C1}" type="slidenum">
              <a:rPr lang="en-GB" smtClean="0"/>
              <a:t>10</a:t>
            </a:fld>
            <a:endParaRPr lang="en-GB"/>
          </a:p>
        </p:txBody>
      </p:sp>
    </p:spTree>
    <p:extLst>
      <p:ext uri="{BB962C8B-B14F-4D97-AF65-F5344CB8AC3E}">
        <p14:creationId xmlns:p14="http://schemas.microsoft.com/office/powerpoint/2010/main" val="20481698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sra.org.uk/solicitors/resources/money-laundering/guidance-suppor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259632" y="1347614"/>
            <a:ext cx="6694488" cy="1101725"/>
          </a:xfrm>
        </p:spPr>
        <p:txBody>
          <a:bodyPr/>
          <a:lstStyle/>
          <a:p>
            <a:pPr eaLnBrk="1" hangingPunct="1">
              <a:defRPr/>
            </a:pPr>
            <a:r>
              <a:rPr lang="en-GB" b="1" dirty="0">
                <a:ea typeface="ＭＳ Ｐゴシック" pitchFamily="34" charset="-128"/>
              </a:rPr>
              <a:t>Anti-money laundering: how firms are getting on</a:t>
            </a:r>
          </a:p>
        </p:txBody>
      </p:sp>
      <p:sp>
        <p:nvSpPr>
          <p:cNvPr id="3075" name="Rectangle 5"/>
          <p:cNvSpPr>
            <a:spLocks noGrp="1" noChangeArrowheads="1"/>
          </p:cNvSpPr>
          <p:nvPr>
            <p:ph type="subTitle" idx="1"/>
          </p:nvPr>
        </p:nvSpPr>
        <p:spPr>
          <a:xfrm>
            <a:off x="1259632" y="2602036"/>
            <a:ext cx="6624637" cy="1314450"/>
          </a:xfrm>
        </p:spPr>
        <p:txBody>
          <a:bodyPr/>
          <a:lstStyle/>
          <a:p>
            <a:pPr eaLnBrk="1" hangingPunct="1"/>
            <a:r>
              <a:rPr lang="en-GB" sz="2400" dirty="0">
                <a:solidFill>
                  <a:srgbClr val="262626"/>
                </a:solidFill>
                <a:ea typeface="ＭＳ Ｐゴシック" pitchFamily="34" charset="-128"/>
              </a:rPr>
              <a:t>Zo</a:t>
            </a:r>
            <a:r>
              <a:rPr lang="az-Cyrl-AZ" sz="2400" dirty="0">
                <a:solidFill>
                  <a:srgbClr val="262626"/>
                </a:solidFill>
                <a:ea typeface="ＭＳ Ｐゴシック" pitchFamily="34" charset="-128"/>
              </a:rPr>
              <a:t>ё</a:t>
            </a:r>
            <a:r>
              <a:rPr lang="en-GB" sz="2400" dirty="0">
                <a:solidFill>
                  <a:srgbClr val="262626"/>
                </a:solidFill>
                <a:ea typeface="ＭＳ Ｐゴシック" pitchFamily="34" charset="-128"/>
              </a:rPr>
              <a:t> Allen-Robinson </a:t>
            </a:r>
          </a:p>
          <a:p>
            <a:pPr eaLnBrk="1" hangingPunct="1"/>
            <a:r>
              <a:rPr lang="en-GB" sz="2400" dirty="0">
                <a:solidFill>
                  <a:srgbClr val="262626"/>
                </a:solidFill>
                <a:ea typeface="ＭＳ Ｐゴシック" pitchFamily="34" charset="-128"/>
              </a:rPr>
              <a:t>AML Proactive Supervision Manager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0E8E4-EF67-4093-A4CD-966B13D091EC}"/>
              </a:ext>
            </a:extLst>
          </p:cNvPr>
          <p:cNvSpPr>
            <a:spLocks noGrp="1"/>
          </p:cNvSpPr>
          <p:nvPr>
            <p:ph type="title"/>
          </p:nvPr>
        </p:nvSpPr>
        <p:spPr/>
        <p:txBody>
          <a:bodyPr/>
          <a:lstStyle/>
          <a:p>
            <a:r>
              <a:rPr lang="en-US" dirty="0"/>
              <a:t>Last year in numbers… </a:t>
            </a:r>
            <a:endParaRPr lang="en-GB" dirty="0"/>
          </a:p>
        </p:txBody>
      </p:sp>
      <p:sp>
        <p:nvSpPr>
          <p:cNvPr id="3" name="Content Placeholder 2">
            <a:extLst>
              <a:ext uri="{FF2B5EF4-FFF2-40B4-BE49-F238E27FC236}">
                <a16:creationId xmlns:a16="http://schemas.microsoft.com/office/drawing/2014/main" id="{7E3267B1-2B2B-4861-8933-AF6EBC8139EF}"/>
              </a:ext>
            </a:extLst>
          </p:cNvPr>
          <p:cNvSpPr>
            <a:spLocks noGrp="1"/>
          </p:cNvSpPr>
          <p:nvPr>
            <p:ph idx="1"/>
          </p:nvPr>
        </p:nvSpPr>
        <p:spPr/>
        <p:txBody>
          <a:bodyPr/>
          <a:lstStyle/>
          <a:p>
            <a:r>
              <a:rPr lang="en-US" dirty="0"/>
              <a:t>85 visits to firms</a:t>
            </a:r>
          </a:p>
          <a:p>
            <a:r>
              <a:rPr lang="en-US" dirty="0"/>
              <a:t>70 desk-based reviews</a:t>
            </a:r>
          </a:p>
          <a:p>
            <a:r>
              <a:rPr lang="en-US" dirty="0"/>
              <a:t>98 firm-wide risk assessment reviews </a:t>
            </a:r>
          </a:p>
          <a:p>
            <a:r>
              <a:rPr lang="en-US" dirty="0"/>
              <a:t>273 reports to us about suspected breaches</a:t>
            </a:r>
          </a:p>
          <a:p>
            <a:r>
              <a:rPr lang="en-US" dirty="0"/>
              <a:t>16 internal sanctions</a:t>
            </a:r>
          </a:p>
          <a:p>
            <a:r>
              <a:rPr lang="en-US" dirty="0"/>
              <a:t>13 cases brought to the Solicitors Disciplinary Tribunal </a:t>
            </a:r>
          </a:p>
          <a:p>
            <a:endParaRPr lang="en-US" dirty="0"/>
          </a:p>
          <a:p>
            <a:endParaRPr lang="en-GB" dirty="0"/>
          </a:p>
        </p:txBody>
      </p:sp>
    </p:spTree>
    <p:extLst>
      <p:ext uri="{BB962C8B-B14F-4D97-AF65-F5344CB8AC3E}">
        <p14:creationId xmlns:p14="http://schemas.microsoft.com/office/powerpoint/2010/main" val="2837492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518B2-4B4F-4E62-9209-DB52303445CC}"/>
              </a:ext>
            </a:extLst>
          </p:cNvPr>
          <p:cNvSpPr>
            <a:spLocks noGrp="1"/>
          </p:cNvSpPr>
          <p:nvPr>
            <p:ph type="title"/>
          </p:nvPr>
        </p:nvSpPr>
        <p:spPr/>
        <p:txBody>
          <a:bodyPr/>
          <a:lstStyle/>
          <a:p>
            <a:r>
              <a:rPr lang="en-GB" dirty="0"/>
              <a:t>Visits </a:t>
            </a:r>
          </a:p>
        </p:txBody>
      </p:sp>
      <p:sp>
        <p:nvSpPr>
          <p:cNvPr id="3" name="Content Placeholder 2">
            <a:extLst>
              <a:ext uri="{FF2B5EF4-FFF2-40B4-BE49-F238E27FC236}">
                <a16:creationId xmlns:a16="http://schemas.microsoft.com/office/drawing/2014/main" id="{65AB7638-BC79-495A-B3BA-188383EED3F2}"/>
              </a:ext>
            </a:extLst>
          </p:cNvPr>
          <p:cNvSpPr>
            <a:spLocks noGrp="1"/>
          </p:cNvSpPr>
          <p:nvPr>
            <p:ph idx="1"/>
          </p:nvPr>
        </p:nvSpPr>
        <p:spPr/>
        <p:txBody>
          <a:bodyPr/>
          <a:lstStyle/>
          <a:p>
            <a:r>
              <a:rPr lang="en-GB" dirty="0"/>
              <a:t>Visited 85 firms during 2020/21</a:t>
            </a:r>
          </a:p>
          <a:p>
            <a:r>
              <a:rPr lang="en-GB" dirty="0"/>
              <a:t>Majority were partially compliant with the regulations </a:t>
            </a:r>
          </a:p>
          <a:p>
            <a:r>
              <a:rPr lang="en-GB" dirty="0"/>
              <a:t>Most common follow-up was letter of engagement which requires corrective action</a:t>
            </a:r>
          </a:p>
        </p:txBody>
      </p:sp>
    </p:spTree>
    <p:extLst>
      <p:ext uri="{BB962C8B-B14F-4D97-AF65-F5344CB8AC3E}">
        <p14:creationId xmlns:p14="http://schemas.microsoft.com/office/powerpoint/2010/main" val="3932560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44097-6EBD-494F-8B0A-A1C38DBC5724}"/>
              </a:ext>
            </a:extLst>
          </p:cNvPr>
          <p:cNvSpPr>
            <a:spLocks noGrp="1"/>
          </p:cNvSpPr>
          <p:nvPr>
            <p:ph type="title"/>
          </p:nvPr>
        </p:nvSpPr>
        <p:spPr>
          <a:xfrm>
            <a:off x="250824" y="195263"/>
            <a:ext cx="6337399" cy="857250"/>
          </a:xfrm>
        </p:spPr>
        <p:txBody>
          <a:bodyPr/>
          <a:lstStyle/>
          <a:p>
            <a:r>
              <a:rPr lang="en-GB" dirty="0"/>
              <a:t>Desk-based reviews</a:t>
            </a:r>
          </a:p>
        </p:txBody>
      </p:sp>
      <p:sp>
        <p:nvSpPr>
          <p:cNvPr id="3" name="Content Placeholder 2">
            <a:extLst>
              <a:ext uri="{FF2B5EF4-FFF2-40B4-BE49-F238E27FC236}">
                <a16:creationId xmlns:a16="http://schemas.microsoft.com/office/drawing/2014/main" id="{37232E0E-A7C5-44B3-A478-EAC250DF1948}"/>
              </a:ext>
            </a:extLst>
          </p:cNvPr>
          <p:cNvSpPr>
            <a:spLocks noGrp="1"/>
          </p:cNvSpPr>
          <p:nvPr>
            <p:ph idx="1"/>
          </p:nvPr>
        </p:nvSpPr>
        <p:spPr/>
        <p:txBody>
          <a:bodyPr/>
          <a:lstStyle/>
          <a:p>
            <a:r>
              <a:rPr lang="en-GB" dirty="0"/>
              <a:t>We carried out 168 desk-based reviews in 2020/21 </a:t>
            </a:r>
          </a:p>
          <a:p>
            <a:pPr lvl="1"/>
            <a:r>
              <a:rPr lang="en-GB" sz="2400" dirty="0"/>
              <a:t>98 narrower reviews into firm-wide risk assessments</a:t>
            </a:r>
          </a:p>
          <a:p>
            <a:pPr lvl="1"/>
            <a:r>
              <a:rPr lang="en-GB" sz="2400" dirty="0"/>
              <a:t>70 more comprehensive desk-based reviews</a:t>
            </a:r>
          </a:p>
          <a:p>
            <a:r>
              <a:rPr lang="en-GB" dirty="0"/>
              <a:t>Majority partially compliant</a:t>
            </a:r>
          </a:p>
          <a:p>
            <a:r>
              <a:rPr lang="en-GB" dirty="0"/>
              <a:t>Most common next steps were guidance issued or engagement</a:t>
            </a:r>
          </a:p>
        </p:txBody>
      </p:sp>
    </p:spTree>
    <p:extLst>
      <p:ext uri="{BB962C8B-B14F-4D97-AF65-F5344CB8AC3E}">
        <p14:creationId xmlns:p14="http://schemas.microsoft.com/office/powerpoint/2010/main" val="2363994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0DB8-4214-4A2A-8075-FBCF5105F211}"/>
              </a:ext>
            </a:extLst>
          </p:cNvPr>
          <p:cNvSpPr>
            <a:spLocks noGrp="1"/>
          </p:cNvSpPr>
          <p:nvPr>
            <p:ph type="title"/>
          </p:nvPr>
        </p:nvSpPr>
        <p:spPr>
          <a:xfrm>
            <a:off x="250824" y="138818"/>
            <a:ext cx="6553423" cy="857250"/>
          </a:xfrm>
        </p:spPr>
        <p:txBody>
          <a:bodyPr/>
          <a:lstStyle/>
          <a:p>
            <a:r>
              <a:rPr lang="en-US" dirty="0"/>
              <a:t>Processes &amp; controls – findings </a:t>
            </a:r>
            <a:endParaRPr lang="en-GB" dirty="0"/>
          </a:p>
        </p:txBody>
      </p:sp>
      <p:sp>
        <p:nvSpPr>
          <p:cNvPr id="3" name="Content Placeholder 2">
            <a:extLst>
              <a:ext uri="{FF2B5EF4-FFF2-40B4-BE49-F238E27FC236}">
                <a16:creationId xmlns:a16="http://schemas.microsoft.com/office/drawing/2014/main" id="{76592B86-1056-4EB1-ACFB-7D8CF085C96F}"/>
              </a:ext>
            </a:extLst>
          </p:cNvPr>
          <p:cNvSpPr>
            <a:spLocks noGrp="1"/>
          </p:cNvSpPr>
          <p:nvPr>
            <p:ph idx="1"/>
          </p:nvPr>
        </p:nvSpPr>
        <p:spPr/>
        <p:txBody>
          <a:bodyPr/>
          <a:lstStyle/>
          <a:p>
            <a:r>
              <a:rPr lang="en-US" dirty="0"/>
              <a:t>55% of policies needed some improvements</a:t>
            </a:r>
          </a:p>
          <a:p>
            <a:r>
              <a:rPr lang="en-US" dirty="0"/>
              <a:t>Biggest concern was that they weren’t followed</a:t>
            </a:r>
          </a:p>
          <a:p>
            <a:r>
              <a:rPr lang="en-US" dirty="0"/>
              <a:t>Some were missing essential information or were out of date</a:t>
            </a:r>
            <a:endParaRPr lang="en-GB" dirty="0"/>
          </a:p>
        </p:txBody>
      </p:sp>
    </p:spTree>
    <p:extLst>
      <p:ext uri="{BB962C8B-B14F-4D97-AF65-F5344CB8AC3E}">
        <p14:creationId xmlns:p14="http://schemas.microsoft.com/office/powerpoint/2010/main" val="2910798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0DB8-4214-4A2A-8075-FBCF5105F211}"/>
              </a:ext>
            </a:extLst>
          </p:cNvPr>
          <p:cNvSpPr>
            <a:spLocks noGrp="1"/>
          </p:cNvSpPr>
          <p:nvPr>
            <p:ph type="title"/>
          </p:nvPr>
        </p:nvSpPr>
        <p:spPr>
          <a:xfrm>
            <a:off x="250824" y="138818"/>
            <a:ext cx="6769448" cy="857250"/>
          </a:xfrm>
        </p:spPr>
        <p:txBody>
          <a:bodyPr/>
          <a:lstStyle/>
          <a:p>
            <a:r>
              <a:rPr lang="en-US" dirty="0"/>
              <a:t>Firm-wide risk assessment - findings </a:t>
            </a:r>
            <a:endParaRPr lang="en-GB" dirty="0"/>
          </a:p>
        </p:txBody>
      </p:sp>
      <p:sp>
        <p:nvSpPr>
          <p:cNvPr id="3" name="Content Placeholder 2">
            <a:extLst>
              <a:ext uri="{FF2B5EF4-FFF2-40B4-BE49-F238E27FC236}">
                <a16:creationId xmlns:a16="http://schemas.microsoft.com/office/drawing/2014/main" id="{76592B86-1056-4EB1-ACFB-7D8CF085C96F}"/>
              </a:ext>
            </a:extLst>
          </p:cNvPr>
          <p:cNvSpPr>
            <a:spLocks noGrp="1"/>
          </p:cNvSpPr>
          <p:nvPr>
            <p:ph idx="1"/>
          </p:nvPr>
        </p:nvSpPr>
        <p:spPr/>
        <p:txBody>
          <a:bodyPr/>
          <a:lstStyle/>
          <a:p>
            <a:r>
              <a:rPr lang="en-US" dirty="0"/>
              <a:t>Really important tool</a:t>
            </a:r>
          </a:p>
          <a:p>
            <a:r>
              <a:rPr lang="en-US" dirty="0"/>
              <a:t>Lots of guidance available online </a:t>
            </a:r>
          </a:p>
          <a:p>
            <a:r>
              <a:rPr lang="en-GB" dirty="0"/>
              <a:t>Firms forgetting to assess one or more risk factor (most frequently transaction risk)</a:t>
            </a:r>
          </a:p>
          <a:p>
            <a:r>
              <a:rPr lang="en-GB" dirty="0"/>
              <a:t>Continue to see standard templates </a:t>
            </a:r>
          </a:p>
          <a:p>
            <a:r>
              <a:rPr lang="en-GB" dirty="0"/>
              <a:t>Make sure it covers all services in scope of the regulations </a:t>
            </a:r>
          </a:p>
        </p:txBody>
      </p:sp>
    </p:spTree>
    <p:extLst>
      <p:ext uri="{BB962C8B-B14F-4D97-AF65-F5344CB8AC3E}">
        <p14:creationId xmlns:p14="http://schemas.microsoft.com/office/powerpoint/2010/main" val="1233334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0DB8-4214-4A2A-8075-FBCF5105F211}"/>
              </a:ext>
            </a:extLst>
          </p:cNvPr>
          <p:cNvSpPr>
            <a:spLocks noGrp="1"/>
          </p:cNvSpPr>
          <p:nvPr>
            <p:ph type="title"/>
          </p:nvPr>
        </p:nvSpPr>
        <p:spPr>
          <a:xfrm>
            <a:off x="250824" y="138818"/>
            <a:ext cx="6553423" cy="857250"/>
          </a:xfrm>
        </p:spPr>
        <p:txBody>
          <a:bodyPr/>
          <a:lstStyle/>
          <a:p>
            <a:r>
              <a:rPr lang="en-US" dirty="0"/>
              <a:t>Audit – findings </a:t>
            </a:r>
            <a:endParaRPr lang="en-GB" dirty="0"/>
          </a:p>
        </p:txBody>
      </p:sp>
      <p:sp>
        <p:nvSpPr>
          <p:cNvPr id="3" name="Content Placeholder 2">
            <a:extLst>
              <a:ext uri="{FF2B5EF4-FFF2-40B4-BE49-F238E27FC236}">
                <a16:creationId xmlns:a16="http://schemas.microsoft.com/office/drawing/2014/main" id="{76592B86-1056-4EB1-ACFB-7D8CF085C96F}"/>
              </a:ext>
            </a:extLst>
          </p:cNvPr>
          <p:cNvSpPr>
            <a:spLocks noGrp="1"/>
          </p:cNvSpPr>
          <p:nvPr>
            <p:ph idx="1"/>
          </p:nvPr>
        </p:nvSpPr>
        <p:spPr/>
        <p:txBody>
          <a:bodyPr/>
          <a:lstStyle/>
          <a:p>
            <a:r>
              <a:rPr lang="en-US" dirty="0"/>
              <a:t>Number of firms with issues remains high</a:t>
            </a:r>
          </a:p>
          <a:p>
            <a:r>
              <a:rPr lang="en-US" dirty="0"/>
              <a:t>Must be undertaken where ‘relevant to size and nature of the firm’</a:t>
            </a:r>
          </a:p>
          <a:p>
            <a:r>
              <a:rPr lang="en-US" dirty="0"/>
              <a:t>49 out of 69 firms visited had recommendations around audit</a:t>
            </a:r>
          </a:p>
          <a:p>
            <a:r>
              <a:rPr lang="en-US" dirty="0"/>
              <a:t>Independent doesn’t need to mean external</a:t>
            </a:r>
          </a:p>
          <a:p>
            <a:endParaRPr lang="en-GB" dirty="0"/>
          </a:p>
        </p:txBody>
      </p:sp>
    </p:spTree>
    <p:extLst>
      <p:ext uri="{BB962C8B-B14F-4D97-AF65-F5344CB8AC3E}">
        <p14:creationId xmlns:p14="http://schemas.microsoft.com/office/powerpoint/2010/main" val="1624845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0DB8-4214-4A2A-8075-FBCF5105F211}"/>
              </a:ext>
            </a:extLst>
          </p:cNvPr>
          <p:cNvSpPr>
            <a:spLocks noGrp="1"/>
          </p:cNvSpPr>
          <p:nvPr>
            <p:ph type="title"/>
          </p:nvPr>
        </p:nvSpPr>
        <p:spPr>
          <a:xfrm>
            <a:off x="250824" y="138818"/>
            <a:ext cx="6553423" cy="857250"/>
          </a:xfrm>
        </p:spPr>
        <p:txBody>
          <a:bodyPr/>
          <a:lstStyle/>
          <a:p>
            <a:r>
              <a:rPr lang="en-US" dirty="0"/>
              <a:t>Employee screening – findings </a:t>
            </a:r>
            <a:endParaRPr lang="en-GB" dirty="0"/>
          </a:p>
        </p:txBody>
      </p:sp>
      <p:sp>
        <p:nvSpPr>
          <p:cNvPr id="3" name="Content Placeholder 2">
            <a:extLst>
              <a:ext uri="{FF2B5EF4-FFF2-40B4-BE49-F238E27FC236}">
                <a16:creationId xmlns:a16="http://schemas.microsoft.com/office/drawing/2014/main" id="{76592B86-1056-4EB1-ACFB-7D8CF085C96F}"/>
              </a:ext>
            </a:extLst>
          </p:cNvPr>
          <p:cNvSpPr>
            <a:spLocks noGrp="1"/>
          </p:cNvSpPr>
          <p:nvPr>
            <p:ph idx="1"/>
          </p:nvPr>
        </p:nvSpPr>
        <p:spPr/>
        <p:txBody>
          <a:bodyPr/>
          <a:lstStyle/>
          <a:p>
            <a:r>
              <a:rPr lang="en-US" dirty="0"/>
              <a:t>49 out of 69 firms received feedback on screening</a:t>
            </a:r>
          </a:p>
          <a:p>
            <a:r>
              <a:rPr lang="en-US" dirty="0"/>
              <a:t>Progress on assessment of existing employees’ skills and experience</a:t>
            </a:r>
          </a:p>
          <a:p>
            <a:r>
              <a:rPr lang="en-US" dirty="0"/>
              <a:t>Issues with assessing conduct and integrity on an ongoing basis </a:t>
            </a:r>
          </a:p>
          <a:p>
            <a:endParaRPr lang="en-GB" dirty="0"/>
          </a:p>
        </p:txBody>
      </p:sp>
    </p:spTree>
    <p:extLst>
      <p:ext uri="{BB962C8B-B14F-4D97-AF65-F5344CB8AC3E}">
        <p14:creationId xmlns:p14="http://schemas.microsoft.com/office/powerpoint/2010/main" val="409505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5032-DD49-4CEB-820D-7BE66DE22B91}"/>
              </a:ext>
            </a:extLst>
          </p:cNvPr>
          <p:cNvSpPr>
            <a:spLocks noGrp="1"/>
          </p:cNvSpPr>
          <p:nvPr>
            <p:ph type="title"/>
          </p:nvPr>
        </p:nvSpPr>
        <p:spPr>
          <a:xfrm>
            <a:off x="250824" y="195263"/>
            <a:ext cx="6769447" cy="857250"/>
          </a:xfrm>
        </p:spPr>
        <p:txBody>
          <a:bodyPr/>
          <a:lstStyle/>
          <a:p>
            <a:r>
              <a:rPr lang="en-US" dirty="0"/>
              <a:t>Customer due diligence – findings </a:t>
            </a:r>
            <a:endParaRPr lang="en-GB" dirty="0"/>
          </a:p>
        </p:txBody>
      </p:sp>
      <p:sp>
        <p:nvSpPr>
          <p:cNvPr id="3" name="Content Placeholder 2">
            <a:extLst>
              <a:ext uri="{FF2B5EF4-FFF2-40B4-BE49-F238E27FC236}">
                <a16:creationId xmlns:a16="http://schemas.microsoft.com/office/drawing/2014/main" id="{B4FC126B-63B8-4729-960B-1066EC843FED}"/>
              </a:ext>
            </a:extLst>
          </p:cNvPr>
          <p:cNvSpPr>
            <a:spLocks noGrp="1"/>
          </p:cNvSpPr>
          <p:nvPr>
            <p:ph idx="1"/>
          </p:nvPr>
        </p:nvSpPr>
        <p:spPr/>
        <p:txBody>
          <a:bodyPr/>
          <a:lstStyle/>
          <a:p>
            <a:r>
              <a:rPr lang="en-US" dirty="0"/>
              <a:t>Disconnect from policies</a:t>
            </a:r>
          </a:p>
          <a:p>
            <a:r>
              <a:rPr lang="en-US" dirty="0"/>
              <a:t>Matter risk assessments</a:t>
            </a:r>
          </a:p>
          <a:p>
            <a:r>
              <a:rPr lang="en-US" dirty="0"/>
              <a:t>Source of funds</a:t>
            </a:r>
          </a:p>
          <a:p>
            <a:r>
              <a:rPr lang="en-US" dirty="0"/>
              <a:t>Ongoing monitoring </a:t>
            </a:r>
            <a:endParaRPr lang="en-GB" dirty="0"/>
          </a:p>
        </p:txBody>
      </p:sp>
    </p:spTree>
    <p:extLst>
      <p:ext uri="{BB962C8B-B14F-4D97-AF65-F5344CB8AC3E}">
        <p14:creationId xmlns:p14="http://schemas.microsoft.com/office/powerpoint/2010/main" val="1028261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01FE5-A53A-4641-96DD-044428678262}"/>
              </a:ext>
            </a:extLst>
          </p:cNvPr>
          <p:cNvSpPr>
            <a:spLocks noGrp="1"/>
          </p:cNvSpPr>
          <p:nvPr>
            <p:ph type="title"/>
          </p:nvPr>
        </p:nvSpPr>
        <p:spPr/>
        <p:txBody>
          <a:bodyPr/>
          <a:lstStyle/>
          <a:p>
            <a:r>
              <a:rPr lang="en-GB" dirty="0"/>
              <a:t>Enforcement </a:t>
            </a:r>
          </a:p>
        </p:txBody>
      </p:sp>
      <p:sp>
        <p:nvSpPr>
          <p:cNvPr id="3" name="Content Placeholder 2">
            <a:extLst>
              <a:ext uri="{FF2B5EF4-FFF2-40B4-BE49-F238E27FC236}">
                <a16:creationId xmlns:a16="http://schemas.microsoft.com/office/drawing/2014/main" id="{227D9967-7140-49FC-B3DA-244781761488}"/>
              </a:ext>
            </a:extLst>
          </p:cNvPr>
          <p:cNvSpPr>
            <a:spLocks noGrp="1"/>
          </p:cNvSpPr>
          <p:nvPr>
            <p:ph idx="1"/>
          </p:nvPr>
        </p:nvSpPr>
        <p:spPr>
          <a:xfrm>
            <a:off x="250825" y="1419225"/>
            <a:ext cx="8641655" cy="3357563"/>
          </a:xfrm>
        </p:spPr>
        <p:txBody>
          <a:bodyPr/>
          <a:lstStyle/>
          <a:p>
            <a:r>
              <a:rPr lang="en-GB" dirty="0"/>
              <a:t>Increase in reports and investigations</a:t>
            </a:r>
          </a:p>
          <a:p>
            <a:r>
              <a:rPr lang="en-GB" dirty="0"/>
              <a:t>Most common investigation - buying and selling property</a:t>
            </a:r>
          </a:p>
          <a:p>
            <a:r>
              <a:rPr lang="en-GB" dirty="0"/>
              <a:t>Key contributing factors:</a:t>
            </a:r>
          </a:p>
          <a:p>
            <a:pPr marL="857250" lvl="1" indent="-457200">
              <a:buFont typeface="+mj-lt"/>
              <a:buAutoNum type="arabicPeriod"/>
            </a:pPr>
            <a:r>
              <a:rPr lang="en-GB" dirty="0"/>
              <a:t>Inadequate supervision or training of fee earners</a:t>
            </a:r>
          </a:p>
          <a:p>
            <a:pPr marL="857250" lvl="1" indent="-457200">
              <a:buFont typeface="+mj-lt"/>
              <a:buAutoNum type="arabicPeriod"/>
            </a:pPr>
            <a:r>
              <a:rPr lang="en-GB" dirty="0"/>
              <a:t>Inadequate policies, controls and procedures</a:t>
            </a:r>
          </a:p>
          <a:p>
            <a:pPr marL="857250" lvl="1" indent="-457200">
              <a:buFont typeface="+mj-lt"/>
              <a:buAutoNum type="arabicPeriod"/>
            </a:pPr>
            <a:r>
              <a:rPr lang="en-GB" dirty="0"/>
              <a:t>Failure by individuals to follow policies, controls and procedures</a:t>
            </a:r>
          </a:p>
        </p:txBody>
      </p:sp>
    </p:spTree>
    <p:extLst>
      <p:ext uri="{BB962C8B-B14F-4D97-AF65-F5344CB8AC3E}">
        <p14:creationId xmlns:p14="http://schemas.microsoft.com/office/powerpoint/2010/main" val="2736235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Help is available</a:t>
            </a:r>
          </a:p>
        </p:txBody>
      </p:sp>
      <p:sp>
        <p:nvSpPr>
          <p:cNvPr id="3" name="Content Placeholder 2"/>
          <p:cNvSpPr>
            <a:spLocks noGrp="1"/>
          </p:cNvSpPr>
          <p:nvPr>
            <p:ph idx="1"/>
          </p:nvPr>
        </p:nvSpPr>
        <p:spPr>
          <a:xfrm>
            <a:off x="1402258" y="1405061"/>
            <a:ext cx="7488833" cy="3273256"/>
          </a:xfrm>
        </p:spPr>
        <p:txBody>
          <a:bodyPr/>
          <a:lstStyle/>
          <a:p>
            <a:pPr marL="0" indent="0">
              <a:buFontTx/>
              <a:buNone/>
            </a:pPr>
            <a:r>
              <a:rPr lang="en-GB" dirty="0"/>
              <a:t>Risk Outlook, national and sectoral risk assessments</a:t>
            </a:r>
          </a:p>
          <a:p>
            <a:pPr marL="0" indent="0">
              <a:lnSpc>
                <a:spcPct val="150000"/>
              </a:lnSpc>
              <a:buFontTx/>
              <a:buNone/>
            </a:pPr>
            <a:r>
              <a:rPr lang="en-GB" dirty="0"/>
              <a:t>Warning notices</a:t>
            </a:r>
          </a:p>
          <a:p>
            <a:pPr marL="0" indent="0">
              <a:lnSpc>
                <a:spcPct val="150000"/>
              </a:lnSpc>
              <a:buFontTx/>
              <a:buNone/>
            </a:pPr>
            <a:r>
              <a:rPr lang="en-GB" dirty="0"/>
              <a:t>Thematic review findings</a:t>
            </a:r>
          </a:p>
          <a:p>
            <a:pPr marL="0" indent="0">
              <a:lnSpc>
                <a:spcPct val="150000"/>
              </a:lnSpc>
              <a:buFontTx/>
              <a:buNone/>
            </a:pPr>
            <a:r>
              <a:rPr lang="en-GB" dirty="0"/>
              <a:t>Legal sector guidance - </a:t>
            </a:r>
            <a:r>
              <a:rPr lang="en-GB" dirty="0">
                <a:solidFill>
                  <a:schemeClr val="accent6">
                    <a:lumMod val="60000"/>
                    <a:lumOff val="40000"/>
                  </a:schemeClr>
                </a:solidFill>
                <a:hlinkClick r:id="rId3">
                  <a:extLst>
                    <a:ext uri="{A12FA001-AC4F-418D-AE19-62706E023703}">
                      <ahyp:hlinkClr xmlns:ahyp="http://schemas.microsoft.com/office/drawing/2018/hyperlinkcolor" val="tx"/>
                    </a:ext>
                  </a:extLst>
                </a:hlinkClick>
              </a:rPr>
              <a:t>sra.org.uk/aml-guidance </a:t>
            </a:r>
            <a:endParaRPr lang="en-GB" dirty="0">
              <a:solidFill>
                <a:schemeClr val="accent6">
                  <a:lumMod val="60000"/>
                  <a:lumOff val="40000"/>
                </a:schemeClr>
              </a:solidFill>
            </a:endParaRPr>
          </a:p>
          <a:p>
            <a:pPr marL="0" indent="0">
              <a:lnSpc>
                <a:spcPct val="150000"/>
              </a:lnSpc>
              <a:buFontTx/>
              <a:buNone/>
            </a:pPr>
            <a:r>
              <a:rPr lang="en-GB" dirty="0"/>
              <a:t>Professional Ethics helpline and webchat</a:t>
            </a:r>
          </a:p>
          <a:p>
            <a:pPr marL="0" indent="0">
              <a:buNone/>
            </a:pPr>
            <a:endParaRPr lang="en-GB" dirty="0"/>
          </a:p>
        </p:txBody>
      </p:sp>
      <p:sp>
        <p:nvSpPr>
          <p:cNvPr id="5" name="Graphic 17" descr="Warning">
            <a:extLst>
              <a:ext uri="{FF2B5EF4-FFF2-40B4-BE49-F238E27FC236}">
                <a16:creationId xmlns:a16="http://schemas.microsoft.com/office/drawing/2014/main" id="{7539CFA5-57C5-4021-972D-CB4C434575FB}"/>
              </a:ext>
            </a:extLst>
          </p:cNvPr>
          <p:cNvSpPr/>
          <p:nvPr/>
        </p:nvSpPr>
        <p:spPr>
          <a:xfrm>
            <a:off x="720078" y="1928160"/>
            <a:ext cx="475437" cy="419094"/>
          </a:xfrm>
          <a:custGeom>
            <a:avLst/>
            <a:gdLst>
              <a:gd name="connsiteX0" fmla="*/ 472555 w 475437"/>
              <a:gd name="connsiteY0" fmla="*/ 386019 h 419094"/>
              <a:gd name="connsiteX1" fmla="*/ 257013 w 475437"/>
              <a:gd name="connsiteY1" fmla="*/ 11163 h 419094"/>
              <a:gd name="connsiteX2" fmla="*/ 218976 w 475437"/>
              <a:gd name="connsiteY2" fmla="*/ 11163 h 419094"/>
              <a:gd name="connsiteX3" fmla="*/ 2883 w 475437"/>
              <a:gd name="connsiteY3" fmla="*/ 386019 h 419094"/>
              <a:gd name="connsiteX4" fmla="*/ 22177 w 475437"/>
              <a:gd name="connsiteY4" fmla="*/ 419094 h 419094"/>
              <a:gd name="connsiteX5" fmla="*/ 237719 w 475437"/>
              <a:gd name="connsiteY5" fmla="*/ 419094 h 419094"/>
              <a:gd name="connsiteX6" fmla="*/ 453261 w 475437"/>
              <a:gd name="connsiteY6" fmla="*/ 419094 h 419094"/>
              <a:gd name="connsiteX7" fmla="*/ 472555 w 475437"/>
              <a:gd name="connsiteY7" fmla="*/ 386019 h 419094"/>
              <a:gd name="connsiteX8" fmla="*/ 221181 w 475437"/>
              <a:gd name="connsiteY8" fmla="*/ 99364 h 419094"/>
              <a:gd name="connsiteX9" fmla="*/ 254256 w 475437"/>
              <a:gd name="connsiteY9" fmla="*/ 99364 h 419094"/>
              <a:gd name="connsiteX10" fmla="*/ 254256 w 475437"/>
              <a:gd name="connsiteY10" fmla="*/ 292305 h 419094"/>
              <a:gd name="connsiteX11" fmla="*/ 221181 w 475437"/>
              <a:gd name="connsiteY11" fmla="*/ 292305 h 419094"/>
              <a:gd name="connsiteX12" fmla="*/ 221181 w 475437"/>
              <a:gd name="connsiteY12" fmla="*/ 99364 h 419094"/>
              <a:gd name="connsiteX13" fmla="*/ 237719 w 475437"/>
              <a:gd name="connsiteY13" fmla="*/ 369481 h 419094"/>
              <a:gd name="connsiteX14" fmla="*/ 210156 w 475437"/>
              <a:gd name="connsiteY14" fmla="*/ 341918 h 419094"/>
              <a:gd name="connsiteX15" fmla="*/ 237719 w 475437"/>
              <a:gd name="connsiteY15" fmla="*/ 314355 h 419094"/>
              <a:gd name="connsiteX16" fmla="*/ 265282 w 475437"/>
              <a:gd name="connsiteY16" fmla="*/ 341918 h 419094"/>
              <a:gd name="connsiteX17" fmla="*/ 237719 w 475437"/>
              <a:gd name="connsiteY17" fmla="*/ 369481 h 419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5437" h="419094">
                <a:moveTo>
                  <a:pt x="472555" y="386019"/>
                </a:moveTo>
                <a:lnTo>
                  <a:pt x="257013" y="11163"/>
                </a:lnTo>
                <a:cubicBezTo>
                  <a:pt x="248744" y="-3721"/>
                  <a:pt x="227245" y="-3721"/>
                  <a:pt x="218976" y="11163"/>
                </a:cubicBezTo>
                <a:lnTo>
                  <a:pt x="2883" y="386019"/>
                </a:lnTo>
                <a:cubicBezTo>
                  <a:pt x="-5386" y="400903"/>
                  <a:pt x="5088" y="419094"/>
                  <a:pt x="22177" y="419094"/>
                </a:cubicBezTo>
                <a:lnTo>
                  <a:pt x="237719" y="419094"/>
                </a:lnTo>
                <a:lnTo>
                  <a:pt x="453261" y="419094"/>
                </a:lnTo>
                <a:cubicBezTo>
                  <a:pt x="470350" y="419094"/>
                  <a:pt x="480824" y="400903"/>
                  <a:pt x="472555" y="386019"/>
                </a:cubicBezTo>
                <a:close/>
                <a:moveTo>
                  <a:pt x="221181" y="99364"/>
                </a:moveTo>
                <a:lnTo>
                  <a:pt x="254256" y="99364"/>
                </a:lnTo>
                <a:lnTo>
                  <a:pt x="254256" y="292305"/>
                </a:lnTo>
                <a:lnTo>
                  <a:pt x="221181" y="292305"/>
                </a:lnTo>
                <a:lnTo>
                  <a:pt x="221181" y="99364"/>
                </a:lnTo>
                <a:close/>
                <a:moveTo>
                  <a:pt x="237719" y="369481"/>
                </a:moveTo>
                <a:cubicBezTo>
                  <a:pt x="222283" y="369481"/>
                  <a:pt x="210156" y="357353"/>
                  <a:pt x="210156" y="341918"/>
                </a:cubicBezTo>
                <a:cubicBezTo>
                  <a:pt x="210156" y="326483"/>
                  <a:pt x="222283" y="314355"/>
                  <a:pt x="237719" y="314355"/>
                </a:cubicBezTo>
                <a:cubicBezTo>
                  <a:pt x="253154" y="314355"/>
                  <a:pt x="265282" y="326483"/>
                  <a:pt x="265282" y="341918"/>
                </a:cubicBezTo>
                <a:cubicBezTo>
                  <a:pt x="265282" y="357353"/>
                  <a:pt x="253154" y="369481"/>
                  <a:pt x="237719" y="369481"/>
                </a:cubicBezTo>
                <a:close/>
              </a:path>
            </a:pathLst>
          </a:custGeom>
          <a:solidFill>
            <a:srgbClr val="9E1B34"/>
          </a:solidFill>
          <a:ln w="5457" cap="flat">
            <a:noFill/>
            <a:prstDash val="solid"/>
            <a:miter/>
          </a:ln>
        </p:spPr>
        <p:txBody>
          <a:bodyPr rtlCol="0" anchor="ctr"/>
          <a:lstStyle/>
          <a:p>
            <a:endParaRPr lang="en-GB"/>
          </a:p>
        </p:txBody>
      </p:sp>
      <p:grpSp>
        <p:nvGrpSpPr>
          <p:cNvPr id="6" name="Graphic 15" descr="List">
            <a:extLst>
              <a:ext uri="{FF2B5EF4-FFF2-40B4-BE49-F238E27FC236}">
                <a16:creationId xmlns:a16="http://schemas.microsoft.com/office/drawing/2014/main" id="{10618D27-137B-4C0B-B01C-E0A22A4AD11F}"/>
              </a:ext>
            </a:extLst>
          </p:cNvPr>
          <p:cNvGrpSpPr/>
          <p:nvPr/>
        </p:nvGrpSpPr>
        <p:grpSpPr>
          <a:xfrm>
            <a:off x="657188" y="2489725"/>
            <a:ext cx="601216" cy="601216"/>
            <a:chOff x="323528" y="2614598"/>
            <a:chExt cx="601216" cy="601216"/>
          </a:xfrm>
        </p:grpSpPr>
        <p:sp>
          <p:nvSpPr>
            <p:cNvPr id="7" name="Freeform: Shape 6">
              <a:extLst>
                <a:ext uri="{FF2B5EF4-FFF2-40B4-BE49-F238E27FC236}">
                  <a16:creationId xmlns:a16="http://schemas.microsoft.com/office/drawing/2014/main" id="{A16508C0-FB37-4CEC-8558-5FD1703CE835}"/>
                </a:ext>
              </a:extLst>
            </p:cNvPr>
            <p:cNvSpPr/>
            <p:nvPr/>
          </p:nvSpPr>
          <p:spPr>
            <a:xfrm>
              <a:off x="429993" y="2664699"/>
              <a:ext cx="388285" cy="501013"/>
            </a:xfrm>
            <a:custGeom>
              <a:avLst/>
              <a:gdLst>
                <a:gd name="connsiteX0" fmla="*/ 37576 w 388285"/>
                <a:gd name="connsiteY0" fmla="*/ 37576 h 501013"/>
                <a:gd name="connsiteX1" fmla="*/ 350709 w 388285"/>
                <a:gd name="connsiteY1" fmla="*/ 37576 h 501013"/>
                <a:gd name="connsiteX2" fmla="*/ 350709 w 388285"/>
                <a:gd name="connsiteY2" fmla="*/ 463437 h 501013"/>
                <a:gd name="connsiteX3" fmla="*/ 37576 w 388285"/>
                <a:gd name="connsiteY3" fmla="*/ 463437 h 501013"/>
                <a:gd name="connsiteX4" fmla="*/ 37576 w 388285"/>
                <a:gd name="connsiteY4" fmla="*/ 37576 h 501013"/>
                <a:gd name="connsiteX5" fmla="*/ 0 w 388285"/>
                <a:gd name="connsiteY5" fmla="*/ 501013 h 501013"/>
                <a:gd name="connsiteX6" fmla="*/ 388285 w 388285"/>
                <a:gd name="connsiteY6" fmla="*/ 501013 h 501013"/>
                <a:gd name="connsiteX7" fmla="*/ 388285 w 388285"/>
                <a:gd name="connsiteY7" fmla="*/ 0 h 501013"/>
                <a:gd name="connsiteX8" fmla="*/ 0 w 388285"/>
                <a:gd name="connsiteY8" fmla="*/ 0 h 501013"/>
                <a:gd name="connsiteX9" fmla="*/ 0 w 388285"/>
                <a:gd name="connsiteY9" fmla="*/ 501013 h 50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285" h="501013">
                  <a:moveTo>
                    <a:pt x="37576" y="37576"/>
                  </a:moveTo>
                  <a:lnTo>
                    <a:pt x="350709" y="37576"/>
                  </a:lnTo>
                  <a:lnTo>
                    <a:pt x="350709" y="463437"/>
                  </a:lnTo>
                  <a:lnTo>
                    <a:pt x="37576" y="463437"/>
                  </a:lnTo>
                  <a:lnTo>
                    <a:pt x="37576" y="37576"/>
                  </a:lnTo>
                  <a:close/>
                  <a:moveTo>
                    <a:pt x="0" y="501013"/>
                  </a:moveTo>
                  <a:lnTo>
                    <a:pt x="388285" y="501013"/>
                  </a:lnTo>
                  <a:lnTo>
                    <a:pt x="388285" y="0"/>
                  </a:lnTo>
                  <a:lnTo>
                    <a:pt x="0" y="0"/>
                  </a:lnTo>
                  <a:lnTo>
                    <a:pt x="0" y="501013"/>
                  </a:lnTo>
                  <a:close/>
                </a:path>
              </a:pathLst>
            </a:custGeom>
            <a:solidFill>
              <a:srgbClr val="9E1B34"/>
            </a:solidFill>
            <a:ln w="6251" cap="flat">
              <a:noFill/>
              <a:prstDash val="solid"/>
              <a:miter/>
            </a:ln>
          </p:spPr>
          <p:txBody>
            <a:bodyPr rtlCol="0" anchor="ctr"/>
            <a:lstStyle/>
            <a:p>
              <a:endParaRPr lang="en-GB"/>
            </a:p>
          </p:txBody>
        </p:sp>
        <p:sp>
          <p:nvSpPr>
            <p:cNvPr id="8" name="Freeform: Shape 7">
              <a:extLst>
                <a:ext uri="{FF2B5EF4-FFF2-40B4-BE49-F238E27FC236}">
                  <a16:creationId xmlns:a16="http://schemas.microsoft.com/office/drawing/2014/main" id="{634B30A4-BC89-4A3D-8A65-CA361A1E01AF}"/>
                </a:ext>
              </a:extLst>
            </p:cNvPr>
            <p:cNvSpPr/>
            <p:nvPr/>
          </p:nvSpPr>
          <p:spPr>
            <a:xfrm>
              <a:off x="511408" y="2739851"/>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0ECE3EAE-571F-4CE0-901C-3D4887BFC4B6}"/>
                </a:ext>
              </a:extLst>
            </p:cNvPr>
            <p:cNvSpPr/>
            <p:nvPr/>
          </p:nvSpPr>
          <p:spPr>
            <a:xfrm>
              <a:off x="611610" y="2752376"/>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C3549077-D02A-4F09-A7FE-1EF54DC64B60}"/>
                </a:ext>
              </a:extLst>
            </p:cNvPr>
            <p:cNvSpPr/>
            <p:nvPr/>
          </p:nvSpPr>
          <p:spPr>
            <a:xfrm>
              <a:off x="511408" y="2840054"/>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B90FCC70-A8B6-43E1-96A6-4F9A2ADCF18A}"/>
                </a:ext>
              </a:extLst>
            </p:cNvPr>
            <p:cNvSpPr/>
            <p:nvPr/>
          </p:nvSpPr>
          <p:spPr>
            <a:xfrm>
              <a:off x="611610" y="2852579"/>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8810EF33-AAB0-4269-862F-9112D318782F}"/>
                </a:ext>
              </a:extLst>
            </p:cNvPr>
            <p:cNvSpPr/>
            <p:nvPr/>
          </p:nvSpPr>
          <p:spPr>
            <a:xfrm>
              <a:off x="511408" y="2940256"/>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13EE739E-BAC3-4A07-AACC-29901DBE9B9C}"/>
                </a:ext>
              </a:extLst>
            </p:cNvPr>
            <p:cNvSpPr/>
            <p:nvPr/>
          </p:nvSpPr>
          <p:spPr>
            <a:xfrm>
              <a:off x="611610" y="2952782"/>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dirty="0"/>
            </a:p>
          </p:txBody>
        </p:sp>
        <p:sp>
          <p:nvSpPr>
            <p:cNvPr id="14" name="Freeform: Shape 13">
              <a:extLst>
                <a:ext uri="{FF2B5EF4-FFF2-40B4-BE49-F238E27FC236}">
                  <a16:creationId xmlns:a16="http://schemas.microsoft.com/office/drawing/2014/main" id="{F1C223AE-0926-4D42-9B0A-B89FD32F872D}"/>
                </a:ext>
              </a:extLst>
            </p:cNvPr>
            <p:cNvSpPr/>
            <p:nvPr/>
          </p:nvSpPr>
          <p:spPr>
            <a:xfrm>
              <a:off x="511408" y="3040459"/>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BBD4C652-9E2F-4652-9810-2381AE939762}"/>
                </a:ext>
              </a:extLst>
            </p:cNvPr>
            <p:cNvSpPr/>
            <p:nvPr/>
          </p:nvSpPr>
          <p:spPr>
            <a:xfrm>
              <a:off x="611610" y="3052984"/>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grpSp>
      <p:sp>
        <p:nvSpPr>
          <p:cNvPr id="16" name="Graphic 13" descr="Books">
            <a:extLst>
              <a:ext uri="{FF2B5EF4-FFF2-40B4-BE49-F238E27FC236}">
                <a16:creationId xmlns:a16="http://schemas.microsoft.com/office/drawing/2014/main" id="{9E02FC55-C310-46CE-986C-06BC825D6559}"/>
              </a:ext>
            </a:extLst>
          </p:cNvPr>
          <p:cNvSpPr/>
          <p:nvPr/>
        </p:nvSpPr>
        <p:spPr>
          <a:xfrm>
            <a:off x="724250" y="3233811"/>
            <a:ext cx="479302" cy="447236"/>
          </a:xfrm>
          <a:custGeom>
            <a:avLst/>
            <a:gdLst>
              <a:gd name="connsiteX0" fmla="*/ 479302 w 479302"/>
              <a:gd name="connsiteY0" fmla="*/ 157517 h 447236"/>
              <a:gd name="connsiteX1" fmla="*/ 450049 w 479302"/>
              <a:gd name="connsiteY1" fmla="*/ 146829 h 447236"/>
              <a:gd name="connsiteX2" fmla="*/ 450049 w 479302"/>
              <a:gd name="connsiteY2" fmla="*/ 85509 h 447236"/>
              <a:gd name="connsiteX3" fmla="*/ 479302 w 479302"/>
              <a:gd name="connsiteY3" fmla="*/ 73133 h 447236"/>
              <a:gd name="connsiteX4" fmla="*/ 281281 w 479302"/>
              <a:gd name="connsiteY4" fmla="*/ 0 h 447236"/>
              <a:gd name="connsiteX5" fmla="*/ 40504 w 479302"/>
              <a:gd name="connsiteY5" fmla="*/ 84384 h 447236"/>
              <a:gd name="connsiteX6" fmla="*/ 16877 w 479302"/>
              <a:gd name="connsiteY6" fmla="*/ 151892 h 447236"/>
              <a:gd name="connsiteX7" fmla="*/ 19690 w 479302"/>
              <a:gd name="connsiteY7" fmla="*/ 176644 h 447236"/>
              <a:gd name="connsiteX8" fmla="*/ 0 w 479302"/>
              <a:gd name="connsiteY8" fmla="*/ 241901 h 447236"/>
              <a:gd name="connsiteX9" fmla="*/ 16877 w 479302"/>
              <a:gd name="connsiteY9" fmla="*/ 290844 h 447236"/>
              <a:gd name="connsiteX10" fmla="*/ 15752 w 479302"/>
              <a:gd name="connsiteY10" fmla="*/ 326286 h 447236"/>
              <a:gd name="connsiteX11" fmla="*/ 45005 w 479302"/>
              <a:gd name="connsiteY11" fmla="*/ 382542 h 447236"/>
              <a:gd name="connsiteX12" fmla="*/ 201397 w 479302"/>
              <a:gd name="connsiteY12" fmla="*/ 447236 h 447236"/>
              <a:gd name="connsiteX13" fmla="*/ 478177 w 479302"/>
              <a:gd name="connsiteY13" fmla="*/ 332474 h 447236"/>
              <a:gd name="connsiteX14" fmla="*/ 448924 w 479302"/>
              <a:gd name="connsiteY14" fmla="*/ 321785 h 447236"/>
              <a:gd name="connsiteX15" fmla="*/ 448924 w 479302"/>
              <a:gd name="connsiteY15" fmla="*/ 259903 h 447236"/>
              <a:gd name="connsiteX16" fmla="*/ 478177 w 479302"/>
              <a:gd name="connsiteY16" fmla="*/ 247527 h 447236"/>
              <a:gd name="connsiteX17" fmla="*/ 433172 w 479302"/>
              <a:gd name="connsiteY17" fmla="*/ 230650 h 447236"/>
              <a:gd name="connsiteX18" fmla="*/ 433172 w 479302"/>
              <a:gd name="connsiteY18" fmla="*/ 176644 h 447236"/>
              <a:gd name="connsiteX19" fmla="*/ 479302 w 479302"/>
              <a:gd name="connsiteY19" fmla="*/ 157517 h 447236"/>
              <a:gd name="connsiteX20" fmla="*/ 47255 w 479302"/>
              <a:gd name="connsiteY20" fmla="*/ 123764 h 447236"/>
              <a:gd name="connsiteX21" fmla="*/ 203647 w 479302"/>
              <a:gd name="connsiteY21" fmla="*/ 185083 h 447236"/>
              <a:gd name="connsiteX22" fmla="*/ 428109 w 479302"/>
              <a:gd name="connsiteY22" fmla="*/ 94510 h 447236"/>
              <a:gd name="connsiteX23" fmla="*/ 428109 w 479302"/>
              <a:gd name="connsiteY23" fmla="*/ 142891 h 447236"/>
              <a:gd name="connsiteX24" fmla="*/ 203647 w 479302"/>
              <a:gd name="connsiteY24" fmla="*/ 236276 h 447236"/>
              <a:gd name="connsiteX25" fmla="*/ 47255 w 479302"/>
              <a:gd name="connsiteY25" fmla="*/ 174394 h 447236"/>
              <a:gd name="connsiteX26" fmla="*/ 47255 w 479302"/>
              <a:gd name="connsiteY26" fmla="*/ 123764 h 447236"/>
              <a:gd name="connsiteX27" fmla="*/ 426984 w 479302"/>
              <a:gd name="connsiteY27" fmla="*/ 317847 h 447236"/>
              <a:gd name="connsiteX28" fmla="*/ 202522 w 479302"/>
              <a:gd name="connsiteY28" fmla="*/ 410670 h 447236"/>
              <a:gd name="connsiteX29" fmla="*/ 45567 w 479302"/>
              <a:gd name="connsiteY29" fmla="*/ 348788 h 447236"/>
              <a:gd name="connsiteX30" fmla="*/ 45567 w 479302"/>
              <a:gd name="connsiteY30" fmla="*/ 304908 h 447236"/>
              <a:gd name="connsiteX31" fmla="*/ 185645 w 479302"/>
              <a:gd name="connsiteY31" fmla="*/ 362290 h 447236"/>
              <a:gd name="connsiteX32" fmla="*/ 427547 w 479302"/>
              <a:gd name="connsiteY32" fmla="*/ 266654 h 447236"/>
              <a:gd name="connsiteX33" fmla="*/ 426984 w 479302"/>
              <a:gd name="connsiteY33" fmla="*/ 317847 h 447236"/>
              <a:gd name="connsiteX34" fmla="*/ 411232 w 479302"/>
              <a:gd name="connsiteY34" fmla="*/ 233463 h 447236"/>
              <a:gd name="connsiteX35" fmla="*/ 186770 w 479302"/>
              <a:gd name="connsiteY35" fmla="*/ 326286 h 447236"/>
              <a:gd name="connsiteX36" fmla="*/ 30378 w 479302"/>
              <a:gd name="connsiteY36" fmla="*/ 264404 h 447236"/>
              <a:gd name="connsiteX37" fmla="*/ 30378 w 479302"/>
              <a:gd name="connsiteY37" fmla="*/ 213773 h 447236"/>
              <a:gd name="connsiteX38" fmla="*/ 191271 w 479302"/>
              <a:gd name="connsiteY38" fmla="*/ 277905 h 447236"/>
              <a:gd name="connsiteX39" fmla="*/ 411795 w 479302"/>
              <a:gd name="connsiteY39" fmla="*/ 185645 h 447236"/>
              <a:gd name="connsiteX40" fmla="*/ 411795 w 479302"/>
              <a:gd name="connsiteY40" fmla="*/ 233463 h 447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479302" h="447236">
                <a:moveTo>
                  <a:pt x="479302" y="157517"/>
                </a:moveTo>
                <a:lnTo>
                  <a:pt x="450049" y="146829"/>
                </a:lnTo>
                <a:lnTo>
                  <a:pt x="450049" y="85509"/>
                </a:lnTo>
                <a:lnTo>
                  <a:pt x="479302" y="73133"/>
                </a:lnTo>
                <a:lnTo>
                  <a:pt x="281281" y="0"/>
                </a:lnTo>
                <a:lnTo>
                  <a:pt x="40504" y="84384"/>
                </a:lnTo>
                <a:cubicBezTo>
                  <a:pt x="17439" y="95635"/>
                  <a:pt x="16877" y="126576"/>
                  <a:pt x="16877" y="151892"/>
                </a:cubicBezTo>
                <a:cubicBezTo>
                  <a:pt x="16877" y="160330"/>
                  <a:pt x="18002" y="168768"/>
                  <a:pt x="19690" y="176644"/>
                </a:cubicBezTo>
                <a:cubicBezTo>
                  <a:pt x="563" y="189021"/>
                  <a:pt x="0" y="217711"/>
                  <a:pt x="0" y="241901"/>
                </a:cubicBezTo>
                <a:cubicBezTo>
                  <a:pt x="0" y="261591"/>
                  <a:pt x="4500" y="279593"/>
                  <a:pt x="16877" y="290844"/>
                </a:cubicBezTo>
                <a:cubicBezTo>
                  <a:pt x="14064" y="300408"/>
                  <a:pt x="15752" y="312222"/>
                  <a:pt x="15752" y="326286"/>
                </a:cubicBezTo>
                <a:cubicBezTo>
                  <a:pt x="15752" y="351601"/>
                  <a:pt x="22502" y="374666"/>
                  <a:pt x="45005" y="382542"/>
                </a:cubicBezTo>
                <a:lnTo>
                  <a:pt x="201397" y="447236"/>
                </a:lnTo>
                <a:lnTo>
                  <a:pt x="478177" y="332474"/>
                </a:lnTo>
                <a:lnTo>
                  <a:pt x="448924" y="321785"/>
                </a:lnTo>
                <a:lnTo>
                  <a:pt x="448924" y="259903"/>
                </a:lnTo>
                <a:lnTo>
                  <a:pt x="478177" y="247527"/>
                </a:lnTo>
                <a:lnTo>
                  <a:pt x="433172" y="230650"/>
                </a:lnTo>
                <a:lnTo>
                  <a:pt x="433172" y="176644"/>
                </a:lnTo>
                <a:lnTo>
                  <a:pt x="479302" y="157517"/>
                </a:lnTo>
                <a:close/>
                <a:moveTo>
                  <a:pt x="47255" y="123764"/>
                </a:moveTo>
                <a:lnTo>
                  <a:pt x="203647" y="185083"/>
                </a:lnTo>
                <a:lnTo>
                  <a:pt x="428109" y="94510"/>
                </a:lnTo>
                <a:lnTo>
                  <a:pt x="428109" y="142891"/>
                </a:lnTo>
                <a:lnTo>
                  <a:pt x="203647" y="236276"/>
                </a:lnTo>
                <a:lnTo>
                  <a:pt x="47255" y="174394"/>
                </a:lnTo>
                <a:lnTo>
                  <a:pt x="47255" y="123764"/>
                </a:lnTo>
                <a:close/>
                <a:moveTo>
                  <a:pt x="426984" y="317847"/>
                </a:moveTo>
                <a:lnTo>
                  <a:pt x="202522" y="410670"/>
                </a:lnTo>
                <a:lnTo>
                  <a:pt x="45567" y="348788"/>
                </a:lnTo>
                <a:lnTo>
                  <a:pt x="45567" y="304908"/>
                </a:lnTo>
                <a:lnTo>
                  <a:pt x="185645" y="362290"/>
                </a:lnTo>
                <a:lnTo>
                  <a:pt x="427547" y="266654"/>
                </a:lnTo>
                <a:lnTo>
                  <a:pt x="426984" y="317847"/>
                </a:lnTo>
                <a:close/>
                <a:moveTo>
                  <a:pt x="411232" y="233463"/>
                </a:moveTo>
                <a:lnTo>
                  <a:pt x="186770" y="326286"/>
                </a:lnTo>
                <a:lnTo>
                  <a:pt x="30378" y="264404"/>
                </a:lnTo>
                <a:lnTo>
                  <a:pt x="30378" y="213773"/>
                </a:lnTo>
                <a:lnTo>
                  <a:pt x="191271" y="277905"/>
                </a:lnTo>
                <a:lnTo>
                  <a:pt x="411795" y="185645"/>
                </a:lnTo>
                <a:lnTo>
                  <a:pt x="411795" y="233463"/>
                </a:lnTo>
                <a:close/>
              </a:path>
            </a:pathLst>
          </a:custGeom>
          <a:solidFill>
            <a:srgbClr val="9E1B34"/>
          </a:solidFill>
          <a:ln w="5556" cap="flat">
            <a:noFill/>
            <a:prstDash val="solid"/>
            <a:miter/>
          </a:ln>
        </p:spPr>
        <p:txBody>
          <a:bodyPr rtlCol="0" anchor="ctr"/>
          <a:lstStyle/>
          <a:p>
            <a:endParaRPr lang="en-GB" dirty="0"/>
          </a:p>
        </p:txBody>
      </p:sp>
      <p:sp>
        <p:nvSpPr>
          <p:cNvPr id="17" name="Graphic 19" descr="Monitor">
            <a:extLst>
              <a:ext uri="{FF2B5EF4-FFF2-40B4-BE49-F238E27FC236}">
                <a16:creationId xmlns:a16="http://schemas.microsoft.com/office/drawing/2014/main" id="{6E28BC8A-D7D1-4857-889F-CC8DB2E23A02}"/>
              </a:ext>
            </a:extLst>
          </p:cNvPr>
          <p:cNvSpPr/>
          <p:nvPr/>
        </p:nvSpPr>
        <p:spPr>
          <a:xfrm>
            <a:off x="710066" y="1405061"/>
            <a:ext cx="512260" cy="435421"/>
          </a:xfrm>
          <a:custGeom>
            <a:avLst/>
            <a:gdLst>
              <a:gd name="connsiteX0" fmla="*/ 473841 w 512260"/>
              <a:gd name="connsiteY0" fmla="*/ 320163 h 435421"/>
              <a:gd name="connsiteX1" fmla="*/ 38420 w 512260"/>
              <a:gd name="connsiteY1" fmla="*/ 320163 h 435421"/>
              <a:gd name="connsiteX2" fmla="*/ 38420 w 512260"/>
              <a:gd name="connsiteY2" fmla="*/ 38420 h 435421"/>
              <a:gd name="connsiteX3" fmla="*/ 473841 w 512260"/>
              <a:gd name="connsiteY3" fmla="*/ 38420 h 435421"/>
              <a:gd name="connsiteX4" fmla="*/ 473841 w 512260"/>
              <a:gd name="connsiteY4" fmla="*/ 320163 h 435421"/>
              <a:gd name="connsiteX5" fmla="*/ 486648 w 512260"/>
              <a:gd name="connsiteY5" fmla="*/ 0 h 435421"/>
              <a:gd name="connsiteX6" fmla="*/ 25613 w 512260"/>
              <a:gd name="connsiteY6" fmla="*/ 0 h 435421"/>
              <a:gd name="connsiteX7" fmla="*/ 0 w 512260"/>
              <a:gd name="connsiteY7" fmla="*/ 25613 h 435421"/>
              <a:gd name="connsiteX8" fmla="*/ 0 w 512260"/>
              <a:gd name="connsiteY8" fmla="*/ 332970 h 435421"/>
              <a:gd name="connsiteX9" fmla="*/ 25613 w 512260"/>
              <a:gd name="connsiteY9" fmla="*/ 358583 h 435421"/>
              <a:gd name="connsiteX10" fmla="*/ 204904 w 512260"/>
              <a:gd name="connsiteY10" fmla="*/ 358583 h 435421"/>
              <a:gd name="connsiteX11" fmla="*/ 204904 w 512260"/>
              <a:gd name="connsiteY11" fmla="*/ 397002 h 435421"/>
              <a:gd name="connsiteX12" fmla="*/ 140872 w 512260"/>
              <a:gd name="connsiteY12" fmla="*/ 397002 h 435421"/>
              <a:gd name="connsiteX13" fmla="*/ 140872 w 512260"/>
              <a:gd name="connsiteY13" fmla="*/ 435422 h 435421"/>
              <a:gd name="connsiteX14" fmla="*/ 371389 w 512260"/>
              <a:gd name="connsiteY14" fmla="*/ 435422 h 435421"/>
              <a:gd name="connsiteX15" fmla="*/ 371389 w 512260"/>
              <a:gd name="connsiteY15" fmla="*/ 397002 h 435421"/>
              <a:gd name="connsiteX16" fmla="*/ 307357 w 512260"/>
              <a:gd name="connsiteY16" fmla="*/ 397002 h 435421"/>
              <a:gd name="connsiteX17" fmla="*/ 307357 w 512260"/>
              <a:gd name="connsiteY17" fmla="*/ 358583 h 435421"/>
              <a:gd name="connsiteX18" fmla="*/ 486648 w 512260"/>
              <a:gd name="connsiteY18" fmla="*/ 358583 h 435421"/>
              <a:gd name="connsiteX19" fmla="*/ 512261 w 512260"/>
              <a:gd name="connsiteY19" fmla="*/ 332970 h 435421"/>
              <a:gd name="connsiteX20" fmla="*/ 512261 w 512260"/>
              <a:gd name="connsiteY20" fmla="*/ 25613 h 435421"/>
              <a:gd name="connsiteX21" fmla="*/ 486648 w 512260"/>
              <a:gd name="connsiteY21" fmla="*/ 0 h 435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12260" h="435421">
                <a:moveTo>
                  <a:pt x="473841" y="320163"/>
                </a:moveTo>
                <a:lnTo>
                  <a:pt x="38420" y="320163"/>
                </a:lnTo>
                <a:lnTo>
                  <a:pt x="38420" y="38420"/>
                </a:lnTo>
                <a:lnTo>
                  <a:pt x="473841" y="38420"/>
                </a:lnTo>
                <a:lnTo>
                  <a:pt x="473841" y="320163"/>
                </a:lnTo>
                <a:close/>
                <a:moveTo>
                  <a:pt x="486648" y="0"/>
                </a:moveTo>
                <a:lnTo>
                  <a:pt x="25613" y="0"/>
                </a:lnTo>
                <a:cubicBezTo>
                  <a:pt x="11526" y="0"/>
                  <a:pt x="0" y="11526"/>
                  <a:pt x="0" y="25613"/>
                </a:cubicBezTo>
                <a:lnTo>
                  <a:pt x="0" y="332970"/>
                </a:lnTo>
                <a:cubicBezTo>
                  <a:pt x="0" y="347057"/>
                  <a:pt x="11526" y="358583"/>
                  <a:pt x="25613" y="358583"/>
                </a:cubicBezTo>
                <a:lnTo>
                  <a:pt x="204904" y="358583"/>
                </a:lnTo>
                <a:lnTo>
                  <a:pt x="204904" y="397002"/>
                </a:lnTo>
                <a:lnTo>
                  <a:pt x="140872" y="397002"/>
                </a:lnTo>
                <a:lnTo>
                  <a:pt x="140872" y="435422"/>
                </a:lnTo>
                <a:lnTo>
                  <a:pt x="371389" y="435422"/>
                </a:lnTo>
                <a:lnTo>
                  <a:pt x="371389" y="397002"/>
                </a:lnTo>
                <a:lnTo>
                  <a:pt x="307357" y="397002"/>
                </a:lnTo>
                <a:lnTo>
                  <a:pt x="307357" y="358583"/>
                </a:lnTo>
                <a:lnTo>
                  <a:pt x="486648" y="358583"/>
                </a:lnTo>
                <a:cubicBezTo>
                  <a:pt x="500735" y="358583"/>
                  <a:pt x="512261" y="347057"/>
                  <a:pt x="512261" y="332970"/>
                </a:cubicBezTo>
                <a:lnTo>
                  <a:pt x="512261" y="25613"/>
                </a:lnTo>
                <a:cubicBezTo>
                  <a:pt x="512261" y="11526"/>
                  <a:pt x="500735" y="0"/>
                  <a:pt x="486648" y="0"/>
                </a:cubicBezTo>
                <a:close/>
              </a:path>
            </a:pathLst>
          </a:custGeom>
          <a:solidFill>
            <a:srgbClr val="9E1B34"/>
          </a:solidFill>
          <a:ln w="6350" cap="flat">
            <a:noFill/>
            <a:prstDash val="solid"/>
            <a:miter/>
          </a:ln>
        </p:spPr>
        <p:txBody>
          <a:bodyPr rtlCol="0" anchor="ctr"/>
          <a:lstStyle/>
          <a:p>
            <a:endParaRPr lang="en-GB"/>
          </a:p>
        </p:txBody>
      </p:sp>
      <p:grpSp>
        <p:nvGrpSpPr>
          <p:cNvPr id="18" name="Graphic 12" descr="Call center">
            <a:extLst>
              <a:ext uri="{FF2B5EF4-FFF2-40B4-BE49-F238E27FC236}">
                <a16:creationId xmlns:a16="http://schemas.microsoft.com/office/drawing/2014/main" id="{6DA9E35D-5B24-4AD7-89B3-1A545A095CFE}"/>
              </a:ext>
            </a:extLst>
          </p:cNvPr>
          <p:cNvGrpSpPr/>
          <p:nvPr/>
        </p:nvGrpSpPr>
        <p:grpSpPr>
          <a:xfrm>
            <a:off x="696478" y="3874019"/>
            <a:ext cx="409808" cy="550680"/>
            <a:chOff x="421065" y="3886432"/>
            <a:chExt cx="409808" cy="550680"/>
          </a:xfrm>
        </p:grpSpPr>
        <p:sp>
          <p:nvSpPr>
            <p:cNvPr id="19" name="Freeform: Shape 18">
              <a:extLst>
                <a:ext uri="{FF2B5EF4-FFF2-40B4-BE49-F238E27FC236}">
                  <a16:creationId xmlns:a16="http://schemas.microsoft.com/office/drawing/2014/main" id="{62D43A54-E674-4627-8022-FB2049868037}"/>
                </a:ext>
              </a:extLst>
            </p:cNvPr>
            <p:cNvSpPr/>
            <p:nvPr/>
          </p:nvSpPr>
          <p:spPr>
            <a:xfrm>
              <a:off x="421065" y="4232208"/>
              <a:ext cx="409808" cy="204904"/>
            </a:xfrm>
            <a:custGeom>
              <a:avLst/>
              <a:gdLst>
                <a:gd name="connsiteX0" fmla="*/ 389318 w 409808"/>
                <a:gd name="connsiteY0" fmla="*/ 61471 h 204904"/>
                <a:gd name="connsiteX1" fmla="*/ 289427 w 409808"/>
                <a:gd name="connsiteY1" fmla="*/ 12807 h 204904"/>
                <a:gd name="connsiteX2" fmla="*/ 204904 w 409808"/>
                <a:gd name="connsiteY2" fmla="*/ 0 h 204904"/>
                <a:gd name="connsiteX3" fmla="*/ 120381 w 409808"/>
                <a:gd name="connsiteY3" fmla="*/ 12807 h 204904"/>
                <a:gd name="connsiteX4" fmla="*/ 20490 w 409808"/>
                <a:gd name="connsiteY4" fmla="*/ 61471 h 204904"/>
                <a:gd name="connsiteX5" fmla="*/ 0 w 409808"/>
                <a:gd name="connsiteY5" fmla="*/ 102452 h 204904"/>
                <a:gd name="connsiteX6" fmla="*/ 0 w 409808"/>
                <a:gd name="connsiteY6" fmla="*/ 204904 h 204904"/>
                <a:gd name="connsiteX7" fmla="*/ 409809 w 409808"/>
                <a:gd name="connsiteY7" fmla="*/ 204904 h 204904"/>
                <a:gd name="connsiteX8" fmla="*/ 409809 w 409808"/>
                <a:gd name="connsiteY8" fmla="*/ 102452 h 204904"/>
                <a:gd name="connsiteX9" fmla="*/ 389318 w 409808"/>
                <a:gd name="connsiteY9" fmla="*/ 61471 h 20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808" h="204904">
                  <a:moveTo>
                    <a:pt x="389318" y="61471"/>
                  </a:moveTo>
                  <a:cubicBezTo>
                    <a:pt x="361144" y="38420"/>
                    <a:pt x="325286" y="23052"/>
                    <a:pt x="289427" y="12807"/>
                  </a:cubicBezTo>
                  <a:cubicBezTo>
                    <a:pt x="263814" y="5123"/>
                    <a:pt x="235640" y="0"/>
                    <a:pt x="204904" y="0"/>
                  </a:cubicBezTo>
                  <a:cubicBezTo>
                    <a:pt x="176730" y="0"/>
                    <a:pt x="148556" y="5123"/>
                    <a:pt x="120381" y="12807"/>
                  </a:cubicBezTo>
                  <a:cubicBezTo>
                    <a:pt x="84523" y="23052"/>
                    <a:pt x="48665" y="40981"/>
                    <a:pt x="20490" y="61471"/>
                  </a:cubicBezTo>
                  <a:cubicBezTo>
                    <a:pt x="7684" y="71717"/>
                    <a:pt x="0" y="87084"/>
                    <a:pt x="0" y="102452"/>
                  </a:cubicBezTo>
                  <a:lnTo>
                    <a:pt x="0" y="204904"/>
                  </a:lnTo>
                  <a:lnTo>
                    <a:pt x="409809" y="204904"/>
                  </a:lnTo>
                  <a:lnTo>
                    <a:pt x="409809" y="102452"/>
                  </a:lnTo>
                  <a:cubicBezTo>
                    <a:pt x="409809" y="87084"/>
                    <a:pt x="402125" y="71717"/>
                    <a:pt x="389318" y="61471"/>
                  </a:cubicBezTo>
                  <a:close/>
                </a:path>
              </a:pathLst>
            </a:custGeom>
            <a:solidFill>
              <a:srgbClr val="9E1B34"/>
            </a:solidFill>
            <a:ln w="6350" cap="flat">
              <a:noFill/>
              <a:prstDash val="solid"/>
              <a:miter/>
            </a:ln>
          </p:spPr>
          <p:txBody>
            <a:bodyPr rtlCol="0" anchor="ctr"/>
            <a:lstStyle/>
            <a:p>
              <a:endParaRPr lang="en-GB" dirty="0"/>
            </a:p>
          </p:txBody>
        </p:sp>
        <p:sp>
          <p:nvSpPr>
            <p:cNvPr id="20" name="Freeform: Shape 19">
              <a:extLst>
                <a:ext uri="{FF2B5EF4-FFF2-40B4-BE49-F238E27FC236}">
                  <a16:creationId xmlns:a16="http://schemas.microsoft.com/office/drawing/2014/main" id="{D76BB3EF-5CE6-4A5F-95D0-1C9C198F903D}"/>
                </a:ext>
              </a:extLst>
            </p:cNvPr>
            <p:cNvSpPr/>
            <p:nvPr/>
          </p:nvSpPr>
          <p:spPr>
            <a:xfrm>
              <a:off x="513272" y="3950464"/>
              <a:ext cx="286225" cy="243323"/>
            </a:xfrm>
            <a:custGeom>
              <a:avLst/>
              <a:gdLst>
                <a:gd name="connsiteX0" fmla="*/ 12807 w 286225"/>
                <a:gd name="connsiteY0" fmla="*/ 66594 h 243323"/>
                <a:gd name="connsiteX1" fmla="*/ 21771 w 286225"/>
                <a:gd name="connsiteY1" fmla="*/ 62752 h 243323"/>
                <a:gd name="connsiteX2" fmla="*/ 21771 w 286225"/>
                <a:gd name="connsiteY2" fmla="*/ 62752 h 243323"/>
                <a:gd name="connsiteX3" fmla="*/ 112697 w 286225"/>
                <a:gd name="connsiteY3" fmla="*/ 25613 h 243323"/>
                <a:gd name="connsiteX4" fmla="*/ 240763 w 286225"/>
                <a:gd name="connsiteY4" fmla="*/ 153678 h 243323"/>
                <a:gd name="connsiteX5" fmla="*/ 240763 w 286225"/>
                <a:gd name="connsiteY5" fmla="*/ 183133 h 243323"/>
                <a:gd name="connsiteX6" fmla="*/ 167125 w 286225"/>
                <a:gd name="connsiteY6" fmla="*/ 207466 h 243323"/>
                <a:gd name="connsiteX7" fmla="*/ 157520 w 286225"/>
                <a:gd name="connsiteY7" fmla="*/ 204904 h 243323"/>
                <a:gd name="connsiteX8" fmla="*/ 138310 w 286225"/>
                <a:gd name="connsiteY8" fmla="*/ 224114 h 243323"/>
                <a:gd name="connsiteX9" fmla="*/ 157520 w 286225"/>
                <a:gd name="connsiteY9" fmla="*/ 243324 h 243323"/>
                <a:gd name="connsiteX10" fmla="*/ 175449 w 286225"/>
                <a:gd name="connsiteY10" fmla="*/ 231798 h 243323"/>
                <a:gd name="connsiteX11" fmla="*/ 277261 w 286225"/>
                <a:gd name="connsiteY11" fmla="*/ 197861 h 243323"/>
                <a:gd name="connsiteX12" fmla="*/ 286226 w 286225"/>
                <a:gd name="connsiteY12" fmla="*/ 185695 h 243323"/>
                <a:gd name="connsiteX13" fmla="*/ 286226 w 286225"/>
                <a:gd name="connsiteY13" fmla="*/ 128065 h 243323"/>
                <a:gd name="connsiteX14" fmla="*/ 273419 w 286225"/>
                <a:gd name="connsiteY14" fmla="*/ 115259 h 243323"/>
                <a:gd name="connsiteX15" fmla="*/ 261893 w 286225"/>
                <a:gd name="connsiteY15" fmla="*/ 115259 h 243323"/>
                <a:gd name="connsiteX16" fmla="*/ 112697 w 286225"/>
                <a:gd name="connsiteY16" fmla="*/ 0 h 243323"/>
                <a:gd name="connsiteX17" fmla="*/ 5123 w 286225"/>
                <a:gd name="connsiteY17" fmla="*/ 43542 h 243323"/>
                <a:gd name="connsiteX18" fmla="*/ 0 w 286225"/>
                <a:gd name="connsiteY18" fmla="*/ 53787 h 243323"/>
                <a:gd name="connsiteX19" fmla="*/ 12807 w 286225"/>
                <a:gd name="connsiteY19" fmla="*/ 66594 h 24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6225" h="243323">
                  <a:moveTo>
                    <a:pt x="12807" y="66594"/>
                  </a:moveTo>
                  <a:cubicBezTo>
                    <a:pt x="16648" y="66594"/>
                    <a:pt x="19850" y="65313"/>
                    <a:pt x="21771" y="62752"/>
                  </a:cubicBezTo>
                  <a:lnTo>
                    <a:pt x="21771" y="62752"/>
                  </a:lnTo>
                  <a:cubicBezTo>
                    <a:pt x="45463" y="39700"/>
                    <a:pt x="77479" y="25613"/>
                    <a:pt x="112697" y="25613"/>
                  </a:cubicBezTo>
                  <a:cubicBezTo>
                    <a:pt x="183133" y="25613"/>
                    <a:pt x="240763" y="83242"/>
                    <a:pt x="240763" y="153678"/>
                  </a:cubicBezTo>
                  <a:lnTo>
                    <a:pt x="240763" y="183133"/>
                  </a:lnTo>
                  <a:lnTo>
                    <a:pt x="167125" y="207466"/>
                  </a:lnTo>
                  <a:cubicBezTo>
                    <a:pt x="163923" y="206185"/>
                    <a:pt x="160722" y="204904"/>
                    <a:pt x="157520" y="204904"/>
                  </a:cubicBezTo>
                  <a:cubicBezTo>
                    <a:pt x="146635" y="204904"/>
                    <a:pt x="138310" y="213229"/>
                    <a:pt x="138310" y="224114"/>
                  </a:cubicBezTo>
                  <a:cubicBezTo>
                    <a:pt x="138310" y="235000"/>
                    <a:pt x="146635" y="243324"/>
                    <a:pt x="157520" y="243324"/>
                  </a:cubicBezTo>
                  <a:cubicBezTo>
                    <a:pt x="165204" y="243324"/>
                    <a:pt x="172248" y="238842"/>
                    <a:pt x="175449" y="231798"/>
                  </a:cubicBezTo>
                  <a:lnTo>
                    <a:pt x="277261" y="197861"/>
                  </a:lnTo>
                  <a:cubicBezTo>
                    <a:pt x="282384" y="195940"/>
                    <a:pt x="286226" y="191458"/>
                    <a:pt x="286226" y="185695"/>
                  </a:cubicBezTo>
                  <a:lnTo>
                    <a:pt x="286226" y="128065"/>
                  </a:lnTo>
                  <a:cubicBezTo>
                    <a:pt x="286226" y="121022"/>
                    <a:pt x="280463" y="115259"/>
                    <a:pt x="273419" y="115259"/>
                  </a:cubicBezTo>
                  <a:lnTo>
                    <a:pt x="261893" y="115259"/>
                  </a:lnTo>
                  <a:cubicBezTo>
                    <a:pt x="244605" y="49305"/>
                    <a:pt x="184414" y="0"/>
                    <a:pt x="112697" y="0"/>
                  </a:cubicBezTo>
                  <a:cubicBezTo>
                    <a:pt x="71076" y="0"/>
                    <a:pt x="33297" y="16648"/>
                    <a:pt x="5123" y="43542"/>
                  </a:cubicBezTo>
                  <a:cubicBezTo>
                    <a:pt x="1921" y="46103"/>
                    <a:pt x="0" y="49305"/>
                    <a:pt x="0" y="53787"/>
                  </a:cubicBezTo>
                  <a:cubicBezTo>
                    <a:pt x="0" y="60831"/>
                    <a:pt x="5763" y="66594"/>
                    <a:pt x="12807" y="66594"/>
                  </a:cubicBezTo>
                  <a:close/>
                </a:path>
              </a:pathLst>
            </a:custGeom>
            <a:solidFill>
              <a:srgbClr val="9E1B34"/>
            </a:solidFill>
            <a:ln w="6350"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416CFF5E-A36A-4EF6-8742-D2DDAB18683D}"/>
                </a:ext>
              </a:extLst>
            </p:cNvPr>
            <p:cNvSpPr/>
            <p:nvPr/>
          </p:nvSpPr>
          <p:spPr>
            <a:xfrm>
              <a:off x="519778" y="3886432"/>
              <a:ext cx="204904" cy="204904"/>
            </a:xfrm>
            <a:custGeom>
              <a:avLst/>
              <a:gdLst>
                <a:gd name="connsiteX0" fmla="*/ 204264 w 204904"/>
                <a:gd name="connsiteY0" fmla="*/ 113338 h 204904"/>
                <a:gd name="connsiteX1" fmla="*/ 204904 w 204904"/>
                <a:gd name="connsiteY1" fmla="*/ 102452 h 204904"/>
                <a:gd name="connsiteX2" fmla="*/ 102452 w 204904"/>
                <a:gd name="connsiteY2" fmla="*/ 0 h 204904"/>
                <a:gd name="connsiteX3" fmla="*/ 0 w 204904"/>
                <a:gd name="connsiteY3" fmla="*/ 102452 h 204904"/>
                <a:gd name="connsiteX4" fmla="*/ 102452 w 204904"/>
                <a:gd name="connsiteY4" fmla="*/ 204904 h 204904"/>
                <a:gd name="connsiteX5" fmla="*/ 108855 w 204904"/>
                <a:gd name="connsiteY5" fmla="*/ 204264 h 204904"/>
                <a:gd name="connsiteX6" fmla="*/ 108855 w 204904"/>
                <a:gd name="connsiteY6" fmla="*/ 172888 h 204904"/>
                <a:gd name="connsiteX7" fmla="*/ 108855 w 204904"/>
                <a:gd name="connsiteY7" fmla="*/ 172888 h 204904"/>
                <a:gd name="connsiteX8" fmla="*/ 112697 w 204904"/>
                <a:gd name="connsiteY8" fmla="*/ 155599 h 204904"/>
                <a:gd name="connsiteX9" fmla="*/ 135109 w 204904"/>
                <a:gd name="connsiteY9" fmla="*/ 136389 h 204904"/>
                <a:gd name="connsiteX10" fmla="*/ 204264 w 204904"/>
                <a:gd name="connsiteY10" fmla="*/ 113338 h 20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904" h="204904">
                  <a:moveTo>
                    <a:pt x="204264" y="113338"/>
                  </a:moveTo>
                  <a:cubicBezTo>
                    <a:pt x="204904" y="109496"/>
                    <a:pt x="204904" y="106294"/>
                    <a:pt x="204904" y="102452"/>
                  </a:cubicBezTo>
                  <a:cubicBezTo>
                    <a:pt x="204904" y="46103"/>
                    <a:pt x="158801" y="0"/>
                    <a:pt x="102452" y="0"/>
                  </a:cubicBezTo>
                  <a:cubicBezTo>
                    <a:pt x="46103" y="0"/>
                    <a:pt x="0" y="46103"/>
                    <a:pt x="0" y="102452"/>
                  </a:cubicBezTo>
                  <a:cubicBezTo>
                    <a:pt x="0" y="158801"/>
                    <a:pt x="46103" y="204904"/>
                    <a:pt x="102452" y="204904"/>
                  </a:cubicBezTo>
                  <a:cubicBezTo>
                    <a:pt x="104373" y="204904"/>
                    <a:pt x="106934" y="204904"/>
                    <a:pt x="108855" y="204264"/>
                  </a:cubicBezTo>
                  <a:lnTo>
                    <a:pt x="108855" y="172888"/>
                  </a:lnTo>
                  <a:lnTo>
                    <a:pt x="108855" y="172888"/>
                  </a:lnTo>
                  <a:cubicBezTo>
                    <a:pt x="108855" y="167125"/>
                    <a:pt x="110136" y="161362"/>
                    <a:pt x="112697" y="155599"/>
                  </a:cubicBezTo>
                  <a:cubicBezTo>
                    <a:pt x="117180" y="146635"/>
                    <a:pt x="124864" y="139591"/>
                    <a:pt x="135109" y="136389"/>
                  </a:cubicBezTo>
                  <a:lnTo>
                    <a:pt x="204264" y="113338"/>
                  </a:lnTo>
                  <a:close/>
                </a:path>
              </a:pathLst>
            </a:custGeom>
            <a:solidFill>
              <a:srgbClr val="9E1B34"/>
            </a:solidFill>
            <a:ln w="6350" cap="flat">
              <a:noFill/>
              <a:prstDash val="solid"/>
              <a:miter/>
            </a:ln>
          </p:spPr>
          <p:txBody>
            <a:bodyPr rtlCol="0" anchor="ctr"/>
            <a:lstStyle/>
            <a:p>
              <a:endParaRPr lang="en-GB"/>
            </a:p>
          </p:txBody>
        </p:sp>
      </p:grpSp>
    </p:spTree>
    <p:extLst>
      <p:ext uri="{BB962C8B-B14F-4D97-AF65-F5344CB8AC3E}">
        <p14:creationId xmlns:p14="http://schemas.microsoft.com/office/powerpoint/2010/main" val="3013251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95486"/>
            <a:ext cx="4895850" cy="857250"/>
          </a:xfrm>
        </p:spPr>
        <p:txBody>
          <a:bodyPr/>
          <a:lstStyle/>
          <a:p>
            <a:pPr eaLnBrk="1" hangingPunct="1"/>
            <a:r>
              <a:rPr lang="en-GB" dirty="0">
                <a:ea typeface="ＭＳ Ｐゴシック" pitchFamily="34" charset="-128"/>
              </a:rPr>
              <a:t>To cover </a:t>
            </a:r>
          </a:p>
        </p:txBody>
      </p:sp>
      <p:sp>
        <p:nvSpPr>
          <p:cNvPr id="4099" name="Rectangle 3"/>
          <p:cNvSpPr>
            <a:spLocks noGrp="1" noChangeArrowheads="1"/>
          </p:cNvSpPr>
          <p:nvPr>
            <p:ph type="body" idx="1"/>
          </p:nvPr>
        </p:nvSpPr>
        <p:spPr>
          <a:xfrm>
            <a:off x="251520" y="1419622"/>
            <a:ext cx="7583487" cy="3357563"/>
          </a:xfrm>
        </p:spPr>
        <p:txBody>
          <a:bodyPr/>
          <a:lstStyle/>
          <a:p>
            <a:pPr eaLnBrk="1" hangingPunct="1"/>
            <a:r>
              <a:rPr lang="en-GB" dirty="0">
                <a:ea typeface="ＭＳ Ｐゴシック" pitchFamily="34" charset="-128"/>
              </a:rPr>
              <a:t>The basics</a:t>
            </a:r>
          </a:p>
          <a:p>
            <a:pPr eaLnBrk="1" hangingPunct="1"/>
            <a:r>
              <a:rPr lang="en-GB" dirty="0">
                <a:ea typeface="ＭＳ Ｐゴシック" pitchFamily="34" charset="-128"/>
              </a:rPr>
              <a:t>Update on how we supervise</a:t>
            </a:r>
          </a:p>
          <a:p>
            <a:pPr eaLnBrk="1" hangingPunct="1"/>
            <a:r>
              <a:rPr lang="en-GB" dirty="0">
                <a:ea typeface="ＭＳ Ｐゴシック" pitchFamily="34" charset="-128"/>
              </a:rPr>
              <a:t>Findings from proactive supervision</a:t>
            </a:r>
          </a:p>
          <a:p>
            <a:pPr eaLnBrk="1" hangingPunct="1"/>
            <a:r>
              <a:rPr lang="en-GB" dirty="0">
                <a:ea typeface="ＭＳ Ｐゴシック" pitchFamily="34" charset="-128"/>
              </a:rPr>
              <a:t>Trends in enforcement</a:t>
            </a:r>
          </a:p>
          <a:p>
            <a:pPr eaLnBrk="1" hangingPunct="1"/>
            <a:r>
              <a:rPr lang="en-GB" dirty="0">
                <a:ea typeface="ＭＳ Ｐゴシック" pitchFamily="34" charset="-128"/>
              </a:rPr>
              <a:t>Q&amp;A </a:t>
            </a:r>
          </a:p>
          <a:p>
            <a:pPr eaLnBrk="1" hangingPunct="1"/>
            <a:endParaRPr lang="en-GB" dirty="0">
              <a:ea typeface="ＭＳ Ｐゴシック" pitchFamily="34" charset="-128"/>
            </a:endParaRPr>
          </a:p>
          <a:p>
            <a:pPr eaLnBrk="1" hangingPunct="1"/>
            <a:endParaRPr lang="en-GB" dirty="0">
              <a:ea typeface="ＭＳ Ｐゴシック"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9512" y="110245"/>
            <a:ext cx="7560840" cy="857250"/>
          </a:xfrm>
        </p:spPr>
        <p:txBody>
          <a:bodyPr/>
          <a:lstStyle/>
          <a:p>
            <a:pPr eaLnBrk="1" hangingPunct="1"/>
            <a:r>
              <a:rPr lang="en-GB" dirty="0">
                <a:ea typeface="ＭＳ Ｐゴシック" pitchFamily="34" charset="-128"/>
              </a:rPr>
              <a:t>Why do we care? </a:t>
            </a:r>
          </a:p>
        </p:txBody>
      </p:sp>
      <p:sp>
        <p:nvSpPr>
          <p:cNvPr id="5" name="AutoShape 12" descr="Image result for panama papers headline"/>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a:extLst>
              <a:ext uri="{FF2B5EF4-FFF2-40B4-BE49-F238E27FC236}">
                <a16:creationId xmlns:a16="http://schemas.microsoft.com/office/drawing/2014/main" id="{C331FF87-F47F-4F91-8AF6-B93683D6AC51}"/>
              </a:ext>
            </a:extLst>
          </p:cNvPr>
          <p:cNvPicPr>
            <a:picLocks noChangeAspect="1"/>
          </p:cNvPicPr>
          <p:nvPr/>
        </p:nvPicPr>
        <p:blipFill>
          <a:blip r:embed="rId3"/>
          <a:stretch>
            <a:fillRect/>
          </a:stretch>
        </p:blipFill>
        <p:spPr>
          <a:xfrm>
            <a:off x="226837" y="1250116"/>
            <a:ext cx="3722851" cy="2506778"/>
          </a:xfrm>
          <a:prstGeom prst="rect">
            <a:avLst/>
          </a:prstGeom>
        </p:spPr>
      </p:pic>
      <p:pic>
        <p:nvPicPr>
          <p:cNvPr id="10" name="Picture 9">
            <a:extLst>
              <a:ext uri="{FF2B5EF4-FFF2-40B4-BE49-F238E27FC236}">
                <a16:creationId xmlns:a16="http://schemas.microsoft.com/office/drawing/2014/main" id="{F68C4575-E4DF-4C4E-AE83-078EB70B4671}"/>
              </a:ext>
            </a:extLst>
          </p:cNvPr>
          <p:cNvPicPr>
            <a:picLocks noChangeAspect="1"/>
          </p:cNvPicPr>
          <p:nvPr/>
        </p:nvPicPr>
        <p:blipFill>
          <a:blip r:embed="rId4"/>
          <a:stretch>
            <a:fillRect/>
          </a:stretch>
        </p:blipFill>
        <p:spPr>
          <a:xfrm>
            <a:off x="4026234" y="1352939"/>
            <a:ext cx="5027884" cy="680966"/>
          </a:xfrm>
          <a:prstGeom prst="rect">
            <a:avLst/>
          </a:prstGeom>
        </p:spPr>
      </p:pic>
      <p:pic>
        <p:nvPicPr>
          <p:cNvPr id="14" name="Picture 13">
            <a:extLst>
              <a:ext uri="{FF2B5EF4-FFF2-40B4-BE49-F238E27FC236}">
                <a16:creationId xmlns:a16="http://schemas.microsoft.com/office/drawing/2014/main" id="{02DF3F75-0FD9-46E8-84C4-D6E4B1C80B40}"/>
              </a:ext>
            </a:extLst>
          </p:cNvPr>
          <p:cNvPicPr>
            <a:picLocks noChangeAspect="1"/>
          </p:cNvPicPr>
          <p:nvPr/>
        </p:nvPicPr>
        <p:blipFill rotWithShape="1">
          <a:blip r:embed="rId5"/>
          <a:srcRect r="-977" b="22777"/>
          <a:stretch/>
        </p:blipFill>
        <p:spPr>
          <a:xfrm>
            <a:off x="4593406" y="2419350"/>
            <a:ext cx="3893541" cy="2301776"/>
          </a:xfrm>
          <a:prstGeom prst="rect">
            <a:avLst/>
          </a:prstGeom>
        </p:spPr>
      </p:pic>
      <p:pic>
        <p:nvPicPr>
          <p:cNvPr id="16" name="Picture 15">
            <a:extLst>
              <a:ext uri="{FF2B5EF4-FFF2-40B4-BE49-F238E27FC236}">
                <a16:creationId xmlns:a16="http://schemas.microsoft.com/office/drawing/2014/main" id="{3A545719-7AAD-4196-9621-A667162C0C4F}"/>
              </a:ext>
            </a:extLst>
          </p:cNvPr>
          <p:cNvPicPr>
            <a:picLocks noChangeAspect="1"/>
          </p:cNvPicPr>
          <p:nvPr/>
        </p:nvPicPr>
        <p:blipFill>
          <a:blip r:embed="rId6"/>
          <a:stretch>
            <a:fillRect/>
          </a:stretch>
        </p:blipFill>
        <p:spPr>
          <a:xfrm>
            <a:off x="395536" y="4039515"/>
            <a:ext cx="3150072" cy="74282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60717-E9BA-4503-B67E-9E56BCCA2CCD}"/>
              </a:ext>
            </a:extLst>
          </p:cNvPr>
          <p:cNvSpPr>
            <a:spLocks noGrp="1"/>
          </p:cNvSpPr>
          <p:nvPr>
            <p:ph type="title"/>
          </p:nvPr>
        </p:nvSpPr>
        <p:spPr/>
        <p:txBody>
          <a:bodyPr/>
          <a:lstStyle/>
          <a:p>
            <a:r>
              <a:rPr lang="en-GB" dirty="0"/>
              <a:t>The legislation</a:t>
            </a:r>
          </a:p>
        </p:txBody>
      </p:sp>
      <p:sp>
        <p:nvSpPr>
          <p:cNvPr id="3" name="Content Placeholder 2">
            <a:extLst>
              <a:ext uri="{FF2B5EF4-FFF2-40B4-BE49-F238E27FC236}">
                <a16:creationId xmlns:a16="http://schemas.microsoft.com/office/drawing/2014/main" id="{5922DB87-2332-4073-A574-617372D8D412}"/>
              </a:ext>
            </a:extLst>
          </p:cNvPr>
          <p:cNvSpPr>
            <a:spLocks noGrp="1"/>
          </p:cNvSpPr>
          <p:nvPr>
            <p:ph idx="1"/>
          </p:nvPr>
        </p:nvSpPr>
        <p:spPr/>
        <p:txBody>
          <a:bodyPr/>
          <a:lstStyle/>
          <a:p>
            <a:r>
              <a:rPr lang="en-GB" sz="2800" dirty="0"/>
              <a:t>Proceeds of Crime Act </a:t>
            </a:r>
          </a:p>
          <a:p>
            <a:r>
              <a:rPr lang="en-GB" sz="2800" dirty="0"/>
              <a:t>Terrorism Act</a:t>
            </a:r>
          </a:p>
          <a:p>
            <a:r>
              <a:rPr lang="en-GB" sz="2800" dirty="0"/>
              <a:t>Money Laundering Regulations (amended in 2019) </a:t>
            </a:r>
          </a:p>
        </p:txBody>
      </p:sp>
      <p:grpSp>
        <p:nvGrpSpPr>
          <p:cNvPr id="4" name="Group 3">
            <a:extLst>
              <a:ext uri="{FF2B5EF4-FFF2-40B4-BE49-F238E27FC236}">
                <a16:creationId xmlns:a16="http://schemas.microsoft.com/office/drawing/2014/main" id="{BD806E4C-17A8-495D-8D10-020DF94983D4}"/>
              </a:ext>
            </a:extLst>
          </p:cNvPr>
          <p:cNvGrpSpPr/>
          <p:nvPr/>
        </p:nvGrpSpPr>
        <p:grpSpPr>
          <a:xfrm>
            <a:off x="7092279" y="3302269"/>
            <a:ext cx="1307736" cy="1130174"/>
            <a:chOff x="6219173" y="2516127"/>
            <a:chExt cx="1634328" cy="1346032"/>
          </a:xfrm>
        </p:grpSpPr>
        <p:pic>
          <p:nvPicPr>
            <p:cNvPr id="5" name="Graphic 4" descr="Handcuffs">
              <a:extLst>
                <a:ext uri="{FF2B5EF4-FFF2-40B4-BE49-F238E27FC236}">
                  <a16:creationId xmlns:a16="http://schemas.microsoft.com/office/drawing/2014/main" id="{52927A94-5CD6-496A-AEF6-9546A02F7C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45617" y="3054275"/>
              <a:ext cx="807884" cy="807884"/>
            </a:xfrm>
            <a:prstGeom prst="rect">
              <a:avLst/>
            </a:prstGeom>
          </p:spPr>
        </p:pic>
        <p:pic>
          <p:nvPicPr>
            <p:cNvPr id="6" name="Graphic 5" descr="Robber">
              <a:extLst>
                <a:ext uri="{FF2B5EF4-FFF2-40B4-BE49-F238E27FC236}">
                  <a16:creationId xmlns:a16="http://schemas.microsoft.com/office/drawing/2014/main" id="{99D574B5-104C-491A-A95C-22B980A4885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219173" y="2871215"/>
              <a:ext cx="914400" cy="914401"/>
            </a:xfrm>
            <a:prstGeom prst="rect">
              <a:avLst/>
            </a:prstGeom>
          </p:spPr>
        </p:pic>
        <p:pic>
          <p:nvPicPr>
            <p:cNvPr id="7" name="Graphic 6" descr="Pound">
              <a:extLst>
                <a:ext uri="{FF2B5EF4-FFF2-40B4-BE49-F238E27FC236}">
                  <a16:creationId xmlns:a16="http://schemas.microsoft.com/office/drawing/2014/main" id="{327724C8-5C10-44E6-8DA5-1DB6924376E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939102" y="2516127"/>
              <a:ext cx="691525" cy="691526"/>
            </a:xfrm>
            <a:prstGeom prst="rect">
              <a:avLst/>
            </a:prstGeom>
          </p:spPr>
        </p:pic>
      </p:grpSp>
    </p:spTree>
    <p:extLst>
      <p:ext uri="{BB962C8B-B14F-4D97-AF65-F5344CB8AC3E}">
        <p14:creationId xmlns:p14="http://schemas.microsoft.com/office/powerpoint/2010/main" val="318126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19236" y="123478"/>
            <a:ext cx="6049044" cy="857250"/>
          </a:xfrm>
        </p:spPr>
        <p:txBody>
          <a:bodyPr/>
          <a:lstStyle/>
          <a:p>
            <a:r>
              <a:rPr lang="en-GB" dirty="0">
                <a:ea typeface="ＭＳ Ｐゴシック" pitchFamily="34" charset="-128"/>
              </a:rPr>
              <a:t>Professional body supervision</a:t>
            </a:r>
          </a:p>
        </p:txBody>
      </p:sp>
      <p:sp>
        <p:nvSpPr>
          <p:cNvPr id="4099" name="Rectangle 3"/>
          <p:cNvSpPr>
            <a:spLocks noGrp="1" noChangeArrowheads="1"/>
          </p:cNvSpPr>
          <p:nvPr>
            <p:ph type="body" idx="1"/>
          </p:nvPr>
        </p:nvSpPr>
        <p:spPr>
          <a:xfrm>
            <a:off x="247092" y="1302419"/>
            <a:ext cx="7583487" cy="3357563"/>
          </a:xfrm>
        </p:spPr>
        <p:txBody>
          <a:bodyPr/>
          <a:lstStyle/>
          <a:p>
            <a:pPr>
              <a:lnSpc>
                <a:spcPct val="90000"/>
              </a:lnSpc>
            </a:pPr>
            <a:r>
              <a:rPr lang="en-GB" dirty="0"/>
              <a:t>We are the </a:t>
            </a:r>
            <a:r>
              <a:rPr lang="en-GB" b="1" dirty="0"/>
              <a:t>largest</a:t>
            </a:r>
            <a:r>
              <a:rPr lang="en-GB" dirty="0"/>
              <a:t> legal services anti-money laundering (AML) supervisor</a:t>
            </a:r>
          </a:p>
          <a:p>
            <a:pPr>
              <a:lnSpc>
                <a:spcPct val="90000"/>
              </a:lnSpc>
            </a:pPr>
            <a:endParaRPr lang="en-GB" dirty="0"/>
          </a:p>
          <a:p>
            <a:pPr>
              <a:lnSpc>
                <a:spcPct val="90000"/>
              </a:lnSpc>
            </a:pPr>
            <a:r>
              <a:rPr lang="en-GB" dirty="0"/>
              <a:t>We are </a:t>
            </a:r>
            <a:r>
              <a:rPr lang="en-GB" b="1" dirty="0"/>
              <a:t>regulated</a:t>
            </a:r>
            <a:r>
              <a:rPr lang="en-GB" dirty="0"/>
              <a:t> by the Office for Professional Body Anti-Money Laundering Supervision (OPBAS)</a:t>
            </a:r>
          </a:p>
          <a:p>
            <a:pPr>
              <a:lnSpc>
                <a:spcPct val="90000"/>
              </a:lnSpc>
            </a:pPr>
            <a:endParaRPr lang="en-GB" dirty="0"/>
          </a:p>
          <a:p>
            <a:pPr>
              <a:lnSpc>
                <a:spcPct val="90000"/>
              </a:lnSpc>
            </a:pPr>
            <a:r>
              <a:rPr lang="en-GB" dirty="0"/>
              <a:t>OPBAS assesses our AML supervision of those we regulate </a:t>
            </a:r>
          </a:p>
          <a:p>
            <a:pPr>
              <a:lnSpc>
                <a:spcPct val="90000"/>
              </a:lnSpc>
            </a:pPr>
            <a:endParaRPr lang="en-GB" dirty="0"/>
          </a:p>
        </p:txBody>
      </p:sp>
    </p:spTree>
    <p:extLst>
      <p:ext uri="{BB962C8B-B14F-4D97-AF65-F5344CB8AC3E}">
        <p14:creationId xmlns:p14="http://schemas.microsoft.com/office/powerpoint/2010/main" val="2142822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19563"/>
            <a:ext cx="6049044" cy="857250"/>
          </a:xfrm>
        </p:spPr>
        <p:txBody>
          <a:bodyPr/>
          <a:lstStyle/>
          <a:p>
            <a:pPr eaLnBrk="1" hangingPunct="1"/>
            <a:r>
              <a:rPr lang="en-GB" dirty="0">
                <a:ea typeface="ＭＳ Ｐゴシック" pitchFamily="34" charset="-128"/>
              </a:rPr>
              <a:t>What are the basics to know? </a:t>
            </a:r>
          </a:p>
        </p:txBody>
      </p:sp>
      <p:sp>
        <p:nvSpPr>
          <p:cNvPr id="4099" name="Rectangle 3"/>
          <p:cNvSpPr>
            <a:spLocks noGrp="1" noChangeArrowheads="1"/>
          </p:cNvSpPr>
          <p:nvPr>
            <p:ph type="body" idx="1"/>
          </p:nvPr>
        </p:nvSpPr>
        <p:spPr>
          <a:xfrm>
            <a:off x="251520" y="1626271"/>
            <a:ext cx="8231559" cy="3357563"/>
          </a:xfrm>
        </p:spPr>
        <p:txBody>
          <a:bodyPr/>
          <a:lstStyle/>
          <a:p>
            <a:pPr>
              <a:lnSpc>
                <a:spcPct val="150000"/>
              </a:lnSpc>
              <a:spcBef>
                <a:spcPts val="0"/>
              </a:spcBef>
              <a:buFont typeface="Arial" panose="020B0604020202020204" pitchFamily="34" charset="0"/>
              <a:buChar char="•"/>
            </a:pPr>
            <a:r>
              <a:rPr lang="en-GB" dirty="0">
                <a:solidFill>
                  <a:schemeClr val="tx1"/>
                </a:solidFill>
              </a:rPr>
              <a:t>Are you in scope? If not, where’s the risk? </a:t>
            </a:r>
          </a:p>
          <a:p>
            <a:pPr>
              <a:lnSpc>
                <a:spcPct val="150000"/>
              </a:lnSpc>
              <a:spcBef>
                <a:spcPts val="0"/>
              </a:spcBef>
              <a:buFont typeface="Arial" panose="020B0604020202020204" pitchFamily="34" charset="0"/>
              <a:buChar char="•"/>
            </a:pPr>
            <a:r>
              <a:rPr lang="en-GB" dirty="0">
                <a:solidFill>
                  <a:schemeClr val="tx1"/>
                </a:solidFill>
              </a:rPr>
              <a:t>Nominate a Money Laundering Compliance Officer (MLCO) and Reporting Officer (MLRO)</a:t>
            </a:r>
          </a:p>
          <a:p>
            <a:pPr>
              <a:lnSpc>
                <a:spcPct val="150000"/>
              </a:lnSpc>
              <a:spcBef>
                <a:spcPts val="0"/>
              </a:spcBef>
              <a:buFont typeface="Arial" panose="020B0604020202020204" pitchFamily="34" charset="0"/>
              <a:buChar char="•"/>
            </a:pPr>
            <a:r>
              <a:rPr lang="en-GB" dirty="0">
                <a:solidFill>
                  <a:schemeClr val="tx1"/>
                </a:solidFill>
              </a:rPr>
              <a:t>Get your beneficial owners, officers and managers approved with the SRA</a:t>
            </a:r>
          </a:p>
          <a:p>
            <a:pPr>
              <a:lnSpc>
                <a:spcPct val="150000"/>
              </a:lnSpc>
              <a:spcBef>
                <a:spcPts val="0"/>
              </a:spcBef>
              <a:buFont typeface="Arial" panose="020B0604020202020204" pitchFamily="34" charset="0"/>
              <a:buChar char="•"/>
            </a:pPr>
            <a:endParaRPr lang="en-GB" sz="1800" dirty="0">
              <a:solidFill>
                <a:schemeClr val="tx1"/>
              </a:solidFill>
            </a:endParaRPr>
          </a:p>
        </p:txBody>
      </p:sp>
      <p:sp>
        <p:nvSpPr>
          <p:cNvPr id="2" name="Rectangle 1">
            <a:extLst>
              <a:ext uri="{FF2B5EF4-FFF2-40B4-BE49-F238E27FC236}">
                <a16:creationId xmlns:a16="http://schemas.microsoft.com/office/drawing/2014/main" id="{9CF60468-EE67-4841-AD94-D8474FC46944}"/>
              </a:ext>
            </a:extLst>
          </p:cNvPr>
          <p:cNvSpPr/>
          <p:nvPr/>
        </p:nvSpPr>
        <p:spPr>
          <a:xfrm>
            <a:off x="323528" y="1203598"/>
            <a:ext cx="7344816" cy="461665"/>
          </a:xfrm>
          <a:prstGeom prst="rect">
            <a:avLst/>
          </a:prstGeom>
        </p:spPr>
        <p:txBody>
          <a:bodyPr wrap="square">
            <a:spAutoFit/>
          </a:bodyPr>
          <a:lstStyle/>
          <a:p>
            <a:pPr marL="0" indent="0" algn="l">
              <a:buNone/>
            </a:pPr>
            <a:r>
              <a:rPr lang="en-GB" dirty="0">
                <a:solidFill>
                  <a:srgbClr val="9E1B34"/>
                </a:solidFill>
              </a:rPr>
              <a:t>2017 Money Laundering Regulations</a:t>
            </a:r>
          </a:p>
        </p:txBody>
      </p:sp>
    </p:spTree>
    <p:extLst>
      <p:ext uri="{BB962C8B-B14F-4D97-AF65-F5344CB8AC3E}">
        <p14:creationId xmlns:p14="http://schemas.microsoft.com/office/powerpoint/2010/main" val="172691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19563"/>
            <a:ext cx="6049044" cy="857250"/>
          </a:xfrm>
        </p:spPr>
        <p:txBody>
          <a:bodyPr/>
          <a:lstStyle/>
          <a:p>
            <a:pPr eaLnBrk="1" hangingPunct="1"/>
            <a:r>
              <a:rPr lang="en-GB" dirty="0">
                <a:ea typeface="ＭＳ Ｐゴシック" pitchFamily="34" charset="-128"/>
              </a:rPr>
              <a:t>What are the basics to know? </a:t>
            </a:r>
          </a:p>
        </p:txBody>
      </p:sp>
      <p:sp>
        <p:nvSpPr>
          <p:cNvPr id="4099" name="Rectangle 3"/>
          <p:cNvSpPr>
            <a:spLocks noGrp="1" noChangeArrowheads="1"/>
          </p:cNvSpPr>
          <p:nvPr>
            <p:ph type="body" idx="1"/>
          </p:nvPr>
        </p:nvSpPr>
        <p:spPr>
          <a:xfrm>
            <a:off x="251520" y="1626271"/>
            <a:ext cx="8231559" cy="3357563"/>
          </a:xfrm>
        </p:spPr>
        <p:txBody>
          <a:bodyPr/>
          <a:lstStyle/>
          <a:p>
            <a:pPr>
              <a:lnSpc>
                <a:spcPct val="150000"/>
              </a:lnSpc>
              <a:spcBef>
                <a:spcPts val="0"/>
              </a:spcBef>
              <a:buFont typeface="Arial" panose="020B0604020202020204" pitchFamily="34" charset="0"/>
              <a:buChar char="•"/>
            </a:pPr>
            <a:r>
              <a:rPr lang="en-GB" dirty="0">
                <a:solidFill>
                  <a:schemeClr val="tx1"/>
                </a:solidFill>
              </a:rPr>
              <a:t>Do your risk assessment at firm level and client/matter level (for </a:t>
            </a:r>
            <a:r>
              <a:rPr lang="en-GB" b="1" dirty="0">
                <a:solidFill>
                  <a:schemeClr val="tx1"/>
                </a:solidFill>
              </a:rPr>
              <a:t>each</a:t>
            </a:r>
            <a:r>
              <a:rPr lang="en-GB" dirty="0">
                <a:solidFill>
                  <a:schemeClr val="tx1"/>
                </a:solidFill>
              </a:rPr>
              <a:t> client)</a:t>
            </a:r>
          </a:p>
          <a:p>
            <a:pPr>
              <a:lnSpc>
                <a:spcPct val="150000"/>
              </a:lnSpc>
              <a:spcBef>
                <a:spcPts val="0"/>
              </a:spcBef>
              <a:buFont typeface="Arial" panose="020B0604020202020204" pitchFamily="34" charset="0"/>
              <a:buChar char="•"/>
            </a:pPr>
            <a:r>
              <a:rPr lang="en-GB" dirty="0">
                <a:solidFill>
                  <a:schemeClr val="tx1"/>
                </a:solidFill>
              </a:rPr>
              <a:t>Have proportionate policies, procedures and controls</a:t>
            </a:r>
          </a:p>
          <a:p>
            <a:pPr>
              <a:lnSpc>
                <a:spcPct val="150000"/>
              </a:lnSpc>
              <a:spcBef>
                <a:spcPts val="0"/>
              </a:spcBef>
              <a:buFont typeface="Arial" panose="020B0604020202020204" pitchFamily="34" charset="0"/>
              <a:buChar char="•"/>
            </a:pPr>
            <a:r>
              <a:rPr lang="en-GB" dirty="0">
                <a:solidFill>
                  <a:schemeClr val="tx1"/>
                </a:solidFill>
              </a:rPr>
              <a:t>Train your staff and make training records</a:t>
            </a:r>
          </a:p>
          <a:p>
            <a:pPr>
              <a:lnSpc>
                <a:spcPct val="150000"/>
              </a:lnSpc>
              <a:spcBef>
                <a:spcPts val="0"/>
              </a:spcBef>
              <a:buFont typeface="Arial" panose="020B0604020202020204" pitchFamily="34" charset="0"/>
              <a:buChar char="•"/>
            </a:pPr>
            <a:r>
              <a:rPr lang="en-GB" dirty="0">
                <a:solidFill>
                  <a:schemeClr val="tx1"/>
                </a:solidFill>
              </a:rPr>
              <a:t>Do risk-based customer due diligence and record your decisions</a:t>
            </a:r>
          </a:p>
        </p:txBody>
      </p:sp>
      <p:sp>
        <p:nvSpPr>
          <p:cNvPr id="2" name="Rectangle 1">
            <a:extLst>
              <a:ext uri="{FF2B5EF4-FFF2-40B4-BE49-F238E27FC236}">
                <a16:creationId xmlns:a16="http://schemas.microsoft.com/office/drawing/2014/main" id="{9CF60468-EE67-4841-AD94-D8474FC46944}"/>
              </a:ext>
            </a:extLst>
          </p:cNvPr>
          <p:cNvSpPr/>
          <p:nvPr/>
        </p:nvSpPr>
        <p:spPr>
          <a:xfrm>
            <a:off x="323528" y="1203598"/>
            <a:ext cx="7344816" cy="461665"/>
          </a:xfrm>
          <a:prstGeom prst="rect">
            <a:avLst/>
          </a:prstGeom>
        </p:spPr>
        <p:txBody>
          <a:bodyPr wrap="square">
            <a:spAutoFit/>
          </a:bodyPr>
          <a:lstStyle/>
          <a:p>
            <a:pPr marL="0" indent="0" algn="l">
              <a:buNone/>
            </a:pPr>
            <a:r>
              <a:rPr lang="en-GB" dirty="0">
                <a:solidFill>
                  <a:srgbClr val="9E1B34"/>
                </a:solidFill>
              </a:rPr>
              <a:t>2017 Money Laundering Regulations</a:t>
            </a:r>
          </a:p>
        </p:txBody>
      </p:sp>
    </p:spTree>
    <p:extLst>
      <p:ext uri="{BB962C8B-B14F-4D97-AF65-F5344CB8AC3E}">
        <p14:creationId xmlns:p14="http://schemas.microsoft.com/office/powerpoint/2010/main" val="3369398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19563"/>
            <a:ext cx="6049044" cy="857250"/>
          </a:xfrm>
        </p:spPr>
        <p:txBody>
          <a:bodyPr/>
          <a:lstStyle/>
          <a:p>
            <a:pPr eaLnBrk="1" hangingPunct="1"/>
            <a:r>
              <a:rPr lang="en-GB" dirty="0">
                <a:ea typeface="ＭＳ Ｐゴシック" pitchFamily="34" charset="-128"/>
              </a:rPr>
              <a:t>What are the basics to know? </a:t>
            </a:r>
          </a:p>
        </p:txBody>
      </p:sp>
      <p:sp>
        <p:nvSpPr>
          <p:cNvPr id="4099" name="Rectangle 3"/>
          <p:cNvSpPr>
            <a:spLocks noGrp="1" noChangeArrowheads="1"/>
          </p:cNvSpPr>
          <p:nvPr>
            <p:ph type="body" idx="1"/>
          </p:nvPr>
        </p:nvSpPr>
        <p:spPr>
          <a:xfrm>
            <a:off x="251520" y="1626271"/>
            <a:ext cx="9012324" cy="3357563"/>
          </a:xfrm>
        </p:spPr>
        <p:txBody>
          <a:bodyPr/>
          <a:lstStyle/>
          <a:p>
            <a:pPr>
              <a:lnSpc>
                <a:spcPct val="150000"/>
              </a:lnSpc>
              <a:spcBef>
                <a:spcPts val="0"/>
              </a:spcBef>
              <a:buFont typeface="Arial" panose="020B0604020202020204" pitchFamily="34" charset="0"/>
              <a:buChar char="•"/>
            </a:pPr>
            <a:r>
              <a:rPr lang="en-GB" sz="2000" dirty="0">
                <a:solidFill>
                  <a:schemeClr val="tx1"/>
                </a:solidFill>
              </a:rPr>
              <a:t>Definition of tax advisers much wider</a:t>
            </a:r>
          </a:p>
          <a:p>
            <a:pPr>
              <a:lnSpc>
                <a:spcPct val="150000"/>
              </a:lnSpc>
              <a:spcBef>
                <a:spcPts val="0"/>
              </a:spcBef>
              <a:buFont typeface="Arial" panose="020B0604020202020204" pitchFamily="34" charset="0"/>
              <a:buChar char="•"/>
            </a:pPr>
            <a:r>
              <a:rPr lang="en-GB" sz="2000" dirty="0">
                <a:solidFill>
                  <a:schemeClr val="tx1"/>
                </a:solidFill>
              </a:rPr>
              <a:t>Report customer due diligence discrepancies to Companies House</a:t>
            </a:r>
          </a:p>
          <a:p>
            <a:pPr>
              <a:lnSpc>
                <a:spcPct val="150000"/>
              </a:lnSpc>
              <a:spcBef>
                <a:spcPts val="0"/>
              </a:spcBef>
              <a:buFont typeface="Arial" panose="020B0604020202020204" pitchFamily="34" charset="0"/>
              <a:buChar char="•"/>
            </a:pPr>
            <a:r>
              <a:rPr lang="en-GB" sz="2000" dirty="0">
                <a:solidFill>
                  <a:schemeClr val="tx1"/>
                </a:solidFill>
              </a:rPr>
              <a:t>Apply EDD where:</a:t>
            </a:r>
          </a:p>
          <a:p>
            <a:pPr lvl="1">
              <a:lnSpc>
                <a:spcPct val="150000"/>
              </a:lnSpc>
              <a:buFont typeface="Arial" panose="020B0604020202020204" pitchFamily="34" charset="0"/>
              <a:buChar char="–"/>
            </a:pPr>
            <a:r>
              <a:rPr lang="en-GB" sz="2000" dirty="0">
                <a:ea typeface="ＭＳ Ｐゴシック" pitchFamily="34" charset="-128"/>
              </a:rPr>
              <a:t> a transaction is complex, unusually large, or unusually patterned</a:t>
            </a:r>
          </a:p>
          <a:p>
            <a:pPr lvl="1">
              <a:lnSpc>
                <a:spcPct val="150000"/>
              </a:lnSpc>
              <a:buFont typeface="Arial" panose="020B0604020202020204" pitchFamily="34" charset="0"/>
              <a:buChar char="–"/>
            </a:pPr>
            <a:r>
              <a:rPr lang="en-GB" sz="2000" dirty="0">
                <a:ea typeface="ＭＳ Ｐゴシック" pitchFamily="34" charset="-128"/>
              </a:rPr>
              <a:t>where links to an EU high risk third country encountered</a:t>
            </a:r>
          </a:p>
          <a:p>
            <a:pPr>
              <a:lnSpc>
                <a:spcPct val="150000"/>
              </a:lnSpc>
              <a:spcBef>
                <a:spcPts val="0"/>
              </a:spcBef>
              <a:buFont typeface="Arial" panose="020B0604020202020204" pitchFamily="34" charset="0"/>
              <a:buChar char="•"/>
            </a:pPr>
            <a:r>
              <a:rPr lang="en-GB" sz="2000" dirty="0">
                <a:solidFill>
                  <a:schemeClr val="tx1"/>
                </a:solidFill>
              </a:rPr>
              <a:t>Verify the senior manager where beneficial owner unsubstantiated</a:t>
            </a:r>
          </a:p>
        </p:txBody>
      </p:sp>
      <p:sp>
        <p:nvSpPr>
          <p:cNvPr id="2" name="Rectangle 1">
            <a:extLst>
              <a:ext uri="{FF2B5EF4-FFF2-40B4-BE49-F238E27FC236}">
                <a16:creationId xmlns:a16="http://schemas.microsoft.com/office/drawing/2014/main" id="{9CF60468-EE67-4841-AD94-D8474FC46944}"/>
              </a:ext>
            </a:extLst>
          </p:cNvPr>
          <p:cNvSpPr/>
          <p:nvPr/>
        </p:nvSpPr>
        <p:spPr>
          <a:xfrm>
            <a:off x="323528" y="1203598"/>
            <a:ext cx="4397999" cy="461665"/>
          </a:xfrm>
          <a:prstGeom prst="rect">
            <a:avLst/>
          </a:prstGeom>
        </p:spPr>
        <p:txBody>
          <a:bodyPr wrap="none">
            <a:spAutoFit/>
          </a:bodyPr>
          <a:lstStyle/>
          <a:p>
            <a:pPr marL="0" indent="0">
              <a:buNone/>
            </a:pPr>
            <a:r>
              <a:rPr lang="en-GB" dirty="0">
                <a:solidFill>
                  <a:srgbClr val="9E1B34"/>
                </a:solidFill>
              </a:rPr>
              <a:t>2019 Amendment Regulations </a:t>
            </a:r>
          </a:p>
        </p:txBody>
      </p:sp>
    </p:spTree>
    <p:extLst>
      <p:ext uri="{BB962C8B-B14F-4D97-AF65-F5344CB8AC3E}">
        <p14:creationId xmlns:p14="http://schemas.microsoft.com/office/powerpoint/2010/main" val="2005462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78283"/>
            <a:ext cx="6049044" cy="857250"/>
          </a:xfrm>
        </p:spPr>
        <p:txBody>
          <a:bodyPr/>
          <a:lstStyle/>
          <a:p>
            <a:pPr eaLnBrk="1" hangingPunct="1"/>
            <a:r>
              <a:rPr lang="en-GB" dirty="0">
                <a:ea typeface="ＭＳ Ｐゴシック" pitchFamily="34" charset="-128"/>
              </a:rPr>
              <a:t>What are the basics to know? </a:t>
            </a:r>
          </a:p>
        </p:txBody>
      </p:sp>
      <p:sp>
        <p:nvSpPr>
          <p:cNvPr id="4099" name="Rectangle 3"/>
          <p:cNvSpPr>
            <a:spLocks noGrp="1" noChangeArrowheads="1"/>
          </p:cNvSpPr>
          <p:nvPr>
            <p:ph type="body" idx="1"/>
          </p:nvPr>
        </p:nvSpPr>
        <p:spPr>
          <a:xfrm>
            <a:off x="539552" y="1563638"/>
            <a:ext cx="8231559" cy="3357563"/>
          </a:xfrm>
        </p:spPr>
        <p:txBody>
          <a:bodyPr/>
          <a:lstStyle/>
          <a:p>
            <a:pPr>
              <a:spcBef>
                <a:spcPts val="0"/>
              </a:spcBef>
              <a:buFont typeface="Arial" panose="020B0604020202020204" pitchFamily="34" charset="0"/>
              <a:buChar char="•"/>
            </a:pPr>
            <a:r>
              <a:rPr lang="en-GB" dirty="0">
                <a:solidFill>
                  <a:schemeClr val="tx1"/>
                </a:solidFill>
              </a:rPr>
              <a:t>Know the warning signs of money laundering – criminals are using solicitors to add a veneer of trust</a:t>
            </a:r>
          </a:p>
          <a:p>
            <a:pPr marL="0" indent="0">
              <a:spcBef>
                <a:spcPts val="0"/>
              </a:spcBef>
              <a:buNone/>
            </a:pPr>
            <a:endParaRPr lang="en-GB" dirty="0">
              <a:solidFill>
                <a:schemeClr val="tx1"/>
              </a:solidFill>
            </a:endParaRPr>
          </a:p>
          <a:p>
            <a:pPr>
              <a:spcBef>
                <a:spcPts val="0"/>
              </a:spcBef>
              <a:buFont typeface="Arial" panose="020B0604020202020204" pitchFamily="34" charset="0"/>
              <a:buChar char="•"/>
            </a:pPr>
            <a:r>
              <a:rPr lang="en-GB" dirty="0">
                <a:solidFill>
                  <a:schemeClr val="tx1"/>
                </a:solidFill>
              </a:rPr>
              <a:t>Make sure staff know who to tell – make sure you have an internal suspicious activity report process</a:t>
            </a:r>
          </a:p>
          <a:p>
            <a:pPr marL="0" indent="0">
              <a:spcBef>
                <a:spcPts val="0"/>
              </a:spcBef>
              <a:buNone/>
            </a:pPr>
            <a:endParaRPr lang="en-GB" dirty="0">
              <a:solidFill>
                <a:schemeClr val="tx1"/>
              </a:solidFill>
            </a:endParaRPr>
          </a:p>
          <a:p>
            <a:pPr>
              <a:spcBef>
                <a:spcPts val="0"/>
              </a:spcBef>
              <a:buFont typeface="Arial" panose="020B0604020202020204" pitchFamily="34" charset="0"/>
              <a:buChar char="•"/>
            </a:pPr>
            <a:r>
              <a:rPr lang="en-GB" dirty="0">
                <a:solidFill>
                  <a:schemeClr val="tx1"/>
                </a:solidFill>
              </a:rPr>
              <a:t>Report suspicious activity to the National Crime Agency whether you turn the client away or not – this is in the national interest</a:t>
            </a:r>
          </a:p>
          <a:p>
            <a:pPr>
              <a:spcBef>
                <a:spcPts val="0"/>
              </a:spcBef>
              <a:buFont typeface="Arial" panose="020B0604020202020204" pitchFamily="34" charset="0"/>
              <a:buChar char="•"/>
            </a:pPr>
            <a:endParaRPr lang="en-GB" dirty="0">
              <a:solidFill>
                <a:schemeClr val="tx1"/>
              </a:solidFill>
            </a:endParaRPr>
          </a:p>
          <a:p>
            <a:pPr>
              <a:spcBef>
                <a:spcPts val="0"/>
              </a:spcBef>
              <a:buFont typeface="Arial" panose="020B0604020202020204" pitchFamily="34" charset="0"/>
              <a:buChar char="•"/>
            </a:pPr>
            <a:endParaRPr lang="en-GB" dirty="0">
              <a:solidFill>
                <a:schemeClr val="tx1"/>
              </a:solidFill>
            </a:endParaRPr>
          </a:p>
        </p:txBody>
      </p:sp>
      <p:sp>
        <p:nvSpPr>
          <p:cNvPr id="2" name="Rectangle 1">
            <a:extLst>
              <a:ext uri="{FF2B5EF4-FFF2-40B4-BE49-F238E27FC236}">
                <a16:creationId xmlns:a16="http://schemas.microsoft.com/office/drawing/2014/main" id="{9CF60468-EE67-4841-AD94-D8474FC46944}"/>
              </a:ext>
            </a:extLst>
          </p:cNvPr>
          <p:cNvSpPr/>
          <p:nvPr/>
        </p:nvSpPr>
        <p:spPr>
          <a:xfrm>
            <a:off x="539552" y="1101973"/>
            <a:ext cx="4018087" cy="461665"/>
          </a:xfrm>
          <a:prstGeom prst="rect">
            <a:avLst/>
          </a:prstGeom>
        </p:spPr>
        <p:txBody>
          <a:bodyPr wrap="none">
            <a:spAutoFit/>
          </a:bodyPr>
          <a:lstStyle/>
          <a:p>
            <a:r>
              <a:rPr lang="en-GB" dirty="0">
                <a:solidFill>
                  <a:srgbClr val="9E1B34"/>
                </a:solidFill>
              </a:rPr>
              <a:t>Proceeds of Crime Act 2002</a:t>
            </a:r>
          </a:p>
        </p:txBody>
      </p:sp>
    </p:spTree>
    <p:extLst>
      <p:ext uri="{BB962C8B-B14F-4D97-AF65-F5344CB8AC3E}">
        <p14:creationId xmlns:p14="http://schemas.microsoft.com/office/powerpoint/2010/main" val="2915040384"/>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SRA Template</Template>
  <TotalTime>2662</TotalTime>
  <Words>2061</Words>
  <Application>Microsoft Office PowerPoint</Application>
  <PresentationFormat>On-screen Show (16:9)</PresentationFormat>
  <Paragraphs>259</Paragraphs>
  <Slides>19</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Open sans</vt:lpstr>
      <vt:lpstr>Open sans bold</vt:lpstr>
      <vt:lpstr>open-sans</vt:lpstr>
      <vt:lpstr>Symbol</vt:lpstr>
      <vt:lpstr>Default Design</vt:lpstr>
      <vt:lpstr>Anti-money laundering: how firms are getting on</vt:lpstr>
      <vt:lpstr>To cover </vt:lpstr>
      <vt:lpstr>Why do we care? </vt:lpstr>
      <vt:lpstr>The legislation</vt:lpstr>
      <vt:lpstr>Professional body supervision</vt:lpstr>
      <vt:lpstr>What are the basics to know? </vt:lpstr>
      <vt:lpstr>What are the basics to know? </vt:lpstr>
      <vt:lpstr>What are the basics to know? </vt:lpstr>
      <vt:lpstr>What are the basics to know? </vt:lpstr>
      <vt:lpstr>Last year in numbers… </vt:lpstr>
      <vt:lpstr>Visits </vt:lpstr>
      <vt:lpstr>Desk-based reviews</vt:lpstr>
      <vt:lpstr>Processes &amp; controls – findings </vt:lpstr>
      <vt:lpstr>Firm-wide risk assessment - findings </vt:lpstr>
      <vt:lpstr>Audit – findings </vt:lpstr>
      <vt:lpstr>Employee screening – findings </vt:lpstr>
      <vt:lpstr>Customer due diligence – findings </vt:lpstr>
      <vt:lpstr>Enforcement </vt:lpstr>
      <vt:lpstr>Help is available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Anti-money laundering how firms are getting on</dc:title>
  <dc:creator>Solicitors Regulation Authority (SRA)</dc:creator>
  <cp:lastModifiedBy>Matthew Maidment</cp:lastModifiedBy>
  <cp:revision>37</cp:revision>
  <dcterms:created xsi:type="dcterms:W3CDTF">2021-09-10T15:24:25Z</dcterms:created>
  <dcterms:modified xsi:type="dcterms:W3CDTF">2021-11-11T08:45:10Z</dcterms:modified>
</cp:coreProperties>
</file>