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4" r:id="rId2"/>
    <p:sldId id="723" r:id="rId3"/>
    <p:sldId id="331" r:id="rId4"/>
    <p:sldId id="743" r:id="rId5"/>
    <p:sldId id="752" r:id="rId6"/>
    <p:sldId id="721" r:id="rId7"/>
    <p:sldId id="736" r:id="rId8"/>
    <p:sldId id="753" r:id="rId9"/>
    <p:sldId id="726" r:id="rId10"/>
    <p:sldId id="734" r:id="rId11"/>
    <p:sldId id="758" r:id="rId12"/>
    <p:sldId id="759" r:id="rId13"/>
    <p:sldId id="724" r:id="rId14"/>
    <p:sldId id="740" r:id="rId15"/>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4"/>
    <a:srgbClr val="B50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4B171-8FB7-490A-9F47-BB9EEF3EFC7A}" v="530" dt="2021-11-02T09:17:20.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998" autoAdjust="0"/>
  </p:normalViewPr>
  <p:slideViewPr>
    <p:cSldViewPr>
      <p:cViewPr varScale="1">
        <p:scale>
          <a:sx n="66" d="100"/>
          <a:sy n="66" d="100"/>
        </p:scale>
        <p:origin x="715" y="53"/>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11/10/2021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ED378-2275-4C07-809D-64912DB75342}"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AA5FA-49A1-46EF-AF7F-516C0ECD86B6}" type="slidenum">
              <a:rPr lang="en-GB" smtClean="0"/>
              <a:t>‹#›</a:t>
            </a:fld>
            <a:endParaRPr lang="en-GB"/>
          </a:p>
        </p:txBody>
      </p:sp>
    </p:spTree>
    <p:extLst>
      <p:ext uri="{BB962C8B-B14F-4D97-AF65-F5344CB8AC3E}">
        <p14:creationId xmlns:p14="http://schemas.microsoft.com/office/powerpoint/2010/main" val="102641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1" dirty="0"/>
          </a:p>
        </p:txBody>
      </p:sp>
      <p:sp>
        <p:nvSpPr>
          <p:cNvPr id="4" name="Slide Number Placeholder 3"/>
          <p:cNvSpPr>
            <a:spLocks noGrp="1"/>
          </p:cNvSpPr>
          <p:nvPr>
            <p:ph type="sldNum" sz="quarter" idx="5"/>
          </p:nvPr>
        </p:nvSpPr>
        <p:spPr/>
        <p:txBody>
          <a:bodyPr/>
          <a:lstStyle/>
          <a:p>
            <a:fld id="{F8DF19EC-FDF1-4D9B-B926-74A9180A821B}" type="slidenum">
              <a:rPr lang="en-GB" smtClean="0"/>
              <a:t>1</a:t>
            </a:fld>
            <a:endParaRPr lang="en-GB"/>
          </a:p>
        </p:txBody>
      </p:sp>
    </p:spTree>
    <p:extLst>
      <p:ext uri="{BB962C8B-B14F-4D97-AF65-F5344CB8AC3E}">
        <p14:creationId xmlns:p14="http://schemas.microsoft.com/office/powerpoint/2010/main" val="369939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We asked firms where they thought their key security weakness was and most said that it was people – usually staff - but they should be your strongest asset and a key line of defence which often only needs the investment of your time . </a:t>
            </a:r>
          </a:p>
          <a:p>
            <a:endParaRPr lang="en-US" b="0" i="0" dirty="0">
              <a:solidFill>
                <a:srgbClr val="333333"/>
              </a:solidFill>
              <a:effectLst/>
              <a:latin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Open sans"/>
              </a:rPr>
              <a:t>But as this slide shows - some firms had not provided any cyber security training to support colleagues to manage risks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33333"/>
              </a:solidFill>
              <a:effectLst/>
              <a:latin typeface="Open sans"/>
            </a:endParaRPr>
          </a:p>
          <a:p>
            <a:pPr marL="171450" indent="-171450">
              <a:buFont typeface="Arial" panose="020B0604020202020204" pitchFamily="34" charset="0"/>
              <a:buChar char="•"/>
            </a:pPr>
            <a:r>
              <a:rPr lang="en-GB" sz="1200" b="0" dirty="0">
                <a:effectLst/>
                <a:latin typeface="Arial" panose="020B0604020202020204" pitchFamily="34" charset="0"/>
                <a:ea typeface="Times New Roman" panose="02020603050405020304" pitchFamily="18" charset="0"/>
              </a:rPr>
              <a:t>Untrained staff are inevitably at a higher risk in a cyber attack and it only takes one attack to reach your clients.</a:t>
            </a:r>
          </a:p>
          <a:p>
            <a:pPr marL="171450" indent="-171450">
              <a:buFont typeface="Arial" panose="020B0604020202020204" pitchFamily="34" charset="0"/>
              <a:buChar char="•"/>
            </a:pPr>
            <a:endParaRPr lang="en-GB" sz="1200" b="0" kern="1200" dirty="0">
              <a:solidFill>
                <a:schemeClr val="tx1"/>
              </a:solidFill>
              <a:effectLst/>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rPr>
              <a:t>To put this risk in context  - we tested firms’ knowledge about a range of common cyberattacks and asked the same question to both managers and fee 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effectLst/>
              <a:latin typeface="Arial" panose="020B060402020202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rPr>
              <a:t>We identified that overall managers had a good level of knowledge (although many relied on their IT support during meetings!) however concerningly levels of knowledge noticeably dropped when we asked their staff the same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effectLst/>
              <a:latin typeface="Arial" panose="020B060402020202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rPr>
              <a:t>As you can see 88% of fee earners, we spoke to were unable to explain what ransomware was. But only 15% of managers got this  question wrong.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effectLst/>
              <a:latin typeface="Arial" panose="020B060402020202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rPr>
              <a:t>I wonder how well you think you or your colleagues would do if we came and asked the same question?</a:t>
            </a:r>
          </a:p>
          <a:p>
            <a:pPr marL="171450" indent="-171450">
              <a:buFont typeface="Arial" panose="020B0604020202020204" pitchFamily="34" charset="0"/>
              <a:buChar char="•"/>
            </a:pPr>
            <a:endParaRPr lang="en-GB" sz="1200" b="0" dirty="0">
              <a:effectLst/>
              <a:latin typeface="Arial" panose="020B060402020202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effectLst/>
                <a:latin typeface="Arial" panose="020B0604020202020204" pitchFamily="34" charset="0"/>
                <a:ea typeface="Times New Roman" panose="02020603050405020304" pitchFamily="18" charset="0"/>
              </a:rPr>
              <a:t>Why is this important?  </a:t>
            </a:r>
            <a:r>
              <a:rPr lang="en-GB" sz="1200" b="0" dirty="0">
                <a:effectLst/>
                <a:latin typeface="Arial" panose="020B0604020202020204" pitchFamily="34" charset="0"/>
                <a:ea typeface="Times New Roman" panose="02020603050405020304" pitchFamily="18" charset="0"/>
              </a:rPr>
              <a:t>Well its not because we expect cyber security to be your firm’s specialist subject on mastermind ….but because all staff need to be </a:t>
            </a:r>
            <a:r>
              <a:rPr lang="en-US" sz="1200" i="0" dirty="0">
                <a:effectLst/>
              </a:rPr>
              <a:t>aware of relevant cyber risks to know how to avoid them and of course importantly when to report them to you.</a:t>
            </a:r>
            <a:r>
              <a:rPr lang="en-GB" sz="1200" b="0" dirty="0">
                <a:effectLst/>
                <a:latin typeface="Arial" panose="020B0604020202020204" pitchFamily="34" charset="0"/>
                <a:ea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 we have just seen - Ransomware attacks are increasing, and your colleagues need to know what the risks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Open sans"/>
              </a:rPr>
              <a:t>Ultimately the ability to respond quickly when the worst happens will allow you to mitigate the severity of an attack and supporting and training staff to spot these risks are a key way to avoid human error,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33333"/>
              </a:solidFill>
              <a:effectLst/>
              <a:latin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Open sans"/>
              </a:rPr>
              <a:t>So perhaps we need to change our mindsets from seeing people as a chink in our amour – to the foundations that will help you to build your cyber defenses.</a:t>
            </a: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Human error was certainly a key factor in many of the attacks reported to us – however, while mistakes can seem almost inevitable -they do not have to be unavoidable. </a:t>
            </a:r>
            <a:r>
              <a:rPr lang="en-GB" sz="1200" b="1" dirty="0">
                <a:effectLst/>
                <a:latin typeface="Arial" panose="020B0604020202020204" pitchFamily="34" charset="0"/>
                <a:ea typeface="Calibri" panose="020F0502020204030204" pitchFamily="34" charset="0"/>
              </a:rPr>
              <a:t>One way for you to prevent them is to ensure clients and colleagues are aware of the risks and promote a culture where people are encouraged to report any concerns to you. </a:t>
            </a:r>
          </a:p>
          <a:p>
            <a:endParaRPr lang="en-GB" dirty="0"/>
          </a:p>
        </p:txBody>
      </p:sp>
      <p:sp>
        <p:nvSpPr>
          <p:cNvPr id="4" name="Slide Number Placeholder 3"/>
          <p:cNvSpPr>
            <a:spLocks noGrp="1"/>
          </p:cNvSpPr>
          <p:nvPr>
            <p:ph type="sldNum" sz="quarter" idx="5"/>
          </p:nvPr>
        </p:nvSpPr>
        <p:spPr/>
        <p:txBody>
          <a:bodyPr/>
          <a:lstStyle/>
          <a:p>
            <a:fld id="{F8DF19EC-FDF1-4D9B-B926-74A9180A821B}" type="slidenum">
              <a:rPr lang="en-GB" smtClean="0"/>
              <a:t>10</a:t>
            </a:fld>
            <a:endParaRPr lang="en-GB"/>
          </a:p>
        </p:txBody>
      </p:sp>
    </p:spTree>
    <p:extLst>
      <p:ext uri="{BB962C8B-B14F-4D97-AF65-F5344CB8AC3E}">
        <p14:creationId xmlns:p14="http://schemas.microsoft.com/office/powerpoint/2010/main" val="333985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a:rPr>
              <a:t>This slide shows some strategies you can use </a:t>
            </a:r>
            <a:r>
              <a:rPr lang="en-GB" sz="1200" b="0" kern="1200" dirty="0">
                <a:solidFill>
                  <a:schemeClr val="tx1"/>
                </a:solidFill>
                <a:effectLst/>
                <a:latin typeface="+mn-lt"/>
                <a:ea typeface="+mn-ea"/>
                <a:cs typeface="+mn-cs"/>
              </a:rPr>
              <a:t>to build your defences in your firm and in your people, which could make the difference when trying to mitigate harmful outcomes</a:t>
            </a:r>
          </a:p>
          <a:p>
            <a:pPr marL="228600" indent="-228600">
              <a:buFont typeface="+mj-lt"/>
              <a:buAutoNum type="arabicPeriod"/>
            </a:pPr>
            <a:endParaRPr lang="en-GB" sz="1200" b="0" kern="1200" dirty="0">
              <a:solidFill>
                <a:schemeClr val="tx1"/>
              </a:solidFill>
              <a:effectLst/>
              <a:latin typeface="+mn-lt"/>
              <a:ea typeface="+mn-ea"/>
              <a:cs typeface="+mn-cs"/>
            </a:endParaRPr>
          </a:p>
          <a:p>
            <a:pPr marL="228600" indent="-228600">
              <a:buFont typeface="+mj-lt"/>
              <a:buAutoNum type="arabicPeriod"/>
            </a:pPr>
            <a:r>
              <a:rPr lang="en-US" b="1" i="0" dirty="0">
                <a:solidFill>
                  <a:srgbClr val="333333"/>
                </a:solidFill>
                <a:effectLst/>
                <a:latin typeface="Open sans"/>
              </a:rPr>
              <a:t>Focus on encouraging positive behaviors and raising awareness rather than apportioning blame -f</a:t>
            </a:r>
            <a:r>
              <a:rPr lang="en-GB" sz="1200" b="1" kern="1200" dirty="0">
                <a:solidFill>
                  <a:schemeClr val="tx1"/>
                </a:solidFill>
                <a:effectLst/>
                <a:latin typeface="+mn-lt"/>
                <a:ea typeface="+mn-ea"/>
                <a:cs typeface="+mn-cs"/>
              </a:rPr>
              <a:t>or example support staff when the worst happens or motivate them to report concerns to you to highlight risks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kern="1200" dirty="0">
                <a:solidFill>
                  <a:schemeClr val="tx1"/>
                </a:solidFill>
                <a:effectLst/>
                <a:latin typeface="+mn-lt"/>
                <a:ea typeface="+mn-ea"/>
                <a:cs typeface="+mn-cs"/>
              </a:rPr>
              <a:t>There is lots of free training available online or from banks but also create an awareness raising culture with open communication – discuss cyber risks with colleagues and clients–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kern="1200" dirty="0">
                <a:solidFill>
                  <a:schemeClr val="tx1"/>
                </a:solidFill>
                <a:effectLst/>
                <a:latin typeface="+mn-lt"/>
                <a:ea typeface="+mn-ea"/>
                <a:cs typeface="+mn-cs"/>
              </a:rPr>
              <a:t>Regularly scrutinise emails; are they who they appear to be? Check for any variations to addresses. Remember too that phishing also attacks </a:t>
            </a:r>
            <a:r>
              <a:rPr lang="en-GB" sz="1200" b="1" kern="1200" dirty="0" err="1">
                <a:solidFill>
                  <a:schemeClr val="tx1"/>
                </a:solidFill>
                <a:effectLst/>
                <a:latin typeface="+mn-lt"/>
                <a:ea typeface="+mn-ea"/>
                <a:cs typeface="+mn-cs"/>
              </a:rPr>
              <a:t>taraget</a:t>
            </a:r>
            <a:r>
              <a:rPr lang="en-GB" sz="1200" b="1" kern="1200" dirty="0">
                <a:solidFill>
                  <a:schemeClr val="tx1"/>
                </a:solidFill>
                <a:effectLst/>
                <a:latin typeface="+mn-lt"/>
                <a:ea typeface="+mn-ea"/>
                <a:cs typeface="+mn-cs"/>
              </a:rPr>
              <a:t> clients. Warn them that you would never change your bank details by email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1" kern="1200" dirty="0">
                <a:solidFill>
                  <a:schemeClr val="tx1"/>
                </a:solidFill>
                <a:effectLst/>
                <a:latin typeface="+mn-lt"/>
                <a:ea typeface="+mn-ea"/>
                <a:cs typeface="+mn-cs"/>
              </a:rPr>
              <a:t> Have clear reporting lines to build confidence in your procedures from the most senior to the most junior staff – who has oversight of controls and who are attacks reported to?</a:t>
            </a:r>
            <a:endParaRPr lang="en-GB"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endParaRPr lang="en-GB" sz="1200" b="0" dirty="0">
              <a:solidFill>
                <a:srgbClr val="B50038"/>
              </a:solidFil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dirty="0">
                <a:solidFill>
                  <a:srgbClr val="B50038"/>
                </a:solidFill>
              </a:rPr>
              <a:t>So finally, what do we expect from you?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b="0" dirty="0">
              <a:solidFill>
                <a:srgbClr val="B50038"/>
              </a:solidFil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dirty="0">
                <a:solidFill>
                  <a:srgbClr val="B50038"/>
                </a:solidFill>
              </a:rPr>
              <a:t>We will look at three key points you need to consider in order to comply with your regulatory obligations:</a:t>
            </a:r>
          </a:p>
          <a:p>
            <a:endParaRPr lang="en-GB" dirty="0"/>
          </a:p>
        </p:txBody>
      </p:sp>
      <p:sp>
        <p:nvSpPr>
          <p:cNvPr id="4" name="Slide Number Placeholder 3"/>
          <p:cNvSpPr>
            <a:spLocks noGrp="1"/>
          </p:cNvSpPr>
          <p:nvPr>
            <p:ph type="sldNum" sz="quarter" idx="5"/>
          </p:nvPr>
        </p:nvSpPr>
        <p:spPr/>
        <p:txBody>
          <a:bodyPr/>
          <a:lstStyle/>
          <a:p>
            <a:fld id="{3C962CE4-1B3C-4CFC-BE11-9E3A50C8DB30}" type="slidenum">
              <a:rPr lang="en-GB" smtClean="0"/>
              <a:t>11</a:t>
            </a:fld>
            <a:endParaRPr lang="en-GB"/>
          </a:p>
        </p:txBody>
      </p:sp>
    </p:spTree>
    <p:extLst>
      <p:ext uri="{BB962C8B-B14F-4D97-AF65-F5344CB8AC3E}">
        <p14:creationId xmlns:p14="http://schemas.microsoft.com/office/powerpoint/2010/main" val="377438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endParaRPr lang="en-GB" sz="1000" kern="1200" dirty="0">
              <a:solidFill>
                <a:schemeClr val="tx1"/>
              </a:solidFill>
              <a:effectLst/>
              <a:latin typeface="+mn-lt"/>
              <a:ea typeface="+mn-ea"/>
              <a:cs typeface="+mn-cs"/>
            </a:endParaRPr>
          </a:p>
          <a:p>
            <a:pPr>
              <a:lnSpc>
                <a:spcPct val="107000"/>
              </a:lnSpc>
              <a:spcAft>
                <a:spcPts val="0"/>
              </a:spcAft>
            </a:pPr>
            <a:r>
              <a:rPr lang="en-GB" sz="1800" kern="1200" dirty="0">
                <a:solidFill>
                  <a:schemeClr val="tx1"/>
                </a:solidFill>
                <a:effectLst/>
                <a:latin typeface="+mn-lt"/>
                <a:ea typeface="+mn-ea"/>
                <a:cs typeface="+mn-cs"/>
              </a:rPr>
              <a:t>Client money is at risk if your firm is subject to a cyber-attack a</a:t>
            </a:r>
            <a:r>
              <a:rPr lang="en-GB" sz="1800" kern="1200" dirty="0">
                <a:solidFill>
                  <a:schemeClr val="tx1"/>
                </a:solidFill>
                <a:effectLst/>
                <a:latin typeface="Arial" panose="020B0604020202020204" pitchFamily="34" charset="0"/>
                <a:ea typeface="+mn-ea"/>
                <a:cs typeface="+mn-cs"/>
              </a:rPr>
              <a:t>nd th</a:t>
            </a:r>
            <a:r>
              <a:rPr lang="en-GB" sz="1200" dirty="0">
                <a:effectLst/>
                <a:latin typeface="Arial" panose="020B0604020202020204" pitchFamily="34" charset="0"/>
                <a:ea typeface="Calibri" panose="020F0502020204030204" pitchFamily="34" charset="0"/>
              </a:rPr>
              <a:t>e </a:t>
            </a:r>
            <a:r>
              <a:rPr lang="en-GB" sz="1200" dirty="0">
                <a:solidFill>
                  <a:srgbClr val="000000"/>
                </a:solidFill>
                <a:effectLst/>
                <a:latin typeface="Arial" panose="020B0604020202020204" pitchFamily="34" charset="0"/>
                <a:ea typeface="Calibri" panose="020F0502020204030204" pitchFamily="34" charset="0"/>
              </a:rPr>
              <a:t>Account Rules requires firms to immediately pay into the account or replace any money that has been improperly withdrawn from the client account.  </a:t>
            </a:r>
            <a:endParaRPr lang="en-GB"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mn-cs"/>
              </a:rPr>
              <a:t>Could you pay back 1.2m into the client account tomorrow if needed? Think about you can prepare and plan for the worst case scenario and whether you have room for contingencies.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1F1F"/>
                </a:solidFill>
                <a:effectLst/>
                <a:latin typeface="Arial" panose="020B0604020202020204" pitchFamily="34" charset="0"/>
                <a:ea typeface="Calibri" panose="020F0502020204030204" pitchFamily="34" charset="0"/>
              </a:rPr>
              <a:t>We expect firms to run their business on sound </a:t>
            </a:r>
            <a:r>
              <a:rPr lang="en-GB" sz="1800" dirty="0">
                <a:effectLst/>
                <a:latin typeface="Arial" panose="020B0604020202020204" pitchFamily="34" charset="0"/>
                <a:ea typeface="Calibri" panose="020F0502020204030204" pitchFamily="34" charset="0"/>
              </a:rPr>
              <a:t>risk management principles and ‘</a:t>
            </a:r>
            <a:r>
              <a:rPr lang="en-GB" sz="1800" spc="-25" dirty="0">
                <a:solidFill>
                  <a:srgbClr val="191919"/>
                </a:solidFill>
                <a:effectLst/>
                <a:latin typeface="Arial" panose="020B0604020202020204" pitchFamily="34" charset="0"/>
                <a:ea typeface="Calibri" panose="020F0502020204030204" pitchFamily="34" charset="0"/>
              </a:rPr>
              <a:t>identify, monitor and manage all material risks’. </a:t>
            </a:r>
            <a:r>
              <a:rPr lang="en-GB" sz="1800" kern="1200" dirty="0">
                <a:solidFill>
                  <a:schemeClr val="tx1"/>
                </a:solidFill>
                <a:effectLst/>
                <a:latin typeface="+mn-lt"/>
                <a:ea typeface="+mn-ea"/>
                <a:cs typeface="+mn-cs"/>
              </a:rPr>
              <a:t>This includes clients’ money and assets  such as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spc="-25" dirty="0">
              <a:solidFill>
                <a:srgbClr val="191919"/>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25" dirty="0">
                <a:solidFill>
                  <a:srgbClr val="191919"/>
                </a:solidFill>
                <a:effectLst/>
                <a:latin typeface="Arial" panose="020B0604020202020204" pitchFamily="34" charset="0"/>
                <a:ea typeface="Calibri" panose="020F0502020204030204" pitchFamily="34" charset="0"/>
              </a:rPr>
              <a:t>Managing risks </a:t>
            </a:r>
            <a:r>
              <a:rPr lang="en-GB" sz="1800" dirty="0">
                <a:effectLst/>
                <a:latin typeface="Arial" panose="020B0604020202020204" pitchFamily="34" charset="0"/>
                <a:ea typeface="Calibri" panose="020F0502020204030204" pitchFamily="34" charset="0"/>
              </a:rPr>
              <a:t>is a business-critical issue. It</a:t>
            </a:r>
            <a:r>
              <a:rPr lang="en-GB" sz="1800" spc="-25" dirty="0">
                <a:solidFill>
                  <a:srgbClr val="191919"/>
                </a:solidFill>
                <a:effectLst/>
                <a:latin typeface="Arial" panose="020B0604020202020204" pitchFamily="34" charset="0"/>
                <a:ea typeface="Calibri" panose="020F0502020204030204" pitchFamily="34" charset="0"/>
              </a:rPr>
              <a:t> can start with some basics, such as learning from previous incidents and planning how to manage future threats</a:t>
            </a:r>
            <a:r>
              <a:rPr lang="en-GB" sz="1800" dirty="0">
                <a:effectLst/>
                <a:latin typeface="Arial" panose="020B0604020202020204" pitchFamily="34" charset="0"/>
                <a:ea typeface="Calibri" panose="020F0502020204030204" pitchFamily="34" charset="0"/>
              </a:rPr>
              <a:t>. </a:t>
            </a:r>
            <a:r>
              <a:rPr lang="en-GB" sz="1800" b="1" dirty="0">
                <a:effectLst/>
                <a:latin typeface="Arial" panose="020B0604020202020204" pitchFamily="34" charset="0"/>
                <a:ea typeface="Calibri" panose="020F0502020204030204" pitchFamily="34" charset="0"/>
              </a:rPr>
              <a:t>Some cyber risks may be unavoidable but your firm’s resilience to attacks can be determined by how effectively you prioritise and integrate cyber security into your usual processes and procedures. If resources are an issue - target this in the areas where you think you need it most</a:t>
            </a:r>
            <a:endParaRPr lang="en-GB" sz="1800" dirty="0"/>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B50038"/>
                </a:solidFill>
              </a:rPr>
              <a:t>As I mentioned at the start of this session, we suspect the number of cybercrime attacks are far higher than are reported to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a:solidFill>
                <a:srgbClr val="B50038"/>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Only 70% of the firms we visited reported all successful cyber incidents to us and many </a:t>
            </a:r>
            <a:r>
              <a:rPr lang="en-US" sz="1800" b="1" dirty="0">
                <a:solidFill>
                  <a:schemeClr val="tx1">
                    <a:lumMod val="85000"/>
                    <a:lumOff val="15000"/>
                  </a:schemeClr>
                </a:solidFill>
                <a:latin typeface="Arial" panose="020B0604020202020204" pitchFamily="34" charset="0"/>
                <a:cs typeface="Arial" panose="020B0604020202020204" pitchFamily="34" charset="0"/>
              </a:rPr>
              <a:t>confirmed they did not adequately record them</a:t>
            </a:r>
            <a:r>
              <a:rPr lang="en-GB" sz="18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Our Enforcement Strategy sets out our expectation that firms report attacks, </a:t>
            </a:r>
            <a:r>
              <a:rPr lang="en-GB" sz="1800" b="1" kern="1200" dirty="0">
                <a:solidFill>
                  <a:schemeClr val="tx1"/>
                </a:solidFill>
                <a:effectLst/>
                <a:latin typeface="+mn-lt"/>
                <a:ea typeface="+mn-ea"/>
                <a:cs typeface="+mn-cs"/>
              </a:rPr>
              <a:t>even if there are no concerns about personal conduct or systems – but it also helps us to provide guidance to other firms about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So please </a:t>
            </a:r>
            <a:r>
              <a:rPr lang="en-GB" sz="1800" dirty="0"/>
              <a:t>report a successful attack to us - even if client money was not taken or if you have repaid the money</a:t>
            </a:r>
            <a:endParaRPr lang="en-GB"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Remember too – that any personal data breaches caused by a cyber security incident should be reported to the ICO within 72 hours of you becoming aware of the breach.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Think about your own policies do you have </a:t>
            </a:r>
            <a:r>
              <a:rPr lang="en-GB" sz="1800" dirty="0">
                <a:effectLst/>
                <a:latin typeface="Arial" panose="020B0604020202020204" pitchFamily="34" charset="0"/>
                <a:ea typeface="Calibri" panose="020F0502020204030204" pitchFamily="34" charset="0"/>
              </a:rPr>
              <a:t>protocols that determine when you report cyber incidents to the SRA, ICO, Action Fraud and the NCSC, depending on their seriousness?</a:t>
            </a:r>
          </a:p>
          <a:p>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4DCD0CE-8356-4CED-BB08-77AC1C157A22}" type="slidenum">
              <a:rPr lang="en-GB" smtClean="0"/>
              <a:t>12</a:t>
            </a:fld>
            <a:endParaRPr lang="en-GB"/>
          </a:p>
        </p:txBody>
      </p:sp>
    </p:spTree>
    <p:extLst>
      <p:ext uri="{BB962C8B-B14F-4D97-AF65-F5344CB8AC3E}">
        <p14:creationId xmlns:p14="http://schemas.microsoft.com/office/powerpoint/2010/main" val="418274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25" dirty="0">
                <a:solidFill>
                  <a:srgbClr val="191919"/>
                </a:solidFill>
                <a:effectLst/>
                <a:latin typeface="Arial" panose="020B0604020202020204" pitchFamily="34" charset="0"/>
                <a:ea typeface="Calibri" panose="020F0502020204030204" pitchFamily="34" charset="0"/>
              </a:rPr>
              <a:t>Managing risks </a:t>
            </a:r>
            <a:r>
              <a:rPr lang="en-GB" sz="1200" dirty="0">
                <a:effectLst/>
                <a:latin typeface="Arial" panose="020B0604020202020204" pitchFamily="34" charset="0"/>
                <a:ea typeface="Calibri" panose="020F0502020204030204" pitchFamily="34" charset="0"/>
              </a:rPr>
              <a:t>is a business-critical issue for firms of all sizes it is also a regulatory obligation that will help to keep your clients and firm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Our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increased dependence on technology has increased the risk of cyber crime take some time when you go back to your firm to 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eflect on whether today’s session has highlighted any gaps in your security. Evaluate your risk areas with a risk assessment and check any vulnerabilities.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25" dirty="0">
                <a:solidFill>
                  <a:srgbClr val="191919"/>
                </a:solidFill>
                <a:effectLst/>
                <a:latin typeface="Arial" panose="020B0604020202020204" pitchFamily="34" charset="0"/>
                <a:ea typeface="Calibri" panose="020F0502020204030204" pitchFamily="34" charset="0"/>
              </a:rPr>
              <a:t>So to recap – </a:t>
            </a:r>
            <a:r>
              <a:rPr lang="en-GB" sz="1200" dirty="0">
                <a:effectLst/>
                <a:latin typeface="Arial" panose="020B0604020202020204" pitchFamily="34" charset="0"/>
                <a:ea typeface="Calibri" panose="020F0502020204030204" pitchFamily="34" charset="0"/>
              </a:rPr>
              <a:t>some of the lessons we learned from firms that can keep your firm safe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pc="-25" dirty="0">
              <a:solidFill>
                <a:srgbClr val="191919"/>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25" dirty="0">
                <a:solidFill>
                  <a:srgbClr val="191919"/>
                </a:solidFill>
                <a:effectLst/>
                <a:latin typeface="Arial" panose="020B0604020202020204" pitchFamily="34" charset="0"/>
                <a:ea typeface="Calibri" panose="020F0502020204030204" pitchFamily="34" charset="0"/>
              </a:rPr>
              <a:t>Plan - </a:t>
            </a:r>
            <a:r>
              <a:rPr lang="en-GB" sz="1200" b="0" i="0" kern="1200" dirty="0">
                <a:solidFill>
                  <a:schemeClr val="tx1"/>
                </a:solidFill>
                <a:effectLst/>
                <a:latin typeface="+mn-lt"/>
                <a:ea typeface="+mn-ea"/>
                <a:cs typeface="+mn-cs"/>
              </a:rPr>
              <a:t>Remember to plan for the worst to happen and test how effective your controls are both in terms of technology and polices.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Planning and testing your response to a disaster in advance could help you to limit the impact of an attack and recover more quickly.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r>
              <a:rPr lang="en-GB" sz="1200" b="0" i="0" kern="1200" dirty="0">
                <a:solidFill>
                  <a:schemeClr val="tx1"/>
                </a:solidFill>
                <a:effectLst/>
                <a:latin typeface="+mn-lt"/>
                <a:ea typeface="+mn-ea"/>
                <a:cs typeface="+mn-cs"/>
              </a:rPr>
              <a:t>Cyber security affects your whole business integrate it into all your usual processes and procedures so that it becomes BAU - particularly when it comes to transferring funds. Think about what policies and controls you have to prevent you sending client money to a fraudster. For example:</a:t>
            </a: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33333"/>
                </a:solidFill>
                <a:effectLst/>
                <a:latin typeface="open-sans"/>
              </a:rPr>
              <a:t>never providing bank details by e-mail, asking clients not to send money until requested or using verbal confirmation or passwords, perhaps even reminders about use of social media</a:t>
            </a: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r>
              <a:rPr lang="en-US" sz="1200" i="0" dirty="0">
                <a:effectLst/>
              </a:rPr>
              <a:t>Remember too that  if some colleagues are working remotely, they may be feeling more isolated or under pressure than usual and this could make them vulnerable to cyber risks – </a:t>
            </a:r>
            <a:r>
              <a:rPr lang="en-GB" sz="1200" b="0" i="0" kern="1200" dirty="0">
                <a:solidFill>
                  <a:schemeClr val="tx1"/>
                </a:solidFill>
                <a:effectLst/>
                <a:latin typeface="+mn-lt"/>
                <a:ea typeface="+mn-ea"/>
                <a:cs typeface="+mn-cs"/>
              </a:rPr>
              <a:t>support them  to manage client risks with regular training and support. </a:t>
            </a: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r>
              <a:rPr lang="en-GB" sz="1200" b="0" i="0" kern="1200" dirty="0">
                <a:solidFill>
                  <a:schemeClr val="tx1"/>
                </a:solidFill>
                <a:effectLst/>
                <a:latin typeface="+mn-lt"/>
                <a:ea typeface="+mn-ea"/>
                <a:cs typeface="+mn-cs"/>
              </a:rPr>
              <a:t>A</a:t>
            </a:r>
            <a:r>
              <a:rPr lang="en-GB" sz="1200" b="0" kern="1200" dirty="0">
                <a:solidFill>
                  <a:schemeClr val="tx1"/>
                </a:solidFill>
                <a:effectLst/>
                <a:latin typeface="+mn-lt"/>
                <a:ea typeface="+mn-ea"/>
                <a:cs typeface="+mn-cs"/>
              </a:rPr>
              <a:t>dopting a supportive no blame culture will encourage more reports to you - improving your awareness of risks so that you can respond more quickly to an attack </a:t>
            </a:r>
            <a:r>
              <a:rPr lang="en-GB" sz="1200" b="1" kern="1200" dirty="0">
                <a:solidFill>
                  <a:schemeClr val="tx1"/>
                </a:solidFill>
                <a:effectLst/>
                <a:latin typeface="+mn-lt"/>
                <a:ea typeface="+mn-ea"/>
                <a:cs typeface="+mn-cs"/>
              </a:rPr>
              <a:t>and keep your firm safe.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962CE4-1B3C-4CFC-BE11-9E3A50C8DB30}" type="slidenum">
              <a:rPr lang="en-GB" smtClean="0"/>
              <a:t>13</a:t>
            </a:fld>
            <a:endParaRPr lang="en-GB"/>
          </a:p>
        </p:txBody>
      </p:sp>
    </p:spTree>
    <p:extLst>
      <p:ext uri="{BB962C8B-B14F-4D97-AF65-F5344CB8AC3E}">
        <p14:creationId xmlns:p14="http://schemas.microsoft.com/office/powerpoint/2010/main" val="377438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 If you would like to find out more about our thematic review you can find this on our website with our other guidance and resources</a:t>
            </a:r>
          </a:p>
          <a:p>
            <a:endParaRPr lang="en-US" b="0" i="0" u="none" strike="noStrike" dirty="0">
              <a:solidFill>
                <a:srgbClr val="333333"/>
              </a:solidFill>
              <a:effectLst/>
              <a:latin typeface="Open sans"/>
            </a:endParaRPr>
          </a:p>
          <a:p>
            <a:r>
              <a:rPr lang="en-GB" dirty="0"/>
              <a:t>But for now thank you for listening.</a:t>
            </a:r>
          </a:p>
          <a:p>
            <a:endParaRPr lang="en-GB" dirty="0"/>
          </a:p>
          <a:p>
            <a:r>
              <a:rPr lang="en-GB" dirty="0"/>
              <a:t> Questions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4DCD0CE-8356-4CED-BB08-77AC1C157A22}" type="slidenum">
              <a:rPr lang="en-GB" smtClean="0"/>
              <a:t>14</a:t>
            </a:fld>
            <a:endParaRPr lang="en-GB"/>
          </a:p>
        </p:txBody>
      </p:sp>
    </p:spTree>
    <p:extLst>
      <p:ext uri="{BB962C8B-B14F-4D97-AF65-F5344CB8AC3E}">
        <p14:creationId xmlns:p14="http://schemas.microsoft.com/office/powerpoint/2010/main" val="17476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and good afternoon - I was involved in a thematic review looking at the experiences of 40 firms who reported a cybercrime incident to us, and our report was published last year. </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Our review looked back to attacks reported between 2016 and 2019 – </a:t>
            </a:r>
            <a:r>
              <a:rPr lang="en-GB" sz="1200" b="0" kern="1200" dirty="0">
                <a:solidFill>
                  <a:schemeClr val="tx1"/>
                </a:solidFill>
                <a:effectLst/>
                <a:latin typeface="+mn-lt"/>
                <a:ea typeface="+mn-ea"/>
                <a:cs typeface="+mn-cs"/>
              </a:rPr>
              <a:t>Thirty-one of the firms we saw had been successfully targeted by fraudsters leading to the loss of money and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wanted to find out what types of attacks they were exposed to, the measures they had in place to prevent future attacks and how the attack had affected them.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Today I’m going cover some of the key risks to small to medium firms we identified in our review as well as look at some more current risks and trends the SRA are seeing now in 2021.</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 today’s session is an opportunity to hear about other firm’s experiences of cybercrime - and reflect on how well prepared your firm is  to keep your clients safe.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 first lets look at the reason why we are all here – the price of cybercrime for clients and of course your firm.</a:t>
            </a:r>
          </a:p>
          <a:p>
            <a:endParaRPr lang="en-GB" dirty="0"/>
          </a:p>
        </p:txBody>
      </p:sp>
      <p:sp>
        <p:nvSpPr>
          <p:cNvPr id="4" name="Slide Number Placeholder 3"/>
          <p:cNvSpPr>
            <a:spLocks noGrp="1"/>
          </p:cNvSpPr>
          <p:nvPr>
            <p:ph type="sldNum" sz="quarter" idx="5"/>
          </p:nvPr>
        </p:nvSpPr>
        <p:spPr/>
        <p:txBody>
          <a:bodyPr/>
          <a:lstStyle/>
          <a:p>
            <a:fld id="{3C962CE4-1B3C-4CFC-BE11-9E3A50C8DB30}" type="slidenum">
              <a:rPr lang="en-GB" smtClean="0"/>
              <a:t>2</a:t>
            </a:fld>
            <a:endParaRPr lang="en-GB"/>
          </a:p>
        </p:txBody>
      </p:sp>
    </p:spTree>
    <p:extLst>
      <p:ext uri="{BB962C8B-B14F-4D97-AF65-F5344CB8AC3E}">
        <p14:creationId xmlns:p14="http://schemas.microsoft.com/office/powerpoint/2010/main" val="111753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you can see cybercrime had both a financial and a human cost for firms in our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Over 4m client money was stolen in just over half of our sample – the remaining attacks targeted clients directly or sensitive client data was compromised.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3.6m of that sum was eventually recovered by insurance -the remainder was covered by firms themselves this </a:t>
            </a:r>
            <a:r>
              <a:rPr lang="en-GB" sz="1200" b="0" dirty="0">
                <a:effectLst/>
                <a:latin typeface="Arial" panose="020B0604020202020204" pitchFamily="34" charset="0"/>
                <a:ea typeface="Calibri" panose="020F0502020204030204" pitchFamily="34" charset="0"/>
              </a:rPr>
              <a:t> was not the only financial consequence– further indirect costs included the time taken to deal with the incident, paying the excess on insurance claims, higher premiums and upgrading security and IT systems</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But the human cost for the victims and even for firms themselves were in many cases more difficult to recover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r>
              <a:rPr lang="en-GB" sz="1200" b="0" kern="1200" dirty="0">
                <a:solidFill>
                  <a:schemeClr val="tx1"/>
                </a:solidFill>
                <a:effectLst/>
                <a:latin typeface="+mn-lt"/>
                <a:ea typeface="+mn-ea"/>
                <a:cs typeface="+mn-cs"/>
              </a:rPr>
              <a:t>Some firms suffered </a:t>
            </a:r>
            <a:r>
              <a:rPr lang="en-GB" b="0" dirty="0">
                <a:solidFill>
                  <a:srgbClr val="B50038"/>
                </a:solidFill>
              </a:rPr>
              <a:t>reputational damage when attacks were reported in the press. </a:t>
            </a: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endParaRPr lang="en-GB" b="0" dirty="0">
              <a:solidFill>
                <a:srgbClr val="B50038"/>
              </a:solidFill>
            </a:endParaRPr>
          </a:p>
          <a:p>
            <a:pPr marL="171450" marR="0" lvl="0" indent="-17145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Char char="•"/>
              <a:tabLst/>
              <a:defRPr/>
            </a:pPr>
            <a:r>
              <a:rPr lang="en-GB" b="0" dirty="0">
                <a:solidFill>
                  <a:srgbClr val="B50038"/>
                </a:solidFill>
              </a:rPr>
              <a:t>Others talked about an emotional impact, for example because they were </a:t>
            </a:r>
            <a:r>
              <a:rPr lang="en-GB" sz="1200" b="0" kern="1200" dirty="0">
                <a:solidFill>
                  <a:schemeClr val="tx1"/>
                </a:solidFill>
                <a:effectLst/>
                <a:latin typeface="+mn-lt"/>
                <a:ea typeface="+mn-ea"/>
                <a:cs typeface="+mn-cs"/>
              </a:rPr>
              <a:t>overwhelmed by the impact or their feelings of responsibility for an attack and three employees were either dismissed or left shortly after attacks. </a:t>
            </a:r>
          </a:p>
          <a:p>
            <a:pPr marL="0" marR="0" lvl="0" indent="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0" marR="0" lvl="0" indent="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None/>
              <a:tabLst/>
              <a:defRPr/>
            </a:pPr>
            <a:r>
              <a:rPr lang="en-GB" sz="1200" b="1" kern="1200" dirty="0">
                <a:solidFill>
                  <a:schemeClr val="tx1"/>
                </a:solidFill>
                <a:effectLst/>
                <a:latin typeface="+mn-lt"/>
                <a:ea typeface="+mn-ea"/>
                <a:cs typeface="+mn-cs"/>
              </a:rPr>
              <a:t>And just to bring these impacts up to date - This year just under 1m in client money was stolen in the first half of 2021 – the good news is this is lower than previous years but  the bad news is that we suspect that under reporting has a part to play when looking at increasing cybercrime trends more generally since the pandemic.</a:t>
            </a:r>
            <a:r>
              <a:rPr lang="en-GB" sz="1200" b="1" dirty="0">
                <a:effectLst/>
                <a:latin typeface="Arial" panose="020B0604020202020204" pitchFamily="34" charset="0"/>
                <a:ea typeface="Calibri" panose="020F0502020204030204" pitchFamily="34" charset="0"/>
              </a:rPr>
              <a:t> </a:t>
            </a:r>
            <a:endParaRPr lang="en-GB" sz="1200" b="1" kern="1200" dirty="0">
              <a:solidFill>
                <a:schemeClr val="tx1"/>
              </a:solidFill>
              <a:effectLst/>
              <a:latin typeface="+mn-lt"/>
              <a:ea typeface="+mn-ea"/>
              <a:cs typeface="+mn-cs"/>
            </a:endParaRPr>
          </a:p>
          <a:p>
            <a:pPr marL="0" marR="0" lvl="0" indent="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None/>
              <a:tabLst/>
              <a:defRPr/>
            </a:pPr>
            <a:endParaRPr lang="en-GB" sz="1200" b="1" kern="1200" dirty="0">
              <a:solidFill>
                <a:schemeClr val="tx1"/>
              </a:solidFill>
              <a:effectLst/>
              <a:latin typeface="+mn-lt"/>
              <a:ea typeface="+mn-ea"/>
              <a:cs typeface="+mn-cs"/>
            </a:endParaRPr>
          </a:p>
          <a:p>
            <a:pPr marL="0" marR="0" lvl="0" indent="0" algn="l" defTabSz="914400" rtl="0" eaLnBrk="0" fontAlgn="auto" latinLnBrk="0" hangingPunct="0">
              <a:lnSpc>
                <a:spcPct val="90000"/>
              </a:lnSpc>
              <a:spcBef>
                <a:spcPct val="20000"/>
              </a:spcBef>
              <a:spcAft>
                <a:spcPts val="0"/>
              </a:spcAft>
              <a:buClr>
                <a:srgbClr val="9E1B34"/>
              </a:buClr>
              <a:buSzTx/>
              <a:buFont typeface="Arial" panose="020B0604020202020204" pitchFamily="34" charset="0"/>
              <a:buNone/>
              <a:tabLst/>
              <a:defRPr/>
            </a:pPr>
            <a:r>
              <a:rPr lang="en-GB" sz="1200" b="1" kern="1200" dirty="0">
                <a:solidFill>
                  <a:schemeClr val="tx1"/>
                </a:solidFill>
                <a:effectLst/>
                <a:latin typeface="+mn-lt"/>
                <a:ea typeface="+mn-ea"/>
                <a:cs typeface="+mn-cs"/>
              </a:rPr>
              <a:t>As you can see the impact of cybercrime can be costly, emotionally draining and long lasting – so lets look at the key risk areas you need to be aware of to avoid these costs.</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83C58C-2DB1-4312-8AEF-48E110324F57}" type="slidenum">
              <a:rPr lang="en-GB" smtClean="0"/>
              <a:t>3</a:t>
            </a:fld>
            <a:endParaRPr lang="en-GB" dirty="0"/>
          </a:p>
        </p:txBody>
      </p:sp>
    </p:spTree>
    <p:extLst>
      <p:ext uri="{BB962C8B-B14F-4D97-AF65-F5344CB8AC3E}">
        <p14:creationId xmlns:p14="http://schemas.microsoft.com/office/powerpoint/2010/main" val="66267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dirty="0"/>
              <a:t>This slide shows some of the key risks we identified in our review – the key types of attacks we saw at firms usually started with an email from a phishing attack and ended with a modified email impersonating a client or the firm in a transaction to divert funds to a new bank account or some type of malware attack usually ransomware and a ransom demand for stolen or encrypted data.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dirty="0"/>
              <a:t>We will go on to talk about this in a more detail but before I do - the first thing to say - is that while this session is focused on risks for small to medium firms –  there is actually no difference between the risks small and large firms face -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dirty="0"/>
              <a:t>Anyone can be a target of cybercrime.  Most firms of any size handle large sums of money and sensitive client data and potentially have the same vulnerabilities.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dirty="0"/>
              <a:t>But the key message is that keeping your firm safe is not about resources but about controls.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lumMod val="85000"/>
                    <a:lumOff val="15000"/>
                  </a:schemeClr>
                </a:solidFill>
                <a:latin typeface="Arial" panose="020B0604020202020204" pitchFamily="34" charset="0"/>
                <a:cs typeface="Arial" panose="020B0604020202020204" pitchFamily="34" charset="0"/>
              </a:rPr>
              <a:t>We identified that while human error is a factor in cyber attacks -  a lack of adequate controls such as pol</a:t>
            </a:r>
            <a:r>
              <a:rPr lang="en-GB" sz="1200" b="0" i="0" kern="1200" dirty="0">
                <a:solidFill>
                  <a:schemeClr val="tx1"/>
                </a:solidFill>
                <a:effectLst/>
                <a:latin typeface="+mn-lt"/>
                <a:ea typeface="+mn-ea"/>
                <a:cs typeface="+mn-cs"/>
              </a:rPr>
              <a:t>icies, governance and training were likely to be significant risk factors and affected how well firms recovered from attacks.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The good news for firms with more limited resources is that having these controls are a cost-effective way of making sure you can keep clients safe.</a:t>
            </a:r>
            <a:endParaRPr lang="en-GB" sz="1200" b="0" dirty="0">
              <a:solidFill>
                <a:srgbClr val="FEFFFF"/>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dirty="0"/>
              <a:t>But first - lets have a look at some of these risks and a real life case study from our review in a little more detail.</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F8DF19EC-FDF1-4D9B-B926-74A9180A821B}" type="slidenum">
              <a:rPr lang="en-GB" smtClean="0"/>
              <a:t>4</a:t>
            </a:fld>
            <a:endParaRPr lang="en-GB"/>
          </a:p>
        </p:txBody>
      </p:sp>
    </p:spTree>
    <p:extLst>
      <p:ext uri="{BB962C8B-B14F-4D97-AF65-F5344CB8AC3E}">
        <p14:creationId xmlns:p14="http://schemas.microsoft.com/office/powerpoint/2010/main" val="376540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Phishing attacks can seem almost a commonplace occurrence now but that's why they are successful - they target human rather than technological vulnerabilities and complacency could expose your firm to theft of data and client money. </a:t>
            </a: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GB" sz="1200" dirty="0">
                <a:effectLst/>
                <a:latin typeface="Arial" panose="020B0604020202020204" pitchFamily="34" charset="0"/>
                <a:ea typeface="Calibri" panose="020F0502020204030204" pitchFamily="34" charset="0"/>
              </a:rPr>
              <a:t>n fact its still a key risk for firm as phishing increased by 300% since the pandemic.</a:t>
            </a:r>
            <a:endPar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rPr>
              <a:t>Some phishing attacks targeted key individuals in firms such as conveyancing or support staff others targeted clients in transactions. Some were fairly sophisticated impersonations - others were fairly crude and opportunist, but time and personal pressures meant that firms and clients missed the signs of an attack.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rPr>
              <a:t>Unsuspecting victims usually reported they had clicked on a link or shared sensitive information with a person or company they knew and trusted.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rPr>
              <a:t>Phishing attacks rely on exploiting our trust to gain sensitive information such as passwords to gain entry to systems. Once defences were down – the most common attack experienced by firms were ransomware where malware is used to steal or encrypt data for ransom or modified spoof emails were sent to impersonate the firm or the client to divert funds from legitimate transactions to their own  bank accounts.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rPr>
              <a:t>One firm discovered that the criminals who had access to their email systems used email forwarders and unauthorised rules to monitor and intercept emails with the term ‘conveyancing’ in. They then sent modified or spoof emails purporting to be from the client to change bank accounts.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1800" dirty="0">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Arial" panose="020B0604020202020204" pitchFamily="34" charset="0"/>
                <a:ea typeface="Calibri" panose="020F0502020204030204" pitchFamily="34" charset="0"/>
              </a:rPr>
              <a:t>Conveyancing is a key target but we also saw other high value transactions targeted by phishing attacks and  such as </a:t>
            </a:r>
            <a:r>
              <a:rPr lang="en-GB" sz="1800" dirty="0">
                <a:effectLst/>
                <a:latin typeface="Arial" panose="020B0604020202020204" pitchFamily="34" charset="0"/>
                <a:ea typeface="Calibri" panose="020F0502020204030204" pitchFamily="34" charset="0"/>
              </a:rPr>
              <a:t>probate, litigation and negligence claims - resulting in settlements, completion funds and deposits being diverted to a fraudster’s bank account</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18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b="1" dirty="0">
                <a:effectLst/>
                <a:latin typeface="Arial" panose="020B0604020202020204" pitchFamily="34" charset="0"/>
                <a:ea typeface="Calibri" panose="020F0502020204030204" pitchFamily="34" charset="0"/>
              </a:rPr>
              <a:t>Are you equipped to protect clients from the impact of bank transfer fraud? For example, when changes to banking instructions occur, do you have strategies in place such as requiring identification, or a verbal or written confirmation before transferring funds?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Could you spot a scam?</a:t>
            </a:r>
            <a:r>
              <a:rPr lang="en-GB" sz="1200" dirty="0">
                <a:effectLst/>
                <a:latin typeface="Arial" panose="020B0604020202020204" pitchFamily="34" charset="0"/>
                <a:ea typeface="Calibri" panose="020F0502020204030204" pitchFamily="34" charset="0"/>
              </a:rPr>
              <a:t> </a:t>
            </a:r>
            <a:r>
              <a:rPr lang="en-GB" sz="1200" b="1" dirty="0">
                <a:effectLst/>
                <a:latin typeface="Arial" panose="020B0604020202020204" pitchFamily="34" charset="0"/>
                <a:ea typeface="Calibri" panose="020F0502020204030204" pitchFamily="34" charset="0"/>
              </a:rPr>
              <a:t>Lets look at a real life attack from our review.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4FE36F-B076-4CD3-BAFE-3C47D2FEAA34}" type="slidenum">
              <a:rPr lang="en-GB" smtClean="0"/>
              <a:t>5</a:t>
            </a:fld>
            <a:endParaRPr lang="en-GB"/>
          </a:p>
        </p:txBody>
      </p:sp>
    </p:spTree>
    <p:extLst>
      <p:ext uri="{BB962C8B-B14F-4D97-AF65-F5344CB8AC3E}">
        <p14:creationId xmlns:p14="http://schemas.microsoft.com/office/powerpoint/2010/main" val="35252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Phishing attacks can be texts and telephone calls too of course </a:t>
            </a:r>
            <a:r>
              <a:rPr lang="en-GB" sz="1200" b="0" i="0" kern="1200" dirty="0">
                <a:solidFill>
                  <a:schemeClr val="tx1"/>
                </a:solidFill>
                <a:effectLst/>
                <a:latin typeface="+mn-lt"/>
                <a:ea typeface="+mn-ea"/>
                <a:cs typeface="+mn-cs"/>
              </a:rPr>
              <a:t>– In a v</a:t>
            </a:r>
            <a:r>
              <a:rPr lang="en-GB" sz="1200" b="0" kern="1200" dirty="0">
                <a:solidFill>
                  <a:schemeClr val="tx1"/>
                </a:solidFill>
                <a:effectLst/>
                <a:latin typeface="+mn-lt"/>
                <a:ea typeface="+mn-ea"/>
                <a:cs typeface="+mn-cs"/>
              </a:rPr>
              <a:t>ishing attack fraudsters call the victim to impersonate someone they know. They are often used in combination with phishing emails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our example the firm we met had been carrying out a conveyance for their client and made a bank transfer of 82K to complete the transaction.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Moments later their accounts department received an urgent  call from the bank’s payment security centre team explaining that there was an error on the system - had they sent 50k or £812?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The firm confirmed that it was 82K. </a:t>
            </a: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Ah the caller said because unfortunately there appears to be an error and I will have to put a stop on the account for 7 days – unless I conduct some  security checks. </a:t>
            </a: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Now, the firm didn’t want to hold up the transaction but also wanted to check they were genuine and so asked them to call back to verify where they were calling from.</a:t>
            </a: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They did and the number that appeared on the telephone dial screen was the same as the banks. Reassured - the firm agreed to help with checks to test the system was working. And so now began the scam…</a:t>
            </a: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The firm was instructed to try the payment again but this time to a new account number. </a:t>
            </a: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They did so and the caller said no - that this hadn’t worked either and apologised but suggested they try an alternative account number and try  again</a:t>
            </a: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This was repeated over and over again to various account numbers and in various amounts until 25 payments had been made by the firm over the course of an hour</a:t>
            </a: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By the time the firm became suspicious  and phoned the real bank immediately £1.2 million had been transferred to the fraudster.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5D8661-7375-41EE-918B-F76427C64D2E}" type="slidenum">
              <a:rPr lang="en-GB" smtClean="0"/>
              <a:t>6</a:t>
            </a:fld>
            <a:endParaRPr lang="en-GB" dirty="0"/>
          </a:p>
        </p:txBody>
      </p:sp>
    </p:spTree>
    <p:extLst>
      <p:ext uri="{BB962C8B-B14F-4D97-AF65-F5344CB8AC3E}">
        <p14:creationId xmlns:p14="http://schemas.microsoft.com/office/powerpoint/2010/main" val="227274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Now you might be thinking that this is quite extreme –but this seemingly simple ruse worked by gaining trust with the victim followed by exerting just the right amount of pressure. It was very well planned.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It sounded credible because the caller phished the details they needed beforehand.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 what was the impact?</a:t>
            </a:r>
          </a:p>
          <a:p>
            <a:pPr lvl="0"/>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were satisfied that this was a mistake – however the firm were now responsible for a  1.2m shortage which left a hefty dent in the client account and they were unable to cover the loss…</a:t>
            </a:r>
            <a:r>
              <a:rPr lang="en-GB" sz="1200" b="1" kern="1200" dirty="0">
                <a:solidFill>
                  <a:schemeClr val="tx1"/>
                </a:solidFill>
                <a:effectLst/>
                <a:latin typeface="+mn-lt"/>
                <a:ea typeface="+mn-ea"/>
                <a:cs typeface="+mn-cs"/>
              </a:rPr>
              <a:t>and time was ticking.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firm correctly self reported the shortage. </a:t>
            </a:r>
            <a:r>
              <a:rPr lang="en-GB" sz="1200" b="0" kern="1200" dirty="0">
                <a:solidFill>
                  <a:schemeClr val="tx1"/>
                </a:solidFill>
                <a:effectLst/>
                <a:latin typeface="+mn-lt"/>
                <a:ea typeface="+mn-ea"/>
                <a:cs typeface="+mn-cs"/>
              </a:rPr>
              <a:t>We</a:t>
            </a:r>
            <a:r>
              <a:rPr lang="en-GB" sz="1200" kern="1200" dirty="0">
                <a:solidFill>
                  <a:schemeClr val="tx1"/>
                </a:solidFill>
                <a:effectLst/>
                <a:latin typeface="+mn-lt"/>
                <a:ea typeface="+mn-ea"/>
                <a:cs typeface="+mn-cs"/>
              </a:rPr>
              <a:t> carried out a forensic investigation at the firm and eventually their insurance claim was successful, the funds were replaced and we took no further action against the firm.</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However had the firm done  anything to mitigate the chances of this happening again when we saw them? The firm could have strengthened controls such as having a </a:t>
            </a:r>
            <a:r>
              <a:rPr lang="en-GB" sz="1200" b="0" dirty="0">
                <a:latin typeface="Arial" panose="020B0604020202020204" pitchFamily="34" charset="0"/>
                <a:cs typeface="Arial" panose="020B0604020202020204" pitchFamily="34" charset="0"/>
              </a:rPr>
              <a:t>cybercrime policy and regular awareness training.</a:t>
            </a:r>
            <a:endParaRPr lang="en-GB" sz="1200" b="0" dirty="0"/>
          </a:p>
          <a:p>
            <a:pPr lvl="0"/>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 </a:t>
            </a:r>
            <a:r>
              <a:rPr lang="en-GB" sz="1200" b="1" kern="1200" dirty="0">
                <a:solidFill>
                  <a:schemeClr val="tx1"/>
                </a:solidFill>
                <a:effectLst/>
                <a:latin typeface="+mn-lt"/>
                <a:ea typeface="+mn-ea"/>
                <a:cs typeface="+mn-cs"/>
              </a:rPr>
              <a:t>think the key point here is that cybercrime is not just about our technological vulnerability - it’s about our vulnerability as people, our trust can be readily exploited by criminals.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Cyber security controls must take this into consideration with support, training and policies.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Lets look at another key cybercrime risk - ransomware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5D8661-7375-41EE-918B-F76427C64D2E}" type="slidenum">
              <a:rPr lang="en-GB" smtClean="0"/>
              <a:t>7</a:t>
            </a:fld>
            <a:endParaRPr lang="en-GB" dirty="0"/>
          </a:p>
        </p:txBody>
      </p:sp>
    </p:spTree>
    <p:extLst>
      <p:ext uri="{BB962C8B-B14F-4D97-AF65-F5344CB8AC3E}">
        <p14:creationId xmlns:p14="http://schemas.microsoft.com/office/powerpoint/2010/main" val="148384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800" b="0" i="0" dirty="0">
                <a:solidFill>
                  <a:srgbClr val="212234"/>
                </a:solidFill>
                <a:effectLst/>
                <a:latin typeface="proxima-nova"/>
              </a:rPr>
              <a:t>Ransomware continues to be an increasing threat to firms - </a:t>
            </a: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received 12 reports about ransomware attacks between January and September this year. </a:t>
            </a:r>
          </a:p>
          <a:p>
            <a:pPr>
              <a:lnSpc>
                <a:spcPct val="107000"/>
              </a:lnSpc>
              <a:spcAft>
                <a:spcPts val="800"/>
              </a:spcAft>
            </a:pPr>
            <a:endPar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is a profitable business opportunity for criminals and they have evolved the way they do business - moving from just holding data to ransom by encrypting it now to </a:t>
            </a:r>
            <a:r>
              <a:rPr lang="en-GB" sz="18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stealing it and holding it hostage and then demanding a ransom.</a:t>
            </a:r>
          </a:p>
          <a:p>
            <a:pPr>
              <a:lnSpc>
                <a:spcPct val="107000"/>
              </a:lnSpc>
              <a:spcAft>
                <a:spcPts val="800"/>
              </a:spcAft>
            </a:pPr>
            <a:endParaRPr lang="en-GB" sz="1200" kern="1200" dirty="0">
              <a:solidFill>
                <a:schemeClr val="tx1"/>
              </a:solidFill>
              <a:effectLst/>
              <a:latin typeface="+mn-lt"/>
              <a:ea typeface="+mn-ea"/>
              <a:cs typeface="+mn-cs"/>
            </a:endParaRPr>
          </a:p>
          <a:p>
            <a:pPr>
              <a:lnSpc>
                <a:spcPct val="107000"/>
              </a:lnSpc>
              <a:spcAft>
                <a:spcPts val="800"/>
              </a:spcAft>
            </a:pP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our review f</a:t>
            </a:r>
            <a:r>
              <a:rPr lang="en-GB" sz="1800" dirty="0">
                <a:effectLst/>
                <a:latin typeface="Arial" panose="020B0604020202020204" pitchFamily="34" charset="0"/>
                <a:ea typeface="Calibri" panose="020F0502020204030204" pitchFamily="34" charset="0"/>
              </a:rPr>
              <a:t>our firms to a ransomware attack, and all appeared to be opportunistic rather than targeted, usually downloaded as a result of employees clicking on links in phishing emails. </a:t>
            </a:r>
          </a:p>
          <a:p>
            <a:pPr>
              <a:lnSpc>
                <a:spcPct val="107000"/>
              </a:lnSpc>
              <a:spcAft>
                <a:spcPts val="800"/>
              </a:spcAft>
            </a:pP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rPr>
              <a:t>Firms were affected to various degrees. Some firms lost access to their entire system, while others lost a limited range of data, for example historical files. There were no client losses but the disruptive effects in some cases were extensive lasting several weeks and leaving a huge emotional toll on staff.</a:t>
            </a:r>
          </a:p>
          <a:p>
            <a:pPr>
              <a:lnSpc>
                <a:spcPct val="107000"/>
              </a:lnSpc>
              <a:spcAft>
                <a:spcPts val="800"/>
              </a:spcAft>
            </a:pP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rPr>
              <a:t>None of the firms paid a ransom demand. They reported the incidents to the SRA, and all were eventually able to recover their systems. </a:t>
            </a:r>
          </a:p>
          <a:p>
            <a:pPr>
              <a:lnSpc>
                <a:spcPct val="107000"/>
              </a:lnSpc>
              <a:spcAft>
                <a:spcPts val="800"/>
              </a:spcAft>
            </a:pP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rPr>
              <a:t>This is a good approach as there are no guarantees that data will be released after a ransom is paid and this may lead to further demands from hackers. </a:t>
            </a:r>
          </a:p>
          <a:p>
            <a:pPr>
              <a:lnSpc>
                <a:spcPct val="107000"/>
              </a:lnSpc>
              <a:spcAft>
                <a:spcPts val="800"/>
              </a:spcAft>
            </a:pPr>
            <a:endPar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prepared you are to respond to a catastrophic loss of data and how quickly could you recover and resume your business after disruption.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Being prepared with controls and safeguards such as additional storage, incident or contingency plans could help you to limit the impact of an attack.</a:t>
            </a:r>
            <a:endPar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But lets look at how well prepared the firms we met were…</a:t>
            </a:r>
            <a:endParaRPr lang="en-GB"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783C58C-2DB1-4312-8AEF-48E110324F57}" type="slidenum">
              <a:rPr lang="en-GB" smtClean="0"/>
              <a:t>8</a:t>
            </a:fld>
            <a:endParaRPr lang="en-GB"/>
          </a:p>
        </p:txBody>
      </p:sp>
    </p:spTree>
    <p:extLst>
      <p:ext uri="{BB962C8B-B14F-4D97-AF65-F5344CB8AC3E}">
        <p14:creationId xmlns:p14="http://schemas.microsoft.com/office/powerpoint/2010/main" val="156038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Most firms we saw responded positively to cyberattacks by reviewing and introducing new policies, technology and training.</a:t>
            </a:r>
            <a:r>
              <a:rPr kumimoji="0" lang="en-US" sz="1200" b="0" i="0" u="none" strike="noStrike" kern="1200" cap="none" spc="0" normalizeH="0" baseline="0" noProof="0" dirty="0">
                <a:ln>
                  <a:noFill/>
                </a:ln>
                <a:solidFill>
                  <a:srgbClr val="333333"/>
                </a:solidFill>
                <a:effectLst/>
                <a:uLnTx/>
                <a:uFillTx/>
                <a:latin typeface="Open sa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Open sans"/>
                <a:ea typeface="+mn-ea"/>
                <a:cs typeface="+mn-cs"/>
              </a:rPr>
              <a:t>Inevitably, this cost time and money but for most firms, this cost far less than the sums lost from the initial attack.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pc="-25" dirty="0">
              <a:solidFill>
                <a:srgbClr val="191919"/>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However, unfortunately not all firms took active steps to review their procedures and protect their firm after a cyber incident.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 wont cover everything here  but as you can see we found concerning gaps in governance: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such as </a:t>
            </a:r>
            <a:r>
              <a:rPr lang="en-US" sz="1200" b="0" i="0" dirty="0">
                <a:solidFill>
                  <a:srgbClr val="333333"/>
                </a:solidFill>
                <a:effectLst/>
                <a:latin typeface="Open sans"/>
                <a:ea typeface="Calibri" panose="020F0502020204030204" pitchFamily="34" charset="0"/>
              </a:rPr>
              <a:t>soon to be outdated systems that couldn’t be updated  - or indeed systems that hadn’t been updated since 2014 - to risks around policies on USBs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333333"/>
                </a:solidFill>
                <a:effectLst/>
                <a:latin typeface="Open sans"/>
                <a:ea typeface="Calibri" panose="020F0502020204030204" pitchFamily="34" charset="0"/>
              </a:rPr>
              <a:t>Remember, these firms had already experienced a significant cyber attack when we saw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333333"/>
              </a:solidFill>
              <a:effectLst/>
              <a:latin typeface="Open sans"/>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Open sans"/>
                <a:ea typeface="Calibri" panose="020F0502020204030204" pitchFamily="34" charset="0"/>
              </a:rPr>
              <a:t>Over 75% of firms used third party IT providers - they provide valuable expertise and </a:t>
            </a:r>
            <a:r>
              <a:rPr lang="en-GB" sz="1200" b="0" i="0" dirty="0">
                <a:solidFill>
                  <a:srgbClr val="333333"/>
                </a:solidFill>
                <a:effectLst/>
                <a:latin typeface="Open sans"/>
                <a:ea typeface="Calibri" panose="020F0502020204030204" pitchFamily="34" charset="0"/>
              </a:rPr>
              <a:t>allow you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to focus on your businesses.  But we were concerned that in some cases this led to a lack </a:t>
            </a:r>
            <a:r>
              <a:rPr lang="en-US" sz="1200" b="0" i="0" dirty="0">
                <a:solidFill>
                  <a:srgbClr val="333333"/>
                </a:solidFill>
                <a:effectLst/>
                <a:latin typeface="Open sans"/>
                <a:ea typeface="Calibri" panose="020F0502020204030204" pitchFamily="34" charset="0"/>
              </a:rPr>
              <a:t>of oversight.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For example, </a:t>
            </a:r>
            <a:r>
              <a:rPr lang="en-US" sz="1200" b="0" i="0" dirty="0">
                <a:solidFill>
                  <a:srgbClr val="333333"/>
                </a:solidFill>
                <a:effectLst/>
                <a:latin typeface="Open sans"/>
                <a:ea typeface="Calibri" panose="020F0502020204030204" pitchFamily="34" charset="0"/>
              </a:rPr>
              <a:t>over</a:t>
            </a:r>
            <a:r>
              <a:rPr lang="en-GB" sz="1200" b="0" kern="1200" dirty="0">
                <a:solidFill>
                  <a:schemeClr val="tx1"/>
                </a:solidFill>
                <a:effectLst/>
                <a:latin typeface="Arial" panose="020B0604020202020204" pitchFamily="34" charset="0"/>
                <a:ea typeface="+mn-ea"/>
                <a:cs typeface="+mn-cs"/>
              </a:rPr>
              <a:t> half of firms had not tested their own IT policies and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Remember you can’t outsource your responsibility for your security to your IT provider and even IT providers make mistakes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as one of the firms we met with discovered after his password was hacked.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333333"/>
              </a:solidFill>
              <a:effectLst/>
              <a:latin typeface="Open sans"/>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Ultimately, these controls are the armoury in your defences - locking the door when you leave home isn’t as effective - if you still leave a window open – Cybersecurity isn’t just an IT issue it’s a firm issue. Think of it with </a:t>
            </a:r>
            <a:r>
              <a:rPr kumimoji="0" lang="en-GB" sz="1200" b="0" i="0" u="none" strike="noStrike" kern="1200" cap="none" spc="0" normalizeH="0" baseline="0" noProof="0" dirty="0">
                <a:ln>
                  <a:noFill/>
                </a:ln>
                <a:solidFill>
                  <a:prstClr val="black"/>
                </a:solidFill>
                <a:effectLst/>
                <a:uLnTx/>
                <a:uFillTx/>
                <a:latin typeface="+mn-lt"/>
                <a:ea typeface="+mn-ea"/>
                <a:cs typeface="+mn-cs"/>
              </a:rPr>
              <a:t> your usual risk management processes and review and test regularly</a:t>
            </a:r>
            <a:r>
              <a:rPr lang="en-GB"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rPr>
              <a:t>So is your firm a fortress against cyber crime or an open door to hackers? Well </a:t>
            </a:r>
            <a:r>
              <a:rPr lang="en-US" b="1" i="0" dirty="0">
                <a:solidFill>
                  <a:srgbClr val="333333"/>
                </a:solidFill>
                <a:effectLst/>
                <a:latin typeface="Open sans"/>
              </a:rPr>
              <a:t>good policies are only as good as the people that implement them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333333"/>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a:rPr>
              <a:t>So with that in mind lets look at our next slide - </a:t>
            </a:r>
          </a:p>
          <a:p>
            <a:endParaRPr lang="en-GB" dirty="0"/>
          </a:p>
        </p:txBody>
      </p:sp>
      <p:sp>
        <p:nvSpPr>
          <p:cNvPr id="4" name="Slide Number Placeholder 3"/>
          <p:cNvSpPr>
            <a:spLocks noGrp="1"/>
          </p:cNvSpPr>
          <p:nvPr>
            <p:ph type="sldNum" sz="quarter" idx="5"/>
          </p:nvPr>
        </p:nvSpPr>
        <p:spPr/>
        <p:txBody>
          <a:bodyPr/>
          <a:lstStyle/>
          <a:p>
            <a:fld id="{2669C1AF-BE25-4E46-A701-F4CC65AEACCA}" type="slidenum">
              <a:rPr lang="en-GB" smtClean="0"/>
              <a:t>9</a:t>
            </a:fld>
            <a:endParaRPr lang="en-GB"/>
          </a:p>
        </p:txBody>
      </p:sp>
    </p:spTree>
    <p:extLst>
      <p:ext uri="{BB962C8B-B14F-4D97-AF65-F5344CB8AC3E}">
        <p14:creationId xmlns:p14="http://schemas.microsoft.com/office/powerpoint/2010/main" val="2034327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hyperlink" Target="http://www.sra.org.uk/sra/how-we-work/reports/cyber-security" TargetMode="External"/><Relationship Id="rId7" Type="http://schemas.openxmlformats.org/officeDocument/2006/relationships/hyperlink" Target="http://www.sra.org.uk/risk" TargetMode="External"/><Relationship Id="rId12" Type="http://schemas.openxmlformats.org/officeDocument/2006/relationships/hyperlink" Target="http://www.sra.org.uk/consumers/scam-aler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sra.org.uk/cybercrime" TargetMode="External"/><Relationship Id="rId11" Type="http://schemas.openxmlformats.org/officeDocument/2006/relationships/image" Target="../media/image38.sv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svg"/><Relationship Id="rId1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7.sv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7.sv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259632" y="1491630"/>
            <a:ext cx="6694488" cy="1101725"/>
          </a:xfrm>
        </p:spPr>
        <p:txBody>
          <a:bodyPr/>
          <a:lstStyle/>
          <a:p>
            <a:pPr>
              <a:spcAft>
                <a:spcPts val="0"/>
              </a:spcAft>
            </a:pPr>
            <a:r>
              <a:rPr lang="en-GB" sz="3200" b="1" dirty="0">
                <a:effectLst/>
                <a:latin typeface="Arial" panose="020B0604020202020204" pitchFamily="34" charset="0"/>
                <a:ea typeface="Calibri" panose="020F0502020204030204" pitchFamily="34" charset="0"/>
              </a:rPr>
              <a:t>Cybercrime: risks for small firms </a:t>
            </a:r>
            <a:endParaRPr lang="en-GB" b="1" dirty="0">
              <a:ea typeface="ＭＳ Ｐゴシック" pitchFamily="34" charset="-128"/>
            </a:endParaRPr>
          </a:p>
        </p:txBody>
      </p:sp>
      <p:sp>
        <p:nvSpPr>
          <p:cNvPr id="3075" name="Rectangle 5"/>
          <p:cNvSpPr>
            <a:spLocks noGrp="1" noChangeArrowheads="1"/>
          </p:cNvSpPr>
          <p:nvPr>
            <p:ph type="subTitle" idx="1"/>
          </p:nvPr>
        </p:nvSpPr>
        <p:spPr>
          <a:xfrm>
            <a:off x="1166418" y="2499742"/>
            <a:ext cx="6624637" cy="1101726"/>
          </a:xfrm>
        </p:spPr>
        <p:txBody>
          <a:bodyPr/>
          <a:lstStyle/>
          <a:p>
            <a:pPr eaLnBrk="1" hangingPunct="1"/>
            <a:r>
              <a:rPr lang="en-GB" sz="2400" dirty="0">
                <a:solidFill>
                  <a:srgbClr val="262626"/>
                </a:solidFill>
                <a:ea typeface="ＭＳ Ｐゴシック" pitchFamily="34" charset="-128"/>
              </a:rPr>
              <a:t>Rachel Clements</a:t>
            </a:r>
          </a:p>
          <a:p>
            <a:pPr eaLnBrk="1" hangingPunct="1"/>
            <a:r>
              <a:rPr lang="en-GB" sz="2400" dirty="0">
                <a:solidFill>
                  <a:srgbClr val="262626"/>
                </a:solidFill>
                <a:ea typeface="ＭＳ Ｐゴシック" pitchFamily="34" charset="-128"/>
              </a:rPr>
              <a:t>Regulatory Manager - Thematic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607AA-A4E6-4C31-A378-75783F5C3056}"/>
              </a:ext>
            </a:extLst>
          </p:cNvPr>
          <p:cNvSpPr>
            <a:spLocks noGrp="1"/>
          </p:cNvSpPr>
          <p:nvPr>
            <p:ph type="title"/>
          </p:nvPr>
        </p:nvSpPr>
        <p:spPr>
          <a:xfrm>
            <a:off x="250825" y="123479"/>
            <a:ext cx="6409407" cy="720079"/>
          </a:xfrm>
        </p:spPr>
        <p:txBody>
          <a:bodyPr/>
          <a:lstStyle/>
          <a:p>
            <a:r>
              <a:rPr lang="en-GB" dirty="0"/>
              <a:t>P</a:t>
            </a:r>
            <a:r>
              <a:rPr lang="en-GB" sz="3200" dirty="0"/>
              <a:t>eople training and support</a:t>
            </a:r>
            <a:endParaRPr lang="en-GB" dirty="0"/>
          </a:p>
        </p:txBody>
      </p:sp>
      <p:sp>
        <p:nvSpPr>
          <p:cNvPr id="8" name="Content Placeholder 7">
            <a:extLst>
              <a:ext uri="{FF2B5EF4-FFF2-40B4-BE49-F238E27FC236}">
                <a16:creationId xmlns:a16="http://schemas.microsoft.com/office/drawing/2014/main" id="{BF70DAFD-702B-4132-BA36-D6286182E1AE}"/>
              </a:ext>
            </a:extLst>
          </p:cNvPr>
          <p:cNvSpPr>
            <a:spLocks noGrp="1"/>
          </p:cNvSpPr>
          <p:nvPr>
            <p:ph idx="1"/>
          </p:nvPr>
        </p:nvSpPr>
        <p:spPr bwMode="auto">
          <a:xfrm>
            <a:off x="6156176" y="1347614"/>
            <a:ext cx="2592288" cy="338437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z="2000" dirty="0"/>
          </a:p>
          <a:p>
            <a:endParaRPr lang="en-US" sz="2000" dirty="0"/>
          </a:p>
          <a:p>
            <a:endParaRPr lang="en-US" sz="2000" dirty="0"/>
          </a:p>
          <a:p>
            <a:endParaRPr lang="en-US" sz="2000" dirty="0"/>
          </a:p>
          <a:p>
            <a:pPr marL="0" indent="0" algn="ctr">
              <a:buNone/>
            </a:pPr>
            <a:r>
              <a:rPr lang="en-US" sz="2000" dirty="0"/>
              <a:t>   88% of fee earners could not explain the term ‘ransomware’ </a:t>
            </a:r>
          </a:p>
        </p:txBody>
      </p:sp>
      <p:sp>
        <p:nvSpPr>
          <p:cNvPr id="7" name="Rectangle: Rounded Corners 6">
            <a:extLst>
              <a:ext uri="{FF2B5EF4-FFF2-40B4-BE49-F238E27FC236}">
                <a16:creationId xmlns:a16="http://schemas.microsoft.com/office/drawing/2014/main" id="{A30135AF-24E9-4E29-B977-9765D7EF1FB0}"/>
              </a:ext>
            </a:extLst>
          </p:cNvPr>
          <p:cNvSpPr/>
          <p:nvPr/>
        </p:nvSpPr>
        <p:spPr bwMode="auto">
          <a:xfrm>
            <a:off x="3311860" y="1311610"/>
            <a:ext cx="2592288" cy="345638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a:endParaRPr lang="en-US" sz="2400" dirty="0"/>
          </a:p>
          <a:p>
            <a:pPr algn="l"/>
            <a:endParaRPr lang="en-US" dirty="0"/>
          </a:p>
          <a:p>
            <a:pPr algn="l"/>
            <a:endParaRPr lang="en-US" sz="2000" dirty="0"/>
          </a:p>
          <a:p>
            <a:pPr algn="l"/>
            <a:endParaRPr lang="en-US" sz="2000" dirty="0"/>
          </a:p>
        </p:txBody>
      </p:sp>
      <p:sp>
        <p:nvSpPr>
          <p:cNvPr id="9" name="Rectangle: Rounded Corners 8">
            <a:extLst>
              <a:ext uri="{FF2B5EF4-FFF2-40B4-BE49-F238E27FC236}">
                <a16:creationId xmlns:a16="http://schemas.microsoft.com/office/drawing/2014/main" id="{D6714D71-45CD-4CE7-B788-721F8252C227}"/>
              </a:ext>
            </a:extLst>
          </p:cNvPr>
          <p:cNvSpPr/>
          <p:nvPr/>
        </p:nvSpPr>
        <p:spPr bwMode="auto">
          <a:xfrm>
            <a:off x="456391" y="1318968"/>
            <a:ext cx="2592288" cy="345638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i="0" dirty="0">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i="0" dirty="0">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endParaRPr lang="en-US" sz="2000" i="0" dirty="0">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2000" i="0" dirty="0">
                <a:effectLst/>
              </a:rPr>
              <a:t>60% of firms viewed staff</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a:ln>
                  <a:noFill/>
                </a:ln>
                <a:solidFill>
                  <a:schemeClr val="tx1"/>
                </a:solidFill>
                <a:latin typeface="Arial" charset="0"/>
              </a:rPr>
              <a:t>as the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g</a:t>
            </a:r>
            <a:r>
              <a:rPr lang="en-US" sz="2000" i="0" dirty="0">
                <a:solidFill>
                  <a:schemeClr val="tx1"/>
                </a:solidFill>
                <a:effectLst/>
                <a:latin typeface="Arial" charset="0"/>
              </a:rPr>
              <a:t>reatest </a:t>
            </a:r>
            <a:r>
              <a:rPr lang="en-US" sz="2000" dirty="0">
                <a:solidFill>
                  <a:schemeClr val="tx1"/>
                </a:solidFill>
                <a:latin typeface="Arial" charset="0"/>
              </a:rPr>
              <a:t>risk</a:t>
            </a:r>
            <a:endParaRPr kumimoji="0" lang="en-GB" sz="2000" b="0" i="0" u="none" strike="noStrike" cap="none" normalizeH="0" baseline="0" dirty="0">
              <a:ln>
                <a:noFill/>
              </a:ln>
              <a:solidFill>
                <a:schemeClr val="tx1"/>
              </a:solidFill>
              <a:effectLst/>
              <a:latin typeface="Arial" charset="0"/>
            </a:endParaRPr>
          </a:p>
        </p:txBody>
      </p:sp>
      <p:pic>
        <p:nvPicPr>
          <p:cNvPr id="17" name="Graphic 16" descr="Teacher">
            <a:extLst>
              <a:ext uri="{FF2B5EF4-FFF2-40B4-BE49-F238E27FC236}">
                <a16:creationId xmlns:a16="http://schemas.microsoft.com/office/drawing/2014/main" id="{87773302-D42C-4E96-B320-8109C2DC9D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9932" y="1393072"/>
            <a:ext cx="1296144" cy="1368151"/>
          </a:xfrm>
          <a:prstGeom prst="rect">
            <a:avLst/>
          </a:prstGeom>
        </p:spPr>
      </p:pic>
      <p:sp>
        <p:nvSpPr>
          <p:cNvPr id="18" name="TextBox 17">
            <a:extLst>
              <a:ext uri="{FF2B5EF4-FFF2-40B4-BE49-F238E27FC236}">
                <a16:creationId xmlns:a16="http://schemas.microsoft.com/office/drawing/2014/main" id="{B5A934E2-6B5E-417F-8E62-6529EE55CE62}"/>
              </a:ext>
            </a:extLst>
          </p:cNvPr>
          <p:cNvSpPr txBox="1"/>
          <p:nvPr/>
        </p:nvSpPr>
        <p:spPr>
          <a:xfrm>
            <a:off x="3635896" y="2841163"/>
            <a:ext cx="1944216" cy="132343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20% of firms had not provided any cyber training</a:t>
            </a:r>
          </a:p>
        </p:txBody>
      </p:sp>
      <p:pic>
        <p:nvPicPr>
          <p:cNvPr id="21" name="Graphic 20" descr="Head with gears">
            <a:extLst>
              <a:ext uri="{FF2B5EF4-FFF2-40B4-BE49-F238E27FC236}">
                <a16:creationId xmlns:a16="http://schemas.microsoft.com/office/drawing/2014/main" id="{D258E52C-D1F8-4914-B223-8D133A7EE9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12260" y="1521936"/>
            <a:ext cx="1152128" cy="1110425"/>
          </a:xfrm>
          <a:prstGeom prst="rect">
            <a:avLst/>
          </a:prstGeom>
        </p:spPr>
      </p:pic>
      <p:pic>
        <p:nvPicPr>
          <p:cNvPr id="22" name="Graphic 21" descr="Group of people">
            <a:extLst>
              <a:ext uri="{FF2B5EF4-FFF2-40B4-BE49-F238E27FC236}">
                <a16:creationId xmlns:a16="http://schemas.microsoft.com/office/drawing/2014/main" id="{1E694A29-A63D-4D9E-96F3-856BF19F25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7102" y="1521936"/>
            <a:ext cx="1656185" cy="1152128"/>
          </a:xfrm>
          <a:prstGeom prst="rect">
            <a:avLst/>
          </a:prstGeom>
        </p:spPr>
      </p:pic>
    </p:spTree>
    <p:extLst>
      <p:ext uri="{BB962C8B-B14F-4D97-AF65-F5344CB8AC3E}">
        <p14:creationId xmlns:p14="http://schemas.microsoft.com/office/powerpoint/2010/main" val="51643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AAB733-ECE4-4B25-9712-2B4E2CA4BE82}"/>
              </a:ext>
            </a:extLst>
          </p:cNvPr>
          <p:cNvSpPr/>
          <p:nvPr/>
        </p:nvSpPr>
        <p:spPr bwMode="auto">
          <a:xfrm>
            <a:off x="5272175" y="1419621"/>
            <a:ext cx="3509026" cy="286174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88B8FDC1-963F-4556-88E8-900B7EF5587F}"/>
              </a:ext>
            </a:extLst>
          </p:cNvPr>
          <p:cNvSpPr>
            <a:spLocks noGrp="1"/>
          </p:cNvSpPr>
          <p:nvPr>
            <p:ph type="title"/>
          </p:nvPr>
        </p:nvSpPr>
        <p:spPr>
          <a:xfrm>
            <a:off x="250824" y="51470"/>
            <a:ext cx="6409408" cy="852434"/>
          </a:xfrm>
        </p:spPr>
        <p:txBody>
          <a:bodyPr/>
          <a:lstStyle/>
          <a:p>
            <a:r>
              <a:rPr lang="en-GB" sz="2800" dirty="0"/>
              <a:t>A human firewall</a:t>
            </a:r>
          </a:p>
        </p:txBody>
      </p:sp>
      <p:pic>
        <p:nvPicPr>
          <p:cNvPr id="6" name="Content Placeholder 5" descr="Group of people">
            <a:extLst>
              <a:ext uri="{FF2B5EF4-FFF2-40B4-BE49-F238E27FC236}">
                <a16:creationId xmlns:a16="http://schemas.microsoft.com/office/drawing/2014/main" id="{F40F4111-E95D-4048-8600-A6BA1D3973D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0072" y="1524548"/>
            <a:ext cx="3509026" cy="2651887"/>
          </a:xfrm>
        </p:spPr>
      </p:pic>
      <p:sp>
        <p:nvSpPr>
          <p:cNvPr id="3" name="TextBox 2">
            <a:extLst>
              <a:ext uri="{FF2B5EF4-FFF2-40B4-BE49-F238E27FC236}">
                <a16:creationId xmlns:a16="http://schemas.microsoft.com/office/drawing/2014/main" id="{5EC2DC0F-8C17-4149-95AF-50FB9B2D31A4}"/>
              </a:ext>
            </a:extLst>
          </p:cNvPr>
          <p:cNvSpPr txBox="1"/>
          <p:nvPr/>
        </p:nvSpPr>
        <p:spPr>
          <a:xfrm>
            <a:off x="179512" y="1275606"/>
            <a:ext cx="4824536" cy="3354765"/>
          </a:xfrm>
          <a:prstGeom prst="rect">
            <a:avLst/>
          </a:prstGeom>
          <a:noFill/>
        </p:spPr>
        <p:txBody>
          <a:bodyPr wrap="square" rtlCol="0">
            <a:spAutoFit/>
          </a:bodyPr>
          <a:lstStyle/>
          <a:p>
            <a:pPr marL="285750" indent="-285750" algn="l">
              <a:buClr>
                <a:srgbClr val="B50038"/>
              </a:buClr>
              <a:buFont typeface="Arial" panose="020B0604020202020204" pitchFamily="34" charset="0"/>
              <a:buChar char="•"/>
            </a:pPr>
            <a:r>
              <a:rPr lang="en-GB" sz="2200" dirty="0"/>
              <a:t>A supportive ‘no blame’ business culture </a:t>
            </a:r>
          </a:p>
          <a:p>
            <a:pPr marL="285750" indent="-285750" algn="l">
              <a:buClr>
                <a:srgbClr val="B50038"/>
              </a:buClr>
              <a:buFont typeface="Arial" panose="020B0604020202020204" pitchFamily="34" charset="0"/>
              <a:buChar char="•"/>
            </a:pPr>
            <a:endParaRPr lang="en-GB" sz="2200" dirty="0"/>
          </a:p>
          <a:p>
            <a:pPr marL="285750" indent="-285750" algn="l">
              <a:buClr>
                <a:srgbClr val="B50038"/>
              </a:buClr>
              <a:buFont typeface="Arial" panose="020B0604020202020204" pitchFamily="34" charset="0"/>
              <a:buChar char="•"/>
            </a:pPr>
            <a:r>
              <a:rPr lang="en-GB" sz="2200" dirty="0"/>
              <a:t>Regular training (free!)</a:t>
            </a:r>
          </a:p>
          <a:p>
            <a:pPr marL="285750" indent="-285750" algn="l">
              <a:buClr>
                <a:srgbClr val="B50038"/>
              </a:buClr>
              <a:buFont typeface="Arial" panose="020B0604020202020204" pitchFamily="34" charset="0"/>
              <a:buChar char="•"/>
            </a:pPr>
            <a:endParaRPr lang="en-GB" sz="2200" dirty="0"/>
          </a:p>
          <a:p>
            <a:pPr marL="285750" indent="-285750" algn="l">
              <a:buClr>
                <a:srgbClr val="B50038"/>
              </a:buClr>
              <a:buFont typeface="Arial" panose="020B0604020202020204" pitchFamily="34" charset="0"/>
              <a:buChar char="•"/>
            </a:pPr>
            <a:r>
              <a:rPr lang="en-GB" sz="2200" dirty="0"/>
              <a:t>Encourage regular scrutiny of emails </a:t>
            </a:r>
          </a:p>
          <a:p>
            <a:pPr marL="285750" indent="-285750" algn="l">
              <a:buClr>
                <a:srgbClr val="B50038"/>
              </a:buClr>
              <a:buFont typeface="Arial" panose="020B0604020202020204" pitchFamily="34" charset="0"/>
              <a:buChar char="•"/>
            </a:pPr>
            <a:endParaRPr lang="en-GB" sz="2200" dirty="0"/>
          </a:p>
          <a:p>
            <a:pPr marL="285750" indent="-285750" algn="l">
              <a:buClr>
                <a:srgbClr val="B50038"/>
              </a:buClr>
              <a:buFont typeface="Arial" panose="020B0604020202020204" pitchFamily="34" charset="0"/>
              <a:buChar char="•"/>
            </a:pPr>
            <a:r>
              <a:rPr lang="en-GB" sz="2200" dirty="0"/>
              <a:t>Oversight and clear reporting lines </a:t>
            </a:r>
          </a:p>
          <a:p>
            <a:endParaRPr lang="en-GB" sz="1400" dirty="0"/>
          </a:p>
        </p:txBody>
      </p:sp>
    </p:spTree>
    <p:extLst>
      <p:ext uri="{BB962C8B-B14F-4D97-AF65-F5344CB8AC3E}">
        <p14:creationId xmlns:p14="http://schemas.microsoft.com/office/powerpoint/2010/main" val="306956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90F6-75EA-4FED-ADD7-A15A33030CB0}"/>
              </a:ext>
            </a:extLst>
          </p:cNvPr>
          <p:cNvSpPr>
            <a:spLocks noGrp="1"/>
          </p:cNvSpPr>
          <p:nvPr>
            <p:ph type="title"/>
          </p:nvPr>
        </p:nvSpPr>
        <p:spPr/>
        <p:txBody>
          <a:bodyPr/>
          <a:lstStyle/>
          <a:p>
            <a:r>
              <a:rPr lang="en-GB" dirty="0"/>
              <a:t>Your obligations</a:t>
            </a:r>
          </a:p>
        </p:txBody>
      </p:sp>
      <p:sp>
        <p:nvSpPr>
          <p:cNvPr id="3" name="Content Placeholder 2">
            <a:extLst>
              <a:ext uri="{FF2B5EF4-FFF2-40B4-BE49-F238E27FC236}">
                <a16:creationId xmlns:a16="http://schemas.microsoft.com/office/drawing/2014/main" id="{DA031F3B-B814-44FA-AA32-4EDD066A86CD}"/>
              </a:ext>
            </a:extLst>
          </p:cNvPr>
          <p:cNvSpPr>
            <a:spLocks noGrp="1"/>
          </p:cNvSpPr>
          <p:nvPr>
            <p:ph idx="1"/>
          </p:nvPr>
        </p:nvSpPr>
        <p:spPr>
          <a:xfrm>
            <a:off x="250825" y="1255585"/>
            <a:ext cx="8642350" cy="3521204"/>
          </a:xfrm>
        </p:spPr>
        <p:txBody>
          <a:bodyPr/>
          <a:lstStyle/>
          <a:p>
            <a:r>
              <a:rPr lang="en-GB" dirty="0"/>
              <a:t>Rule 6.1 Solicitors Accounts Rules: Repay client money immediately </a:t>
            </a:r>
          </a:p>
          <a:p>
            <a:endParaRPr lang="en-GB" dirty="0"/>
          </a:p>
          <a:p>
            <a:r>
              <a:rPr lang="en-GB" dirty="0"/>
              <a:t>5.2 &amp; 2.9 Standards and Regulations - Monitor risks, safeguard funds and assets</a:t>
            </a:r>
          </a:p>
          <a:p>
            <a:endParaRPr lang="en-GB" dirty="0"/>
          </a:p>
          <a:p>
            <a:r>
              <a:rPr lang="en-GB" dirty="0"/>
              <a:t>Know your reporting requirements from SRA and ICO</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1136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FDC1-963F-4556-88E8-900B7EF5587F}"/>
              </a:ext>
            </a:extLst>
          </p:cNvPr>
          <p:cNvSpPr>
            <a:spLocks noGrp="1"/>
          </p:cNvSpPr>
          <p:nvPr>
            <p:ph type="title"/>
          </p:nvPr>
        </p:nvSpPr>
        <p:spPr>
          <a:xfrm>
            <a:off x="250824" y="51470"/>
            <a:ext cx="6409408" cy="852434"/>
          </a:xfrm>
        </p:spPr>
        <p:txBody>
          <a:bodyPr/>
          <a:lstStyle/>
          <a:p>
            <a:r>
              <a:rPr lang="en-GB" sz="2800" dirty="0"/>
              <a:t>Keeping your firm safe</a:t>
            </a:r>
          </a:p>
        </p:txBody>
      </p:sp>
      <p:pic>
        <p:nvPicPr>
          <p:cNvPr id="6" name="Content Placeholder 5" descr="People in classroom">
            <a:extLst>
              <a:ext uri="{FF2B5EF4-FFF2-40B4-BE49-F238E27FC236}">
                <a16:creationId xmlns:a16="http://schemas.microsoft.com/office/drawing/2014/main" id="{F40F4111-E95D-4048-8600-A6BA1D3973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5292080" y="1563638"/>
            <a:ext cx="3073790" cy="2681650"/>
          </a:xfrm>
        </p:spPr>
      </p:pic>
      <p:sp>
        <p:nvSpPr>
          <p:cNvPr id="3" name="TextBox 2">
            <a:extLst>
              <a:ext uri="{FF2B5EF4-FFF2-40B4-BE49-F238E27FC236}">
                <a16:creationId xmlns:a16="http://schemas.microsoft.com/office/drawing/2014/main" id="{5EC2DC0F-8C17-4149-95AF-50FB9B2D31A4}"/>
              </a:ext>
            </a:extLst>
          </p:cNvPr>
          <p:cNvSpPr txBox="1"/>
          <p:nvPr/>
        </p:nvSpPr>
        <p:spPr>
          <a:xfrm>
            <a:off x="490098" y="1114347"/>
            <a:ext cx="4297926" cy="3570208"/>
          </a:xfrm>
          <a:prstGeom prst="rect">
            <a:avLst/>
          </a:prstGeom>
          <a:noFill/>
        </p:spPr>
        <p:txBody>
          <a:bodyPr wrap="square" rtlCol="0">
            <a:spAutoFit/>
          </a:bodyPr>
          <a:lstStyle/>
          <a:p>
            <a:pPr marL="342900" indent="-342900" algn="l">
              <a:spcBef>
                <a:spcPct val="20000"/>
              </a:spcBef>
              <a:buClr>
                <a:srgbClr val="9E1B34"/>
              </a:buClr>
              <a:buFont typeface="Arial" panose="020B0604020202020204" pitchFamily="34" charset="0"/>
              <a:buChar char="•"/>
            </a:pPr>
            <a:endParaRPr lang="en-GB" sz="2000" spc="-25" dirty="0">
              <a:solidFill>
                <a:srgbClr val="191919"/>
              </a:solidFill>
              <a:latin typeface="Arial" panose="020B0604020202020204" pitchFamily="34" charset="0"/>
            </a:endParaRPr>
          </a:p>
          <a:p>
            <a:pPr marL="342900" indent="-342900" algn="l">
              <a:spcBef>
                <a:spcPct val="20000"/>
              </a:spcBef>
              <a:buClr>
                <a:srgbClr val="9E1B34"/>
              </a:buClr>
              <a:buFont typeface="Arial" panose="020B0604020202020204" pitchFamily="34" charset="0"/>
              <a:buChar char="•"/>
            </a:pPr>
            <a:r>
              <a:rPr lang="en-GB" sz="2000" spc="-25" dirty="0">
                <a:solidFill>
                  <a:srgbClr val="191919"/>
                </a:solidFill>
                <a:latin typeface="Arial" panose="020B0604020202020204" pitchFamily="34" charset="0"/>
              </a:rPr>
              <a:t>Controls: Plan for future threats</a:t>
            </a:r>
          </a:p>
          <a:p>
            <a:pPr marL="342900" indent="-342900" algn="l">
              <a:spcBef>
                <a:spcPct val="20000"/>
              </a:spcBef>
              <a:buClr>
                <a:srgbClr val="9E1B34"/>
              </a:buClr>
              <a:buFont typeface="Arial" panose="020B0604020202020204" pitchFamily="34" charset="0"/>
              <a:buChar char="•"/>
            </a:pPr>
            <a:endParaRPr lang="en-GB" sz="2000" spc="-25" dirty="0">
              <a:solidFill>
                <a:srgbClr val="191919"/>
              </a:solidFill>
              <a:latin typeface="Arial" panose="020B0604020202020204" pitchFamily="34" charset="0"/>
            </a:endParaRPr>
          </a:p>
          <a:p>
            <a:pPr marL="342900" indent="-342900" algn="l">
              <a:spcBef>
                <a:spcPct val="20000"/>
              </a:spcBef>
              <a:buClr>
                <a:srgbClr val="9E1B34"/>
              </a:buClr>
              <a:buFont typeface="Arial" panose="020B0604020202020204" pitchFamily="34" charset="0"/>
              <a:buChar char="•"/>
            </a:pPr>
            <a:r>
              <a:rPr lang="en-GB" sz="2000" spc="-25" dirty="0">
                <a:solidFill>
                  <a:srgbClr val="191919"/>
                </a:solidFill>
                <a:latin typeface="Arial" panose="020B0604020202020204" pitchFamily="34" charset="0"/>
              </a:rPr>
              <a:t>Provide training and support</a:t>
            </a:r>
          </a:p>
          <a:p>
            <a:pPr marL="342900" indent="-342900" algn="l">
              <a:spcBef>
                <a:spcPct val="20000"/>
              </a:spcBef>
              <a:buClr>
                <a:srgbClr val="9E1B34"/>
              </a:buClr>
              <a:buFont typeface="Arial" panose="020B0604020202020204" pitchFamily="34" charset="0"/>
              <a:buChar char="•"/>
            </a:pPr>
            <a:endParaRPr lang="en-GB" sz="2000" spc="-25" dirty="0">
              <a:solidFill>
                <a:srgbClr val="191919"/>
              </a:solidFill>
              <a:latin typeface="Arial" panose="020B0604020202020204" pitchFamily="34" charset="0"/>
            </a:endParaRPr>
          </a:p>
          <a:p>
            <a:pPr marL="342900" indent="-342900" algn="l">
              <a:spcBef>
                <a:spcPct val="20000"/>
              </a:spcBef>
              <a:buClr>
                <a:srgbClr val="9E1B34"/>
              </a:buClr>
              <a:buFont typeface="Arial" panose="020B0604020202020204" pitchFamily="34" charset="0"/>
              <a:buChar char="•"/>
            </a:pPr>
            <a:r>
              <a:rPr lang="en-GB" sz="2000" spc="-25" dirty="0">
                <a:solidFill>
                  <a:srgbClr val="191919"/>
                </a:solidFill>
                <a:latin typeface="Arial" panose="020B0604020202020204" pitchFamily="34" charset="0"/>
              </a:rPr>
              <a:t>Make cybersecurity BAU</a:t>
            </a:r>
          </a:p>
          <a:p>
            <a:pPr marL="342900" indent="-342900" algn="l">
              <a:spcBef>
                <a:spcPct val="20000"/>
              </a:spcBef>
              <a:buClr>
                <a:srgbClr val="9E1B34"/>
              </a:buClr>
              <a:buFont typeface="Arial" panose="020B0604020202020204" pitchFamily="34" charset="0"/>
              <a:buChar char="•"/>
            </a:pPr>
            <a:endParaRPr lang="en-GB" sz="2000" spc="-25" dirty="0">
              <a:solidFill>
                <a:srgbClr val="191919"/>
              </a:solidFill>
              <a:latin typeface="Arial" panose="020B0604020202020204" pitchFamily="34" charset="0"/>
            </a:endParaRPr>
          </a:p>
          <a:p>
            <a:pPr marL="342900" indent="-342900" algn="l">
              <a:spcBef>
                <a:spcPct val="20000"/>
              </a:spcBef>
              <a:buClr>
                <a:srgbClr val="9E1B34"/>
              </a:buClr>
              <a:buFont typeface="Arial" panose="020B0604020202020204" pitchFamily="34" charset="0"/>
              <a:buChar char="•"/>
            </a:pPr>
            <a:r>
              <a:rPr lang="en-GB" sz="2000" spc="-25" dirty="0">
                <a:solidFill>
                  <a:srgbClr val="191919"/>
                </a:solidFill>
                <a:latin typeface="Arial" panose="020B0604020202020204" pitchFamily="34" charset="0"/>
              </a:rPr>
              <a:t>A ‘no blame’ business culture </a:t>
            </a:r>
          </a:p>
          <a:p>
            <a:pPr marL="342900" indent="-342900" algn="l">
              <a:spcBef>
                <a:spcPct val="20000"/>
              </a:spcBef>
              <a:buClr>
                <a:srgbClr val="9E1B34"/>
              </a:buClr>
              <a:buFont typeface="Arial" panose="020B0604020202020204" pitchFamily="34" charset="0"/>
              <a:buChar char="•"/>
            </a:pPr>
            <a:endParaRPr lang="en-GB" sz="2000" spc="-25" dirty="0">
              <a:solidFill>
                <a:srgbClr val="191919"/>
              </a:solidFill>
              <a:latin typeface="Arial" panose="020B0604020202020204" pitchFamily="34" charset="0"/>
            </a:endParaRPr>
          </a:p>
          <a:p>
            <a:endParaRPr lang="en-GB" sz="1400" dirty="0"/>
          </a:p>
        </p:txBody>
      </p:sp>
    </p:spTree>
    <p:extLst>
      <p:ext uri="{BB962C8B-B14F-4D97-AF65-F5344CB8AC3E}">
        <p14:creationId xmlns:p14="http://schemas.microsoft.com/office/powerpoint/2010/main" val="228067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4533-81B8-4BC8-9496-1B753B8F19B3}"/>
              </a:ext>
            </a:extLst>
          </p:cNvPr>
          <p:cNvSpPr>
            <a:spLocks noGrp="1"/>
          </p:cNvSpPr>
          <p:nvPr>
            <p:ph type="title"/>
          </p:nvPr>
        </p:nvSpPr>
        <p:spPr>
          <a:xfrm>
            <a:off x="250824" y="195263"/>
            <a:ext cx="5761335" cy="648295"/>
          </a:xfrm>
        </p:spPr>
        <p:txBody>
          <a:bodyPr/>
          <a:lstStyle/>
          <a:p>
            <a:r>
              <a:rPr lang="en-GB" dirty="0"/>
              <a:t> </a:t>
            </a:r>
            <a:br>
              <a:rPr lang="en-GB" dirty="0"/>
            </a:br>
            <a:r>
              <a:rPr lang="en-GB" dirty="0"/>
              <a:t>Further reading:</a:t>
            </a:r>
            <a:br>
              <a:rPr lang="en-GB" dirty="0"/>
            </a:br>
            <a:endParaRPr lang="en-GB" dirty="0"/>
          </a:p>
        </p:txBody>
      </p:sp>
      <p:sp>
        <p:nvSpPr>
          <p:cNvPr id="6" name="TextBox 5">
            <a:extLst>
              <a:ext uri="{FF2B5EF4-FFF2-40B4-BE49-F238E27FC236}">
                <a16:creationId xmlns:a16="http://schemas.microsoft.com/office/drawing/2014/main" id="{67F8FC5B-D6AE-4331-BA00-62029B248094}"/>
              </a:ext>
            </a:extLst>
          </p:cNvPr>
          <p:cNvSpPr txBox="1"/>
          <p:nvPr/>
        </p:nvSpPr>
        <p:spPr>
          <a:xfrm>
            <a:off x="1537660" y="1423189"/>
            <a:ext cx="7344816" cy="707886"/>
          </a:xfrm>
          <a:prstGeom prst="rect">
            <a:avLst/>
          </a:prstGeom>
          <a:noFill/>
        </p:spPr>
        <p:txBody>
          <a:bodyPr wrap="square">
            <a:spAutoFit/>
          </a:bodyPr>
          <a:lstStyle/>
          <a:p>
            <a:pPr algn="l"/>
            <a:r>
              <a:rPr lang="en-GB" sz="2000" b="1" dirty="0"/>
              <a:t>Cybercrime Thematic Review:</a:t>
            </a:r>
            <a:r>
              <a:rPr lang="en-GB" sz="2000" dirty="0"/>
              <a:t> </a:t>
            </a:r>
            <a:r>
              <a:rPr lang="en-GB" sz="2000"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www.sra.org.uk/sra/how-we-work/reports/cyber-security</a:t>
            </a:r>
            <a:r>
              <a:rPr lang="en-GB" sz="2000" dirty="0">
                <a:solidFill>
                  <a:schemeClr val="accent6">
                    <a:lumMod val="60000"/>
                    <a:lumOff val="40000"/>
                  </a:schemeClr>
                </a:solidFill>
              </a:rPr>
              <a:t>  </a:t>
            </a:r>
          </a:p>
        </p:txBody>
      </p:sp>
      <p:pic>
        <p:nvPicPr>
          <p:cNvPr id="14" name="Graphic 13" descr="Internet">
            <a:extLst>
              <a:ext uri="{FF2B5EF4-FFF2-40B4-BE49-F238E27FC236}">
                <a16:creationId xmlns:a16="http://schemas.microsoft.com/office/drawing/2014/main" id="{EC36C80A-34A9-42F0-99FC-763B0C7CFC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935" y="1423189"/>
            <a:ext cx="680239" cy="722045"/>
          </a:xfrm>
          <a:prstGeom prst="rect">
            <a:avLst/>
          </a:prstGeom>
        </p:spPr>
      </p:pic>
      <p:sp>
        <p:nvSpPr>
          <p:cNvPr id="16" name="TextBox 15">
            <a:extLst>
              <a:ext uri="{FF2B5EF4-FFF2-40B4-BE49-F238E27FC236}">
                <a16:creationId xmlns:a16="http://schemas.microsoft.com/office/drawing/2014/main" id="{EC10F1C0-4305-4954-9E99-E85ABC826DFB}"/>
              </a:ext>
            </a:extLst>
          </p:cNvPr>
          <p:cNvSpPr txBox="1"/>
          <p:nvPr/>
        </p:nvSpPr>
        <p:spPr>
          <a:xfrm>
            <a:off x="1550368" y="2479333"/>
            <a:ext cx="7241516" cy="400110"/>
          </a:xfrm>
          <a:prstGeom prst="rect">
            <a:avLst/>
          </a:prstGeom>
          <a:noFill/>
        </p:spPr>
        <p:txBody>
          <a:bodyPr wrap="square">
            <a:spAutoFit/>
          </a:bodyPr>
          <a:lstStyle/>
          <a:p>
            <a:pPr algn="l"/>
            <a:r>
              <a:rPr lang="en-GB" sz="2000" b="1" dirty="0"/>
              <a:t>Guidance</a:t>
            </a:r>
            <a:r>
              <a:rPr lang="en-GB" sz="2000" dirty="0"/>
              <a:t>: </a:t>
            </a:r>
            <a:r>
              <a:rPr lang="en-GB" sz="2000" dirty="0">
                <a:solidFill>
                  <a:schemeClr val="accent6">
                    <a:lumMod val="60000"/>
                    <a:lumOff val="40000"/>
                  </a:schemeClr>
                </a:solidFill>
                <a:hlinkClick r:id="rId6">
                  <a:extLst>
                    <a:ext uri="{A12FA001-AC4F-418D-AE19-62706E023703}">
                      <ahyp:hlinkClr xmlns:ahyp="http://schemas.microsoft.com/office/drawing/2018/hyperlinkcolor" val="tx"/>
                    </a:ext>
                  </a:extLst>
                </a:hlinkClick>
              </a:rPr>
              <a:t>www.sra.org.uk/cybercrime</a:t>
            </a:r>
            <a:r>
              <a:rPr lang="en-GB" sz="2000" dirty="0">
                <a:solidFill>
                  <a:schemeClr val="accent6">
                    <a:lumMod val="60000"/>
                    <a:lumOff val="40000"/>
                  </a:schemeClr>
                </a:solidFill>
              </a:rPr>
              <a:t> </a:t>
            </a:r>
          </a:p>
        </p:txBody>
      </p:sp>
      <p:sp>
        <p:nvSpPr>
          <p:cNvPr id="20" name="TextBox 19">
            <a:extLst>
              <a:ext uri="{FF2B5EF4-FFF2-40B4-BE49-F238E27FC236}">
                <a16:creationId xmlns:a16="http://schemas.microsoft.com/office/drawing/2014/main" id="{0A52B4D3-6EEB-48D7-9B6E-E6AA13FEEA71}"/>
              </a:ext>
            </a:extLst>
          </p:cNvPr>
          <p:cNvSpPr txBox="1"/>
          <p:nvPr/>
        </p:nvSpPr>
        <p:spPr>
          <a:xfrm>
            <a:off x="1475656" y="4093626"/>
            <a:ext cx="7241516" cy="400110"/>
          </a:xfrm>
          <a:prstGeom prst="rect">
            <a:avLst/>
          </a:prstGeom>
          <a:noFill/>
        </p:spPr>
        <p:txBody>
          <a:bodyPr wrap="square">
            <a:spAutoFit/>
          </a:bodyPr>
          <a:lstStyle/>
          <a:p>
            <a:pPr algn="l"/>
            <a:r>
              <a:rPr lang="en-GB" sz="2000" b="1" dirty="0"/>
              <a:t>Risk Outlook</a:t>
            </a:r>
            <a:r>
              <a:rPr lang="en-GB" sz="2000" dirty="0"/>
              <a:t>: </a:t>
            </a:r>
            <a:r>
              <a:rPr lang="en-GB" sz="2000" dirty="0">
                <a:solidFill>
                  <a:schemeClr val="accent6">
                    <a:lumMod val="60000"/>
                    <a:lumOff val="40000"/>
                  </a:schemeClr>
                </a:solidFill>
                <a:hlinkClick r:id="rId7">
                  <a:extLst>
                    <a:ext uri="{A12FA001-AC4F-418D-AE19-62706E023703}">
                      <ahyp:hlinkClr xmlns:ahyp="http://schemas.microsoft.com/office/drawing/2018/hyperlinkcolor" val="tx"/>
                    </a:ext>
                  </a:extLst>
                </a:hlinkClick>
              </a:rPr>
              <a:t>www.sra.org.uk/risk</a:t>
            </a:r>
            <a:r>
              <a:rPr lang="en-GB" sz="2000" dirty="0">
                <a:solidFill>
                  <a:schemeClr val="accent6">
                    <a:lumMod val="60000"/>
                    <a:lumOff val="40000"/>
                  </a:schemeClr>
                </a:solidFill>
              </a:rPr>
              <a:t> </a:t>
            </a:r>
          </a:p>
        </p:txBody>
      </p:sp>
      <p:pic>
        <p:nvPicPr>
          <p:cNvPr id="23" name="Graphic 22" descr="Mouse">
            <a:extLst>
              <a:ext uri="{FF2B5EF4-FFF2-40B4-BE49-F238E27FC236}">
                <a16:creationId xmlns:a16="http://schemas.microsoft.com/office/drawing/2014/main" id="{89A49AD1-A49A-4447-89C7-C43B220B04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1115" y="2392280"/>
            <a:ext cx="660317" cy="493073"/>
          </a:xfrm>
          <a:prstGeom prst="rect">
            <a:avLst/>
          </a:prstGeom>
        </p:spPr>
      </p:pic>
      <p:pic>
        <p:nvPicPr>
          <p:cNvPr id="25" name="Graphic 24" descr="Books on shelf">
            <a:extLst>
              <a:ext uri="{FF2B5EF4-FFF2-40B4-BE49-F238E27FC236}">
                <a16:creationId xmlns:a16="http://schemas.microsoft.com/office/drawing/2014/main" id="{6D4558C6-79E9-4646-85C0-7EF9AF33D3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1195" y="4093626"/>
            <a:ext cx="680237" cy="707886"/>
          </a:xfrm>
          <a:prstGeom prst="rect">
            <a:avLst/>
          </a:prstGeom>
        </p:spPr>
      </p:pic>
      <p:sp>
        <p:nvSpPr>
          <p:cNvPr id="13" name="TextBox 12">
            <a:extLst>
              <a:ext uri="{FF2B5EF4-FFF2-40B4-BE49-F238E27FC236}">
                <a16:creationId xmlns:a16="http://schemas.microsoft.com/office/drawing/2014/main" id="{9EBC9A25-C51E-4F13-B682-4932FFDA8B7F}"/>
              </a:ext>
            </a:extLst>
          </p:cNvPr>
          <p:cNvSpPr txBox="1"/>
          <p:nvPr/>
        </p:nvSpPr>
        <p:spPr>
          <a:xfrm>
            <a:off x="1537660" y="3274005"/>
            <a:ext cx="6881931" cy="400110"/>
          </a:xfrm>
          <a:prstGeom prst="rect">
            <a:avLst/>
          </a:prstGeom>
          <a:noFill/>
        </p:spPr>
        <p:txBody>
          <a:bodyPr wrap="square">
            <a:spAutoFit/>
          </a:bodyPr>
          <a:lstStyle/>
          <a:p>
            <a:pPr algn="l">
              <a:spcAft>
                <a:spcPts val="0"/>
              </a:spcAft>
            </a:pPr>
            <a:r>
              <a:rPr lang="en-GB" sz="2000" b="1" dirty="0">
                <a:latin typeface="Arial" panose="020B0604020202020204" pitchFamily="34" charset="0"/>
                <a:ea typeface="Calibri" panose="020F0502020204030204" pitchFamily="34" charset="0"/>
              </a:rPr>
              <a:t>Scam alerts</a:t>
            </a:r>
            <a:r>
              <a:rPr lang="en-GB" sz="2000" dirty="0">
                <a:latin typeface="Arial" panose="020B0604020202020204" pitchFamily="34" charset="0"/>
                <a:ea typeface="Calibri" panose="020F0502020204030204" pitchFamily="34" charset="0"/>
              </a:rPr>
              <a:t>: </a:t>
            </a:r>
            <a:r>
              <a:rPr lang="en-GB" sz="2000" dirty="0">
                <a:solidFill>
                  <a:schemeClr val="accent6">
                    <a:lumMod val="60000"/>
                    <a:lumOff val="40000"/>
                  </a:schemeClr>
                </a:solidFill>
                <a:latin typeface="Arial" panose="020B0604020202020204" pitchFamily="34" charset="0"/>
                <a:ea typeface="Calibri" panose="020F0502020204030204" pitchFamily="34" charset="0"/>
                <a:hlinkClick r:id="rId12">
                  <a:extLst>
                    <a:ext uri="{A12FA001-AC4F-418D-AE19-62706E023703}">
                      <ahyp:hlinkClr xmlns:ahyp="http://schemas.microsoft.com/office/drawing/2018/hyperlinkcolor" val="tx"/>
                    </a:ext>
                  </a:extLst>
                </a:hlinkClick>
              </a:rPr>
              <a:t>www.sra.org.uk/consumers/scam-alerts</a:t>
            </a:r>
            <a:r>
              <a:rPr lang="en-GB" sz="2000" dirty="0">
                <a:solidFill>
                  <a:schemeClr val="accent6">
                    <a:lumMod val="60000"/>
                    <a:lumOff val="40000"/>
                  </a:schemeClr>
                </a:solidFill>
                <a:latin typeface="Arial" panose="020B0604020202020204" pitchFamily="34" charset="0"/>
                <a:ea typeface="Calibri" panose="020F0502020204030204" pitchFamily="34" charset="0"/>
              </a:rPr>
              <a:t> </a:t>
            </a:r>
            <a:endParaRPr lang="en-GB" sz="2000" dirty="0">
              <a:solidFill>
                <a:schemeClr val="accent6">
                  <a:lumMod val="60000"/>
                  <a:lumOff val="40000"/>
                </a:schemeClr>
              </a:solidFill>
              <a:effectLst/>
              <a:latin typeface="Arial" panose="020B0604020202020204" pitchFamily="34" charset="0"/>
              <a:ea typeface="Calibri" panose="020F0502020204030204" pitchFamily="34" charset="0"/>
            </a:endParaRPr>
          </a:p>
        </p:txBody>
      </p:sp>
      <p:pic>
        <p:nvPicPr>
          <p:cNvPr id="5" name="Graphic 4" descr="Robber">
            <a:extLst>
              <a:ext uri="{FF2B5EF4-FFF2-40B4-BE49-F238E27FC236}">
                <a16:creationId xmlns:a16="http://schemas.microsoft.com/office/drawing/2014/main" id="{3CDF229F-ED15-47C2-A135-B3C782A223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71115" y="3194316"/>
            <a:ext cx="648295" cy="648295"/>
          </a:xfrm>
          <a:prstGeom prst="rect">
            <a:avLst/>
          </a:prstGeom>
        </p:spPr>
      </p:pic>
    </p:spTree>
    <p:extLst>
      <p:ext uri="{BB962C8B-B14F-4D97-AF65-F5344CB8AC3E}">
        <p14:creationId xmlns:p14="http://schemas.microsoft.com/office/powerpoint/2010/main" val="322296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8F35-C875-4278-ACBD-C40E9CEB9544}"/>
              </a:ext>
            </a:extLst>
          </p:cNvPr>
          <p:cNvSpPr>
            <a:spLocks noGrp="1"/>
          </p:cNvSpPr>
          <p:nvPr>
            <p:ph type="title"/>
          </p:nvPr>
        </p:nvSpPr>
        <p:spPr>
          <a:xfrm>
            <a:off x="250825" y="58317"/>
            <a:ext cx="6077968" cy="857250"/>
          </a:xfrm>
        </p:spPr>
        <p:txBody>
          <a:bodyPr/>
          <a:lstStyle/>
          <a:p>
            <a:r>
              <a:rPr lang="en-GB" sz="2800" dirty="0"/>
              <a:t>What did we do?</a:t>
            </a:r>
          </a:p>
        </p:txBody>
      </p:sp>
      <p:sp>
        <p:nvSpPr>
          <p:cNvPr id="3" name="Content Placeholder 2">
            <a:extLst>
              <a:ext uri="{FF2B5EF4-FFF2-40B4-BE49-F238E27FC236}">
                <a16:creationId xmlns:a16="http://schemas.microsoft.com/office/drawing/2014/main" id="{E3ED1F9D-BB87-4C81-AF72-52914959E331}"/>
              </a:ext>
            </a:extLst>
          </p:cNvPr>
          <p:cNvSpPr>
            <a:spLocks noGrp="1"/>
          </p:cNvSpPr>
          <p:nvPr>
            <p:ph idx="1"/>
          </p:nvPr>
        </p:nvSpPr>
        <p:spPr>
          <a:xfrm>
            <a:off x="323528" y="1556681"/>
            <a:ext cx="5544616" cy="2376264"/>
          </a:xfrm>
        </p:spPr>
        <p:txBody>
          <a:bodyPr/>
          <a:lstStyle/>
          <a:p>
            <a:r>
              <a:rPr lang="en-GB" dirty="0"/>
              <a:t>Analysis of the experiences of 40 firms we interviewed</a:t>
            </a:r>
          </a:p>
          <a:p>
            <a:endParaRPr lang="en-GB" dirty="0"/>
          </a:p>
          <a:p>
            <a:r>
              <a:rPr lang="en-GB" dirty="0"/>
              <a:t>Randomly selected from 458 reports between 2016 and 2019</a:t>
            </a:r>
          </a:p>
          <a:p>
            <a:endParaRPr lang="en-GB" dirty="0"/>
          </a:p>
          <a:p>
            <a:endParaRPr lang="en-GB" dirty="0"/>
          </a:p>
        </p:txBody>
      </p:sp>
      <p:pic>
        <p:nvPicPr>
          <p:cNvPr id="5" name="Graphic 4" descr="Questions">
            <a:extLst>
              <a:ext uri="{FF2B5EF4-FFF2-40B4-BE49-F238E27FC236}">
                <a16:creationId xmlns:a16="http://schemas.microsoft.com/office/drawing/2014/main" id="{253A303C-8E09-4735-9DCA-07F796BE45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8184" y="1779661"/>
            <a:ext cx="2678911" cy="1930303"/>
          </a:xfrm>
          <a:prstGeom prst="rect">
            <a:avLst/>
          </a:prstGeom>
        </p:spPr>
      </p:pic>
    </p:spTree>
    <p:extLst>
      <p:ext uri="{BB962C8B-B14F-4D97-AF65-F5344CB8AC3E}">
        <p14:creationId xmlns:p14="http://schemas.microsoft.com/office/powerpoint/2010/main" val="256943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7557F7-2222-4AF1-98D1-8E5E319022D0}"/>
              </a:ext>
            </a:extLst>
          </p:cNvPr>
          <p:cNvSpPr>
            <a:spLocks noGrp="1" noChangeArrowheads="1"/>
          </p:cNvSpPr>
          <p:nvPr>
            <p:ph type="title"/>
          </p:nvPr>
        </p:nvSpPr>
        <p:spPr>
          <a:xfrm>
            <a:off x="251520" y="-92546"/>
            <a:ext cx="6480720" cy="972480"/>
          </a:xfrm>
        </p:spPr>
        <p:txBody>
          <a:bodyPr/>
          <a:lstStyle/>
          <a:p>
            <a:pPr eaLnBrk="1" hangingPunct="1"/>
            <a:r>
              <a:rPr lang="en-GB" sz="2800" dirty="0">
                <a:ea typeface="ＭＳ Ｐゴシック" pitchFamily="34" charset="-128"/>
              </a:rPr>
              <a:t>The immediate impact of attacks </a:t>
            </a:r>
          </a:p>
        </p:txBody>
      </p:sp>
      <p:sp>
        <p:nvSpPr>
          <p:cNvPr id="5" name="TextBox 4">
            <a:extLst>
              <a:ext uri="{FF2B5EF4-FFF2-40B4-BE49-F238E27FC236}">
                <a16:creationId xmlns:a16="http://schemas.microsoft.com/office/drawing/2014/main" id="{B06F4E84-AC9B-4B48-95CC-A81A8CD8CE39}"/>
              </a:ext>
            </a:extLst>
          </p:cNvPr>
          <p:cNvSpPr txBox="1"/>
          <p:nvPr/>
        </p:nvSpPr>
        <p:spPr>
          <a:xfrm>
            <a:off x="349958" y="2571749"/>
            <a:ext cx="1800916" cy="1107996"/>
          </a:xfrm>
          <a:prstGeom prst="rect">
            <a:avLst/>
          </a:prstGeom>
          <a:noFill/>
        </p:spPr>
        <p:txBody>
          <a:bodyPr wrap="square" rtlCol="0">
            <a:spAutoFit/>
          </a:bodyPr>
          <a:lstStyle/>
          <a:p>
            <a:r>
              <a:rPr lang="en-GB" sz="2200" dirty="0"/>
              <a:t>Loss of 4m client money</a:t>
            </a:r>
          </a:p>
          <a:p>
            <a:r>
              <a:rPr lang="en-GB" sz="2200" dirty="0"/>
              <a:t> at 23 firms</a:t>
            </a:r>
          </a:p>
        </p:txBody>
      </p:sp>
      <p:sp>
        <p:nvSpPr>
          <p:cNvPr id="10" name="Rectangle: Rounded Corners 9">
            <a:extLst>
              <a:ext uri="{FF2B5EF4-FFF2-40B4-BE49-F238E27FC236}">
                <a16:creationId xmlns:a16="http://schemas.microsoft.com/office/drawing/2014/main" id="{B84B5943-D7FF-4312-99A5-70EFEFBB4AFE}"/>
              </a:ext>
            </a:extLst>
          </p:cNvPr>
          <p:cNvSpPr/>
          <p:nvPr/>
        </p:nvSpPr>
        <p:spPr bwMode="auto">
          <a:xfrm>
            <a:off x="251520" y="1131590"/>
            <a:ext cx="1950932" cy="3888432"/>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82D36167-CD77-4FC4-8CA6-9F2B2EF88B1E}"/>
              </a:ext>
            </a:extLst>
          </p:cNvPr>
          <p:cNvSpPr/>
          <p:nvPr/>
        </p:nvSpPr>
        <p:spPr bwMode="auto">
          <a:xfrm>
            <a:off x="2465151" y="1131590"/>
            <a:ext cx="1950933"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047FA909-F5A4-4C2B-8802-457EAA2D39C4}"/>
              </a:ext>
            </a:extLst>
          </p:cNvPr>
          <p:cNvSpPr/>
          <p:nvPr/>
        </p:nvSpPr>
        <p:spPr bwMode="auto">
          <a:xfrm>
            <a:off x="7030433" y="1131590"/>
            <a:ext cx="1950933"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pic>
        <p:nvPicPr>
          <p:cNvPr id="20" name="Picture 19" descr="Money">
            <a:extLst>
              <a:ext uri="{FF2B5EF4-FFF2-40B4-BE49-F238E27FC236}">
                <a16:creationId xmlns:a16="http://schemas.microsoft.com/office/drawing/2014/main" id="{74414C98-4B8D-4FEF-A3C4-08CD46728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86929" y="1177414"/>
            <a:ext cx="1326975" cy="1326975"/>
          </a:xfrm>
          <a:prstGeom prst="rect">
            <a:avLst/>
          </a:prstGeom>
        </p:spPr>
      </p:pic>
      <p:pic>
        <p:nvPicPr>
          <p:cNvPr id="23" name="Graphic 22" descr="Meeting">
            <a:extLst>
              <a:ext uri="{FF2B5EF4-FFF2-40B4-BE49-F238E27FC236}">
                <a16:creationId xmlns:a16="http://schemas.microsoft.com/office/drawing/2014/main" id="{E1224D59-1FB1-4ABD-8CF3-65DCDD4BAB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851813" y="1303173"/>
            <a:ext cx="1240038" cy="1240038"/>
          </a:xfrm>
          <a:prstGeom prst="rect">
            <a:avLst/>
          </a:prstGeom>
        </p:spPr>
      </p:pic>
      <p:sp>
        <p:nvSpPr>
          <p:cNvPr id="12" name="Rectangle: Rounded Corners 11">
            <a:extLst>
              <a:ext uri="{FF2B5EF4-FFF2-40B4-BE49-F238E27FC236}">
                <a16:creationId xmlns:a16="http://schemas.microsoft.com/office/drawing/2014/main" id="{60737D57-5426-4537-86C4-D83BEFBC59B9}"/>
              </a:ext>
            </a:extLst>
          </p:cNvPr>
          <p:cNvSpPr/>
          <p:nvPr/>
        </p:nvSpPr>
        <p:spPr bwMode="auto">
          <a:xfrm>
            <a:off x="4834413" y="1131590"/>
            <a:ext cx="1950933" cy="3888432"/>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pic>
        <p:nvPicPr>
          <p:cNvPr id="3" name="Graphic 2" descr="Brain in head">
            <a:extLst>
              <a:ext uri="{FF2B5EF4-FFF2-40B4-BE49-F238E27FC236}">
                <a16:creationId xmlns:a16="http://schemas.microsoft.com/office/drawing/2014/main" id="{B4EFD2BB-8449-4D87-B3A0-C98E9AA216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3683" y="1428254"/>
            <a:ext cx="1027243" cy="1006684"/>
          </a:xfrm>
          <a:prstGeom prst="rect">
            <a:avLst/>
          </a:prstGeom>
        </p:spPr>
      </p:pic>
      <p:sp>
        <p:nvSpPr>
          <p:cNvPr id="19" name="TextBox 18">
            <a:extLst>
              <a:ext uri="{FF2B5EF4-FFF2-40B4-BE49-F238E27FC236}">
                <a16:creationId xmlns:a16="http://schemas.microsoft.com/office/drawing/2014/main" id="{170A80D8-D6F4-45A3-9E7E-CD0BA5DF0796}"/>
              </a:ext>
            </a:extLst>
          </p:cNvPr>
          <p:cNvSpPr txBox="1"/>
          <p:nvPr/>
        </p:nvSpPr>
        <p:spPr>
          <a:xfrm>
            <a:off x="2573597" y="2571749"/>
            <a:ext cx="1783372" cy="1107996"/>
          </a:xfrm>
          <a:prstGeom prst="rect">
            <a:avLst/>
          </a:prstGeom>
          <a:noFill/>
        </p:spPr>
        <p:txBody>
          <a:bodyPr wrap="square" rtlCol="0">
            <a:spAutoFit/>
          </a:bodyPr>
          <a:lstStyle/>
          <a:p>
            <a:r>
              <a:rPr lang="en-GB" sz="2200" dirty="0"/>
              <a:t>394K paid directly by firms</a:t>
            </a:r>
          </a:p>
        </p:txBody>
      </p:sp>
      <p:sp>
        <p:nvSpPr>
          <p:cNvPr id="21" name="TextBox 20">
            <a:extLst>
              <a:ext uri="{FF2B5EF4-FFF2-40B4-BE49-F238E27FC236}">
                <a16:creationId xmlns:a16="http://schemas.microsoft.com/office/drawing/2014/main" id="{BA0C4B94-AB92-46E1-AFF3-7D79C8A950BE}"/>
              </a:ext>
            </a:extLst>
          </p:cNvPr>
          <p:cNvSpPr txBox="1"/>
          <p:nvPr/>
        </p:nvSpPr>
        <p:spPr>
          <a:xfrm>
            <a:off x="7092280" y="2543211"/>
            <a:ext cx="1800200" cy="1569660"/>
          </a:xfrm>
          <a:prstGeom prst="rect">
            <a:avLst/>
          </a:prstGeom>
          <a:noFill/>
        </p:spPr>
        <p:txBody>
          <a:bodyPr wrap="square" rtlCol="0">
            <a:spAutoFit/>
          </a:bodyPr>
          <a:lstStyle/>
          <a:p>
            <a:r>
              <a:rPr lang="en-GB" dirty="0"/>
              <a:t>Reputation and emotional impact </a:t>
            </a:r>
          </a:p>
        </p:txBody>
      </p:sp>
      <p:pic>
        <p:nvPicPr>
          <p:cNvPr id="24" name="Graphic 23" descr="Stopwatch">
            <a:extLst>
              <a:ext uri="{FF2B5EF4-FFF2-40B4-BE49-F238E27FC236}">
                <a16:creationId xmlns:a16="http://schemas.microsoft.com/office/drawing/2014/main" id="{6372D189-58C3-439F-A338-FE7453CA1A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311855" y="1453707"/>
            <a:ext cx="996047" cy="996047"/>
          </a:xfrm>
          <a:prstGeom prst="rect">
            <a:avLst/>
          </a:prstGeom>
        </p:spPr>
      </p:pic>
      <p:sp>
        <p:nvSpPr>
          <p:cNvPr id="2" name="TextBox 1">
            <a:extLst>
              <a:ext uri="{FF2B5EF4-FFF2-40B4-BE49-F238E27FC236}">
                <a16:creationId xmlns:a16="http://schemas.microsoft.com/office/drawing/2014/main" id="{098262B2-DF6B-42E5-A182-A49B8FC324BE}"/>
              </a:ext>
            </a:extLst>
          </p:cNvPr>
          <p:cNvSpPr txBox="1"/>
          <p:nvPr/>
        </p:nvSpPr>
        <p:spPr>
          <a:xfrm>
            <a:off x="4983434" y="2560702"/>
            <a:ext cx="1789117" cy="1200329"/>
          </a:xfrm>
          <a:prstGeom prst="rect">
            <a:avLst/>
          </a:prstGeom>
          <a:noFill/>
        </p:spPr>
        <p:txBody>
          <a:bodyPr wrap="square" rtlCol="0">
            <a:spAutoFit/>
          </a:bodyPr>
          <a:lstStyle/>
          <a:p>
            <a:r>
              <a:rPr lang="en-GB" dirty="0"/>
              <a:t>Disruption, time and effort </a:t>
            </a:r>
          </a:p>
        </p:txBody>
      </p:sp>
    </p:spTree>
    <p:extLst>
      <p:ext uri="{BB962C8B-B14F-4D97-AF65-F5344CB8AC3E}">
        <p14:creationId xmlns:p14="http://schemas.microsoft.com/office/powerpoint/2010/main" val="24958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1369A9-2DC3-4964-9BFB-04041D3FEE82}"/>
              </a:ext>
            </a:extLst>
          </p:cNvPr>
          <p:cNvPicPr>
            <a:picLocks noChangeAspect="1"/>
          </p:cNvPicPr>
          <p:nvPr/>
        </p:nvPicPr>
        <p:blipFill>
          <a:blip r:embed="rId3"/>
          <a:stretch>
            <a:fillRect/>
          </a:stretch>
        </p:blipFill>
        <p:spPr>
          <a:xfrm>
            <a:off x="5521553" y="1922574"/>
            <a:ext cx="2994625" cy="2234458"/>
          </a:xfrm>
          <a:prstGeom prst="rect">
            <a:avLst/>
          </a:prstGeom>
          <a:noFill/>
        </p:spPr>
      </p:pic>
      <p:sp>
        <p:nvSpPr>
          <p:cNvPr id="15" name="Title 1">
            <a:extLst>
              <a:ext uri="{FF2B5EF4-FFF2-40B4-BE49-F238E27FC236}">
                <a16:creationId xmlns:a16="http://schemas.microsoft.com/office/drawing/2014/main" id="{EF127E06-7B6D-4520-8FB6-5E2568D036E0}"/>
              </a:ext>
            </a:extLst>
          </p:cNvPr>
          <p:cNvSpPr>
            <a:spLocks noGrp="1"/>
          </p:cNvSpPr>
          <p:nvPr>
            <p:ph type="title"/>
          </p:nvPr>
        </p:nvSpPr>
        <p:spPr>
          <a:xfrm>
            <a:off x="250825" y="195263"/>
            <a:ext cx="4895850" cy="648295"/>
          </a:xfrm>
        </p:spPr>
        <p:txBody>
          <a:bodyPr vert="horz" wrap="square" lIns="91440" tIns="45720" rIns="91440" bIns="45720" numCol="1" anchor="ctr" anchorCtr="0" compatLnSpc="1">
            <a:prstTxWarp prst="textNoShape">
              <a:avLst/>
            </a:prstTxWarp>
            <a:normAutofit/>
          </a:bodyPr>
          <a:lstStyle/>
          <a:p>
            <a:pPr>
              <a:lnSpc>
                <a:spcPct val="90000"/>
              </a:lnSpc>
            </a:pPr>
            <a:r>
              <a:rPr lang="en-US" sz="2700" dirty="0"/>
              <a:t>Key risks</a:t>
            </a:r>
          </a:p>
        </p:txBody>
      </p:sp>
      <p:sp>
        <p:nvSpPr>
          <p:cNvPr id="4" name="TextBox 3">
            <a:extLst>
              <a:ext uri="{FF2B5EF4-FFF2-40B4-BE49-F238E27FC236}">
                <a16:creationId xmlns:a16="http://schemas.microsoft.com/office/drawing/2014/main" id="{36DA2CF8-39BE-4C68-B338-D46BF1727B20}"/>
              </a:ext>
            </a:extLst>
          </p:cNvPr>
          <p:cNvSpPr txBox="1"/>
          <p:nvPr/>
        </p:nvSpPr>
        <p:spPr bwMode="auto">
          <a:xfrm flipV="1">
            <a:off x="5292080" y="5190326"/>
            <a:ext cx="3693953" cy="457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25000" lnSpcReduction="20000"/>
          </a:bodyPr>
          <a:lstStyle/>
          <a:p>
            <a:pPr marL="342900" indent="-342900" algn="l">
              <a:lnSpc>
                <a:spcPct val="90000"/>
              </a:lnSpc>
              <a:spcBef>
                <a:spcPct val="20000"/>
              </a:spcBef>
              <a:buClr>
                <a:srgbClr val="9E1B34"/>
              </a:buClr>
              <a:buFont typeface="Arial" panose="020B0604020202020204" pitchFamily="34" charset="0"/>
              <a:buChar char="•"/>
            </a:pPr>
            <a:endParaRPr lang="en-GB" sz="2800" dirty="0">
              <a:solidFill>
                <a:schemeClr val="bg1">
                  <a:lumMod val="95000"/>
                </a:schemeClr>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endParaRPr lang="en-GB" sz="2800" dirty="0">
              <a:solidFill>
                <a:srgbClr val="262626"/>
              </a:solidFill>
              <a:latin typeface="+mn-lt"/>
              <a:ea typeface="ＭＳ Ｐゴシック" charset="0"/>
            </a:endParaRPr>
          </a:p>
        </p:txBody>
      </p:sp>
      <p:sp>
        <p:nvSpPr>
          <p:cNvPr id="7" name="TextBox 6">
            <a:extLst>
              <a:ext uri="{FF2B5EF4-FFF2-40B4-BE49-F238E27FC236}">
                <a16:creationId xmlns:a16="http://schemas.microsoft.com/office/drawing/2014/main" id="{F829E067-BF62-4BF3-8D85-F644865285BD}"/>
              </a:ext>
            </a:extLst>
          </p:cNvPr>
          <p:cNvSpPr txBox="1"/>
          <p:nvPr/>
        </p:nvSpPr>
        <p:spPr>
          <a:xfrm>
            <a:off x="627821" y="1922573"/>
            <a:ext cx="4160204" cy="2234458"/>
          </a:xfrm>
          <a:prstGeom prst="rect">
            <a:avLst/>
          </a:prstGeom>
          <a:noFill/>
        </p:spPr>
        <p:txBody>
          <a:bodyPr wrap="square">
            <a:spAutoFit/>
          </a:bodyPr>
          <a:lstStyle/>
          <a:p>
            <a:pPr marL="342900" indent="-342900" algn="l">
              <a:spcBef>
                <a:spcPct val="20000"/>
              </a:spcBef>
              <a:buClr>
                <a:srgbClr val="9E1B34"/>
              </a:buClr>
              <a:buFont typeface="Arial" panose="020B0604020202020204" pitchFamily="34" charset="0"/>
              <a:buChar char="•"/>
            </a:pPr>
            <a:r>
              <a:rPr lang="en-GB" dirty="0">
                <a:solidFill>
                  <a:srgbClr val="262626"/>
                </a:solidFill>
                <a:latin typeface="+mn-lt"/>
                <a:cs typeface="ＭＳ Ｐゴシック" charset="0"/>
              </a:rPr>
              <a:t>Phishing</a:t>
            </a:r>
          </a:p>
          <a:p>
            <a:pPr marL="342900" indent="-342900" algn="l">
              <a:spcBef>
                <a:spcPct val="20000"/>
              </a:spcBef>
              <a:buClr>
                <a:srgbClr val="9E1B34"/>
              </a:buClr>
              <a:buFont typeface="Arial" panose="020B0604020202020204" pitchFamily="34" charset="0"/>
              <a:buChar char="•"/>
            </a:pPr>
            <a:r>
              <a:rPr lang="en-GB" dirty="0">
                <a:solidFill>
                  <a:srgbClr val="262626"/>
                </a:solidFill>
                <a:latin typeface="+mn-lt"/>
                <a:cs typeface="ＭＳ Ｐゴシック" charset="0"/>
              </a:rPr>
              <a:t>Email modification</a:t>
            </a:r>
          </a:p>
          <a:p>
            <a:pPr marL="342900" indent="-342900" algn="l">
              <a:spcBef>
                <a:spcPct val="20000"/>
              </a:spcBef>
              <a:buClr>
                <a:srgbClr val="9E1B34"/>
              </a:buClr>
              <a:buFont typeface="Arial" panose="020B0604020202020204" pitchFamily="34" charset="0"/>
              <a:buChar char="•"/>
            </a:pPr>
            <a:r>
              <a:rPr lang="en-GB" dirty="0">
                <a:solidFill>
                  <a:srgbClr val="262626"/>
                </a:solidFill>
                <a:latin typeface="+mn-lt"/>
                <a:cs typeface="ＭＳ Ｐゴシック" charset="0"/>
              </a:rPr>
              <a:t>Ransomware</a:t>
            </a:r>
          </a:p>
          <a:p>
            <a:pPr marL="342900" indent="-342900" algn="l">
              <a:spcBef>
                <a:spcPct val="20000"/>
              </a:spcBef>
              <a:buClr>
                <a:srgbClr val="9E1B34"/>
              </a:buClr>
              <a:buFont typeface="Arial" panose="020B0604020202020204" pitchFamily="34" charset="0"/>
              <a:buChar char="•"/>
            </a:pPr>
            <a:r>
              <a:rPr lang="en-GB" dirty="0">
                <a:solidFill>
                  <a:srgbClr val="262626"/>
                </a:solidFill>
                <a:latin typeface="+mn-lt"/>
                <a:cs typeface="ＭＳ Ｐゴシック" charset="0"/>
              </a:rPr>
              <a:t>Polices and procedures</a:t>
            </a:r>
          </a:p>
          <a:p>
            <a:pPr marL="342900" indent="-342900" algn="l">
              <a:spcBef>
                <a:spcPct val="20000"/>
              </a:spcBef>
              <a:buClr>
                <a:srgbClr val="9E1B34"/>
              </a:buClr>
              <a:buFont typeface="Arial" panose="020B0604020202020204" pitchFamily="34" charset="0"/>
              <a:buChar char="•"/>
            </a:pPr>
            <a:r>
              <a:rPr lang="en-GB" dirty="0">
                <a:solidFill>
                  <a:srgbClr val="262626"/>
                </a:solidFill>
                <a:latin typeface="+mn-lt"/>
                <a:cs typeface="ＭＳ Ｐゴシック" charset="0"/>
              </a:rPr>
              <a:t>Support and training</a:t>
            </a:r>
          </a:p>
        </p:txBody>
      </p:sp>
    </p:spTree>
    <p:extLst>
      <p:ext uri="{BB962C8B-B14F-4D97-AF65-F5344CB8AC3E}">
        <p14:creationId xmlns:p14="http://schemas.microsoft.com/office/powerpoint/2010/main" val="240678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son working with laptop and notepad">
            <a:extLst>
              <a:ext uri="{FF2B5EF4-FFF2-40B4-BE49-F238E27FC236}">
                <a16:creationId xmlns:a16="http://schemas.microsoft.com/office/drawing/2014/main" id="{4F3203CB-E066-4065-B387-600A3F311F11}"/>
              </a:ext>
            </a:extLst>
          </p:cNvPr>
          <p:cNvPicPr>
            <a:picLocks noChangeAspect="1"/>
          </p:cNvPicPr>
          <p:nvPr/>
        </p:nvPicPr>
        <p:blipFill rotWithShape="1">
          <a:blip r:embed="rId3">
            <a:extLst>
              <a:ext uri="{28A0092B-C50C-407E-A947-70E740481C1C}">
                <a14:useLocalDpi xmlns:a14="http://schemas.microsoft.com/office/drawing/2010/main" val="0"/>
              </a:ext>
            </a:extLst>
          </a:blip>
          <a:srcRect t="15410" r="1" b="26388"/>
          <a:stretch/>
        </p:blipFill>
        <p:spPr>
          <a:xfrm>
            <a:off x="170384" y="1203598"/>
            <a:ext cx="8847471" cy="3672408"/>
          </a:xfrm>
          <a:prstGeom prst="rect">
            <a:avLst/>
          </a:prstGeom>
          <a:noFill/>
          <a:scene3d>
            <a:camera prst="orthographicFront">
              <a:rot lat="0" lon="0" rev="0"/>
            </a:camera>
            <a:lightRig rig="threePt" dir="t"/>
          </a:scene3d>
        </p:spPr>
      </p:pic>
      <p:sp>
        <p:nvSpPr>
          <p:cNvPr id="2" name="Title 1">
            <a:extLst>
              <a:ext uri="{FF2B5EF4-FFF2-40B4-BE49-F238E27FC236}">
                <a16:creationId xmlns:a16="http://schemas.microsoft.com/office/drawing/2014/main" id="{9A0DA4B6-3661-4D06-84E2-BE084BA1D33D}"/>
              </a:ext>
            </a:extLst>
          </p:cNvPr>
          <p:cNvSpPr>
            <a:spLocks noGrp="1"/>
          </p:cNvSpPr>
          <p:nvPr>
            <p:ph type="title"/>
          </p:nvPr>
        </p:nvSpPr>
        <p:spPr>
          <a:xfrm>
            <a:off x="179512" y="123478"/>
            <a:ext cx="6624736" cy="857250"/>
          </a:xfrm>
        </p:spPr>
        <p:txBody>
          <a:bodyPr/>
          <a:lstStyle/>
          <a:p>
            <a:r>
              <a:rPr lang="en-GB" sz="3200" dirty="0">
                <a:ea typeface="ＭＳ Ｐゴシック" pitchFamily="34" charset="-128"/>
              </a:rPr>
              <a:t>Cybercrime attacks</a:t>
            </a:r>
            <a:endParaRPr lang="en-GB" dirty="0"/>
          </a:p>
        </p:txBody>
      </p:sp>
      <p:sp>
        <p:nvSpPr>
          <p:cNvPr id="5" name="Content Placeholder 4">
            <a:extLst>
              <a:ext uri="{FF2B5EF4-FFF2-40B4-BE49-F238E27FC236}">
                <a16:creationId xmlns:a16="http://schemas.microsoft.com/office/drawing/2014/main" id="{AF644F5E-A673-4462-B05C-F1198F7AC82F}"/>
              </a:ext>
            </a:extLst>
          </p:cNvPr>
          <p:cNvSpPr>
            <a:spLocks noGrp="1"/>
          </p:cNvSpPr>
          <p:nvPr>
            <p:ph idx="1"/>
          </p:nvPr>
        </p:nvSpPr>
        <p:spPr>
          <a:xfrm>
            <a:off x="4427984" y="1419622"/>
            <a:ext cx="2160240" cy="1944216"/>
          </a:xfrm>
          <a:scene3d>
            <a:camera prst="orthographicFront">
              <a:rot lat="0" lon="0" rev="20400000"/>
            </a:camera>
            <a:lightRig rig="threePt" dir="t"/>
          </a:scene3d>
        </p:spPr>
        <p:txBody>
          <a:bodyPr>
            <a:scene3d>
              <a:camera prst="orthographicFront">
                <a:rot lat="0" lon="2400000" rev="0"/>
              </a:camera>
              <a:lightRig rig="threePt" dir="t"/>
            </a:scene3d>
          </a:bodyPr>
          <a:lstStyle/>
          <a:p>
            <a:pPr marL="0" indent="0">
              <a:buNone/>
            </a:pPr>
            <a:r>
              <a:rPr lang="en-GB" sz="3200" dirty="0">
                <a:solidFill>
                  <a:schemeClr val="bg1"/>
                </a:solidFill>
              </a:rPr>
              <a:t>Phishing </a:t>
            </a:r>
          </a:p>
          <a:p>
            <a:pPr marL="0" indent="0">
              <a:buNone/>
            </a:pPr>
            <a:r>
              <a:rPr lang="en-GB" sz="3200" dirty="0">
                <a:solidFill>
                  <a:schemeClr val="bg1"/>
                </a:solidFill>
              </a:rPr>
              <a:t>attack</a:t>
            </a:r>
          </a:p>
          <a:p>
            <a:endParaRPr lang="en-GB" dirty="0"/>
          </a:p>
        </p:txBody>
      </p:sp>
    </p:spTree>
    <p:extLst>
      <p:ext uri="{BB962C8B-B14F-4D97-AF65-F5344CB8AC3E}">
        <p14:creationId xmlns:p14="http://schemas.microsoft.com/office/powerpoint/2010/main" val="74284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34" charset="-128"/>
              </a:rPr>
              <a:t>Case study </a:t>
            </a:r>
          </a:p>
        </p:txBody>
      </p:sp>
      <p:sp>
        <p:nvSpPr>
          <p:cNvPr id="7" name="Rectangle: Rounded Corners 6">
            <a:extLst>
              <a:ext uri="{FF2B5EF4-FFF2-40B4-BE49-F238E27FC236}">
                <a16:creationId xmlns:a16="http://schemas.microsoft.com/office/drawing/2014/main" id="{BDF71281-F0C6-43A3-9550-0BAC3AEC4CB6}"/>
              </a:ext>
            </a:extLst>
          </p:cNvPr>
          <p:cNvSpPr/>
          <p:nvPr/>
        </p:nvSpPr>
        <p:spPr bwMode="auto">
          <a:xfrm>
            <a:off x="374513" y="1572556"/>
            <a:ext cx="7997517" cy="2880319"/>
          </a:xfrm>
          <a:prstGeom prst="roundRect">
            <a:avLst/>
          </a:prstGeom>
          <a:ln>
            <a:solidFill>
              <a:srgbClr val="9E1B34"/>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123" name="Content Placeholder 2"/>
          <p:cNvSpPr>
            <a:spLocks noGrp="1"/>
          </p:cNvSpPr>
          <p:nvPr>
            <p:ph idx="1"/>
          </p:nvPr>
        </p:nvSpPr>
        <p:spPr>
          <a:xfrm>
            <a:off x="827583" y="1419623"/>
            <a:ext cx="7272809" cy="2800956"/>
          </a:xfrm>
        </p:spPr>
        <p:txBody>
          <a:bodyPr/>
          <a:lstStyle/>
          <a:p>
            <a:endParaRPr lang="en-GB" sz="2400" b="1" dirty="0">
              <a:ea typeface="ＭＳ Ｐゴシック" pitchFamily="34" charset="-128"/>
            </a:endParaRPr>
          </a:p>
          <a:p>
            <a:r>
              <a:rPr lang="en-GB" sz="2400" b="1" dirty="0">
                <a:ea typeface="ＭＳ Ｐゴシック" pitchFamily="34" charset="-128"/>
              </a:rPr>
              <a:t>Type of attack: </a:t>
            </a:r>
            <a:r>
              <a:rPr lang="en-GB" sz="2400" dirty="0">
                <a:ea typeface="ＭＳ Ｐゴシック" pitchFamily="34" charset="-128"/>
              </a:rPr>
              <a:t>Vishing</a:t>
            </a:r>
          </a:p>
          <a:p>
            <a:endParaRPr lang="en-GB" sz="2400" b="1" dirty="0">
              <a:ea typeface="ＭＳ Ｐゴシック" pitchFamily="34" charset="-128"/>
            </a:endParaRPr>
          </a:p>
          <a:p>
            <a:r>
              <a:rPr lang="en-GB" sz="2400" b="1" dirty="0">
                <a:ea typeface="ＭＳ Ｐゴシック" pitchFamily="34" charset="-128"/>
              </a:rPr>
              <a:t>Tactic: </a:t>
            </a:r>
            <a:r>
              <a:rPr lang="en-GB" sz="2400" dirty="0">
                <a:ea typeface="ＭＳ Ｐゴシック" pitchFamily="34" charset="-128"/>
              </a:rPr>
              <a:t>Psychological Manipulation</a:t>
            </a:r>
          </a:p>
          <a:p>
            <a:endParaRPr lang="en-GB" sz="2400" dirty="0">
              <a:ea typeface="ＭＳ Ｐゴシック" pitchFamily="34" charset="-128"/>
            </a:endParaRPr>
          </a:p>
          <a:p>
            <a:r>
              <a:rPr lang="en-GB" sz="2400" b="1" dirty="0">
                <a:ea typeface="ＭＳ Ｐゴシック" pitchFamily="34" charset="-128"/>
              </a:rPr>
              <a:t>Funds transferred: </a:t>
            </a:r>
            <a:r>
              <a:rPr lang="en-GB" sz="2400" dirty="0">
                <a:ea typeface="ＭＳ Ｐゴシック" pitchFamily="34" charset="-128"/>
              </a:rPr>
              <a:t>£1.2m                 </a:t>
            </a:r>
          </a:p>
          <a:p>
            <a:endParaRPr lang="en-GB" sz="2400" b="1" dirty="0">
              <a:ea typeface="ＭＳ Ｐゴシック" pitchFamily="34" charset="-128"/>
            </a:endParaRPr>
          </a:p>
          <a:p>
            <a:endParaRPr lang="en-US" dirty="0">
              <a:ea typeface="ＭＳ Ｐゴシック" pitchFamily="34" charset="-128"/>
            </a:endParaRPr>
          </a:p>
        </p:txBody>
      </p:sp>
      <p:pic>
        <p:nvPicPr>
          <p:cNvPr id="10" name="Graphic 9" descr="Money">
            <a:extLst>
              <a:ext uri="{FF2B5EF4-FFF2-40B4-BE49-F238E27FC236}">
                <a16:creationId xmlns:a16="http://schemas.microsoft.com/office/drawing/2014/main" id="{C21131F8-D5C1-412E-9775-80CD3FB7FE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1027" y="3504561"/>
            <a:ext cx="816654" cy="696406"/>
          </a:xfrm>
          <a:prstGeom prst="rect">
            <a:avLst/>
          </a:prstGeom>
        </p:spPr>
      </p:pic>
      <p:pic>
        <p:nvPicPr>
          <p:cNvPr id="8" name="Picture 12" descr="image007">
            <a:extLst>
              <a:ext uri="{FF2B5EF4-FFF2-40B4-BE49-F238E27FC236}">
                <a16:creationId xmlns:a16="http://schemas.microsoft.com/office/drawing/2014/main" id="{93C1C6FC-BB4A-4DD6-8876-192D1948F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027" y="104387"/>
            <a:ext cx="2100275" cy="91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descr="Fishing">
            <a:extLst>
              <a:ext uri="{FF2B5EF4-FFF2-40B4-BE49-F238E27FC236}">
                <a16:creationId xmlns:a16="http://schemas.microsoft.com/office/drawing/2014/main" id="{42858F73-D240-4BF5-880A-089648EB5E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3281" y="1657350"/>
            <a:ext cx="914400" cy="914400"/>
          </a:xfrm>
          <a:prstGeom prst="rect">
            <a:avLst/>
          </a:prstGeom>
        </p:spPr>
      </p:pic>
      <p:pic>
        <p:nvPicPr>
          <p:cNvPr id="11" name="Graphic 10" descr="Head with gears">
            <a:extLst>
              <a:ext uri="{FF2B5EF4-FFF2-40B4-BE49-F238E27FC236}">
                <a16:creationId xmlns:a16="http://schemas.microsoft.com/office/drawing/2014/main" id="{3DF00106-545A-4AD7-BCEB-A21311447E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53281" y="2670510"/>
            <a:ext cx="914400" cy="650496"/>
          </a:xfrm>
          <a:prstGeom prst="rect">
            <a:avLst/>
          </a:prstGeom>
        </p:spPr>
      </p:pic>
    </p:spTree>
    <p:extLst>
      <p:ext uri="{BB962C8B-B14F-4D97-AF65-F5344CB8AC3E}">
        <p14:creationId xmlns:p14="http://schemas.microsoft.com/office/powerpoint/2010/main" val="340897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47136"/>
            <a:ext cx="6695033" cy="857250"/>
          </a:xfrm>
        </p:spPr>
        <p:txBody>
          <a:bodyPr/>
          <a:lstStyle/>
          <a:p>
            <a:r>
              <a:rPr lang="en-US" dirty="0">
                <a:ea typeface="ＭＳ Ｐゴシック" pitchFamily="34" charset="-128"/>
              </a:rPr>
              <a:t>Impact</a:t>
            </a:r>
          </a:p>
        </p:txBody>
      </p:sp>
      <p:sp>
        <p:nvSpPr>
          <p:cNvPr id="7" name="Rectangle: Rounded Corners 6">
            <a:extLst>
              <a:ext uri="{FF2B5EF4-FFF2-40B4-BE49-F238E27FC236}">
                <a16:creationId xmlns:a16="http://schemas.microsoft.com/office/drawing/2014/main" id="{BDF71281-F0C6-43A3-9550-0BAC3AEC4CB6}"/>
              </a:ext>
            </a:extLst>
          </p:cNvPr>
          <p:cNvSpPr/>
          <p:nvPr/>
        </p:nvSpPr>
        <p:spPr bwMode="auto">
          <a:xfrm>
            <a:off x="176584" y="1674358"/>
            <a:ext cx="8416926" cy="2639084"/>
          </a:xfrm>
          <a:prstGeom prst="roundRect">
            <a:avLst/>
          </a:prstGeom>
          <a:ln>
            <a:solidFill>
              <a:srgbClr val="9E1B34"/>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123" name="Content Placeholder 2"/>
          <p:cNvSpPr>
            <a:spLocks noGrp="1"/>
          </p:cNvSpPr>
          <p:nvPr>
            <p:ph idx="1"/>
          </p:nvPr>
        </p:nvSpPr>
        <p:spPr>
          <a:xfrm>
            <a:off x="611560" y="1995686"/>
            <a:ext cx="7776863" cy="2016224"/>
          </a:xfrm>
        </p:spPr>
        <p:txBody>
          <a:bodyPr/>
          <a:lstStyle/>
          <a:p>
            <a:r>
              <a:rPr lang="en-GB" dirty="0">
                <a:ea typeface="ＭＳ Ｐゴシック" pitchFamily="34" charset="-128"/>
              </a:rPr>
              <a:t>£1.2m shortage and client matters halted</a:t>
            </a:r>
          </a:p>
          <a:p>
            <a:endParaRPr lang="en-GB" dirty="0">
              <a:ea typeface="ＭＳ Ｐゴシック" pitchFamily="34" charset="-128"/>
            </a:endParaRPr>
          </a:p>
          <a:p>
            <a:r>
              <a:rPr lang="en-GB" dirty="0">
                <a:ea typeface="ＭＳ Ｐゴシック" pitchFamily="34" charset="-128"/>
              </a:rPr>
              <a:t>SRA Investigation</a:t>
            </a:r>
          </a:p>
          <a:p>
            <a:endParaRPr lang="en-GB" dirty="0">
              <a:ea typeface="ＭＳ Ｐゴシック" pitchFamily="34" charset="-128"/>
            </a:endParaRPr>
          </a:p>
          <a:p>
            <a:r>
              <a:rPr lang="en-GB" dirty="0">
                <a:ea typeface="ＭＳ Ｐゴシック" pitchFamily="34" charset="-128"/>
              </a:rPr>
              <a:t>Policy excess charge – £2.5k</a:t>
            </a:r>
          </a:p>
          <a:p>
            <a:endParaRPr lang="en-GB" sz="2400" dirty="0">
              <a:ea typeface="ＭＳ Ｐゴシック" pitchFamily="34" charset="-128"/>
            </a:endParaRPr>
          </a:p>
          <a:p>
            <a:pPr marL="0" indent="0">
              <a:buNone/>
            </a:pPr>
            <a:endParaRPr lang="en-GB" sz="2400" b="1" dirty="0">
              <a:ea typeface="ＭＳ Ｐゴシック" pitchFamily="34" charset="-128"/>
            </a:endParaRPr>
          </a:p>
          <a:p>
            <a:endParaRPr lang="en-US" dirty="0">
              <a:ea typeface="ＭＳ Ｐゴシック" pitchFamily="34" charset="-128"/>
            </a:endParaRPr>
          </a:p>
        </p:txBody>
      </p:sp>
      <p:pic>
        <p:nvPicPr>
          <p:cNvPr id="10" name="Graphic 9" descr="Money">
            <a:extLst>
              <a:ext uri="{FF2B5EF4-FFF2-40B4-BE49-F238E27FC236}">
                <a16:creationId xmlns:a16="http://schemas.microsoft.com/office/drawing/2014/main" id="{C21131F8-D5C1-412E-9775-80CD3FB7FE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385" y="3531275"/>
            <a:ext cx="820869" cy="696406"/>
          </a:xfrm>
          <a:prstGeom prst="rect">
            <a:avLst/>
          </a:prstGeom>
        </p:spPr>
      </p:pic>
      <p:pic>
        <p:nvPicPr>
          <p:cNvPr id="8" name="Picture 12" descr="image007">
            <a:extLst>
              <a:ext uri="{FF2B5EF4-FFF2-40B4-BE49-F238E27FC236}">
                <a16:creationId xmlns:a16="http://schemas.microsoft.com/office/drawing/2014/main" id="{93C1C6FC-BB4A-4DD6-8876-192D1948F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027" y="104387"/>
            <a:ext cx="2100275" cy="91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Stopwatch">
            <a:extLst>
              <a:ext uri="{FF2B5EF4-FFF2-40B4-BE49-F238E27FC236}">
                <a16:creationId xmlns:a16="http://schemas.microsoft.com/office/drawing/2014/main" id="{9AF0C8EF-5B20-48C8-A33F-430BD99A08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33613" y="1845945"/>
            <a:ext cx="767551" cy="767551"/>
          </a:xfrm>
          <a:prstGeom prst="rect">
            <a:avLst/>
          </a:prstGeom>
        </p:spPr>
      </p:pic>
      <p:pic>
        <p:nvPicPr>
          <p:cNvPr id="12" name="Graphic 11" descr="Research">
            <a:extLst>
              <a:ext uri="{FF2B5EF4-FFF2-40B4-BE49-F238E27FC236}">
                <a16:creationId xmlns:a16="http://schemas.microsoft.com/office/drawing/2014/main" id="{EF9D0962-18A9-4617-93F9-956B750618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391385" y="2811340"/>
            <a:ext cx="719935" cy="719935"/>
          </a:xfrm>
          <a:prstGeom prst="rect">
            <a:avLst/>
          </a:prstGeom>
        </p:spPr>
      </p:pic>
    </p:spTree>
    <p:extLst>
      <p:ext uri="{BB962C8B-B14F-4D97-AF65-F5344CB8AC3E}">
        <p14:creationId xmlns:p14="http://schemas.microsoft.com/office/powerpoint/2010/main" val="122553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1DDE8B-5951-4754-9F13-8DE304FA2F9A}"/>
              </a:ext>
            </a:extLst>
          </p:cNvPr>
          <p:cNvSpPr>
            <a:spLocks noGrp="1"/>
          </p:cNvSpPr>
          <p:nvPr>
            <p:ph type="title"/>
          </p:nvPr>
        </p:nvSpPr>
        <p:spPr>
          <a:xfrm>
            <a:off x="250825" y="195263"/>
            <a:ext cx="4895850" cy="648295"/>
          </a:xfrm>
        </p:spPr>
        <p:txBody>
          <a:bodyPr/>
          <a:lstStyle/>
          <a:p>
            <a:r>
              <a:rPr lang="en-GB" sz="3200" dirty="0">
                <a:ea typeface="ＭＳ Ｐゴシック" pitchFamily="34" charset="-128"/>
              </a:rPr>
              <a:t>Cybercrime attacks </a:t>
            </a:r>
            <a:endParaRPr lang="en-US" dirty="0"/>
          </a:p>
        </p:txBody>
      </p:sp>
      <p:pic>
        <p:nvPicPr>
          <p:cNvPr id="6" name="Content Placeholder 5" descr="Padlock on computer motherboard">
            <a:extLst>
              <a:ext uri="{FF2B5EF4-FFF2-40B4-BE49-F238E27FC236}">
                <a16:creationId xmlns:a16="http://schemas.microsoft.com/office/drawing/2014/main" id="{F80BA8C0-D141-4042-A586-8CDE94BA57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543" r="1" b="32255"/>
          <a:stretch/>
        </p:blipFill>
        <p:spPr>
          <a:xfrm>
            <a:off x="250825" y="1203598"/>
            <a:ext cx="8642350" cy="3744639"/>
          </a:xfrm>
          <a:noFill/>
        </p:spPr>
      </p:pic>
      <p:sp>
        <p:nvSpPr>
          <p:cNvPr id="7" name="TextBox 6">
            <a:extLst>
              <a:ext uri="{FF2B5EF4-FFF2-40B4-BE49-F238E27FC236}">
                <a16:creationId xmlns:a16="http://schemas.microsoft.com/office/drawing/2014/main" id="{C131C50F-0F7C-414A-8EE3-DB29DCC53EE4}"/>
              </a:ext>
            </a:extLst>
          </p:cNvPr>
          <p:cNvSpPr txBox="1"/>
          <p:nvPr/>
        </p:nvSpPr>
        <p:spPr>
          <a:xfrm>
            <a:off x="5940152" y="2427734"/>
            <a:ext cx="2393741" cy="523220"/>
          </a:xfrm>
          <a:prstGeom prst="rect">
            <a:avLst/>
          </a:prstGeom>
          <a:noFill/>
        </p:spPr>
        <p:txBody>
          <a:bodyPr wrap="square" rtlCol="0">
            <a:spAutoFit/>
          </a:bodyPr>
          <a:lstStyle/>
          <a:p>
            <a:r>
              <a:rPr lang="en-GB" sz="2800" dirty="0">
                <a:solidFill>
                  <a:schemeClr val="bg1"/>
                </a:solidFill>
              </a:rPr>
              <a:t>Ransomware</a:t>
            </a:r>
          </a:p>
        </p:txBody>
      </p:sp>
    </p:spTree>
    <p:extLst>
      <p:ext uri="{BB962C8B-B14F-4D97-AF65-F5344CB8AC3E}">
        <p14:creationId xmlns:p14="http://schemas.microsoft.com/office/powerpoint/2010/main" val="83482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AA3C-0CDC-4A3E-AAC6-17DAB303F82D}"/>
              </a:ext>
            </a:extLst>
          </p:cNvPr>
          <p:cNvSpPr>
            <a:spLocks noGrp="1"/>
          </p:cNvSpPr>
          <p:nvPr>
            <p:ph type="title"/>
          </p:nvPr>
        </p:nvSpPr>
        <p:spPr>
          <a:xfrm>
            <a:off x="49414" y="123478"/>
            <a:ext cx="6336704" cy="648072"/>
          </a:xfrm>
        </p:spPr>
        <p:txBody>
          <a:bodyPr anchor="b">
            <a:normAutofit/>
          </a:bodyPr>
          <a:lstStyle/>
          <a:p>
            <a:r>
              <a:rPr lang="en-GB" dirty="0"/>
              <a:t>Policies, controls and technology</a:t>
            </a:r>
          </a:p>
        </p:txBody>
      </p:sp>
      <p:sp>
        <p:nvSpPr>
          <p:cNvPr id="21" name="Content Placeholder 2">
            <a:extLst>
              <a:ext uri="{FF2B5EF4-FFF2-40B4-BE49-F238E27FC236}">
                <a16:creationId xmlns:a16="http://schemas.microsoft.com/office/drawing/2014/main" id="{CECE9625-C285-4217-A78D-3A0109ED0E20}"/>
              </a:ext>
            </a:extLst>
          </p:cNvPr>
          <p:cNvSpPr txBox="1">
            <a:spLocks/>
          </p:cNvSpPr>
          <p:nvPr/>
        </p:nvSpPr>
        <p:spPr bwMode="auto">
          <a:xfrm>
            <a:off x="421554" y="1427484"/>
            <a:ext cx="5518597" cy="3304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a:lnSpc>
                <a:spcPct val="90000"/>
              </a:lnSpc>
            </a:pPr>
            <a:endParaRPr lang="en-GB" kern="0" dirty="0">
              <a:solidFill>
                <a:schemeClr val="tx1"/>
              </a:solidFill>
              <a:latin typeface="Arial" panose="020B0604020202020204" pitchFamily="34" charset="0"/>
              <a:cs typeface="Arial" panose="020B0604020202020204" pitchFamily="34" charset="0"/>
            </a:endParaRPr>
          </a:p>
          <a:p>
            <a:pPr>
              <a:lnSpc>
                <a:spcPct val="90000"/>
              </a:lnSpc>
            </a:pPr>
            <a:r>
              <a:rPr lang="en-GB" kern="0" dirty="0">
                <a:solidFill>
                  <a:schemeClr val="tx1"/>
                </a:solidFill>
                <a:latin typeface="Arial" panose="020B0604020202020204" pitchFamily="34" charset="0"/>
                <a:cs typeface="Arial" panose="020B0604020202020204" pitchFamily="34" charset="0"/>
              </a:rPr>
              <a:t>32% no disaster recovery plan</a:t>
            </a:r>
          </a:p>
          <a:p>
            <a:pPr>
              <a:lnSpc>
                <a:spcPct val="90000"/>
              </a:lnSpc>
            </a:pPr>
            <a:r>
              <a:rPr lang="en-GB" kern="0" dirty="0">
                <a:solidFill>
                  <a:schemeClr val="tx1"/>
                </a:solidFill>
                <a:latin typeface="Arial" panose="020B0604020202020204" pitchFamily="34" charset="0"/>
                <a:cs typeface="Arial" panose="020B0604020202020204" pitchFamily="34" charset="0"/>
              </a:rPr>
              <a:t>57% had not tested processes</a:t>
            </a:r>
          </a:p>
          <a:p>
            <a:pPr>
              <a:lnSpc>
                <a:spcPct val="90000"/>
              </a:lnSpc>
            </a:pPr>
            <a:r>
              <a:rPr lang="en-GB" kern="0" dirty="0">
                <a:solidFill>
                  <a:schemeClr val="tx1"/>
                </a:solidFill>
                <a:latin typeface="Arial" panose="020B0604020202020204" pitchFamily="34" charset="0"/>
                <a:cs typeface="Arial" panose="020B0604020202020204" pitchFamily="34" charset="0"/>
              </a:rPr>
              <a:t>20% no policy on USBs</a:t>
            </a:r>
          </a:p>
          <a:p>
            <a:pPr>
              <a:lnSpc>
                <a:spcPct val="90000"/>
              </a:lnSpc>
            </a:pPr>
            <a:r>
              <a:rPr lang="en-GB" kern="0" dirty="0">
                <a:solidFill>
                  <a:schemeClr val="tx1"/>
                </a:solidFill>
                <a:latin typeface="Arial" panose="020B0604020202020204" pitchFamily="34" charset="0"/>
                <a:cs typeface="Arial" panose="020B0604020202020204" pitchFamily="34" charset="0"/>
              </a:rPr>
              <a:t>20% no incident records </a:t>
            </a:r>
          </a:p>
          <a:p>
            <a:pPr>
              <a:lnSpc>
                <a:spcPct val="90000"/>
              </a:lnSpc>
            </a:pPr>
            <a:r>
              <a:rPr lang="en-GB" dirty="0"/>
              <a:t>37% using Windows 7 </a:t>
            </a:r>
          </a:p>
          <a:p>
            <a:pPr>
              <a:lnSpc>
                <a:spcPct val="90000"/>
              </a:lnSpc>
            </a:pPr>
            <a:r>
              <a:rPr lang="en-US" kern="0" dirty="0">
                <a:solidFill>
                  <a:schemeClr val="tx1"/>
                </a:solidFill>
                <a:cs typeface="Arial" panose="020B0604020202020204" pitchFamily="34" charset="0"/>
              </a:rPr>
              <a:t>55% using external USBs</a:t>
            </a:r>
          </a:p>
          <a:p>
            <a:pPr>
              <a:lnSpc>
                <a:spcPct val="90000"/>
              </a:lnSpc>
            </a:pPr>
            <a:endParaRPr lang="en-US" sz="1700" kern="0" dirty="0">
              <a:latin typeface="Arial" panose="020B0604020202020204" pitchFamily="34" charset="0"/>
              <a:cs typeface="Arial" panose="020B0604020202020204" pitchFamily="34" charset="0"/>
            </a:endParaRPr>
          </a:p>
          <a:p>
            <a:pPr>
              <a:lnSpc>
                <a:spcPct val="90000"/>
              </a:lnSpc>
            </a:pPr>
            <a:r>
              <a:rPr lang="en-GB" b="1" kern="0" dirty="0">
                <a:solidFill>
                  <a:schemeClr val="tx1"/>
                </a:solidFill>
                <a:cs typeface="Arial" panose="020B0604020202020204" pitchFamily="34" charset="0"/>
              </a:rPr>
              <a:t>Evidence of IT support over-reliance</a:t>
            </a:r>
          </a:p>
          <a:p>
            <a:pPr>
              <a:lnSpc>
                <a:spcPct val="90000"/>
              </a:lnSpc>
            </a:pPr>
            <a:endParaRPr lang="en-GB" kern="0" dirty="0">
              <a:latin typeface="Arial" panose="020B0604020202020204" pitchFamily="34" charset="0"/>
              <a:ea typeface="Calibri" panose="020F0502020204030204" pitchFamily="34" charset="0"/>
            </a:endParaRPr>
          </a:p>
          <a:p>
            <a:pPr>
              <a:lnSpc>
                <a:spcPct val="90000"/>
              </a:lnSpc>
            </a:pPr>
            <a:endParaRPr lang="en-GB" sz="1700" kern="0" dirty="0"/>
          </a:p>
          <a:p>
            <a:pPr>
              <a:lnSpc>
                <a:spcPct val="90000"/>
              </a:lnSpc>
            </a:pPr>
            <a:endParaRPr lang="en-GB" sz="1700" kern="0" dirty="0"/>
          </a:p>
        </p:txBody>
      </p:sp>
      <p:pic>
        <p:nvPicPr>
          <p:cNvPr id="5" name="Graphic 4" descr="Medieval Tower">
            <a:extLst>
              <a:ext uri="{FF2B5EF4-FFF2-40B4-BE49-F238E27FC236}">
                <a16:creationId xmlns:a16="http://schemas.microsoft.com/office/drawing/2014/main" id="{A3679F72-3495-460D-AB7A-83E8A08C8A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6136" y="1571499"/>
            <a:ext cx="3204568" cy="3016474"/>
          </a:xfrm>
          <a:prstGeom prst="rect">
            <a:avLst/>
          </a:prstGeom>
        </p:spPr>
      </p:pic>
    </p:spTree>
    <p:extLst>
      <p:ext uri="{BB962C8B-B14F-4D97-AF65-F5344CB8AC3E}">
        <p14:creationId xmlns:p14="http://schemas.microsoft.com/office/powerpoint/2010/main" val="11242260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SRA template</Template>
  <TotalTime>2656</TotalTime>
  <Words>3898</Words>
  <Application>Microsoft Office PowerPoint</Application>
  <PresentationFormat>On-screen Show (16:9)</PresentationFormat>
  <Paragraphs>321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vt:lpstr>
      <vt:lpstr>open-sans</vt:lpstr>
      <vt:lpstr>proxima-nova</vt:lpstr>
      <vt:lpstr>Default Design</vt:lpstr>
      <vt:lpstr>Cybercrime: risks for small firms </vt:lpstr>
      <vt:lpstr>What did we do?</vt:lpstr>
      <vt:lpstr>The immediate impact of attacks </vt:lpstr>
      <vt:lpstr>Key risks</vt:lpstr>
      <vt:lpstr>Cybercrime attacks</vt:lpstr>
      <vt:lpstr>Case study </vt:lpstr>
      <vt:lpstr>Impact</vt:lpstr>
      <vt:lpstr>Cybercrime attacks </vt:lpstr>
      <vt:lpstr>Policies, controls and technology</vt:lpstr>
      <vt:lpstr>People training and support</vt:lpstr>
      <vt:lpstr>A human firewall</vt:lpstr>
      <vt:lpstr>Your obligations</vt:lpstr>
      <vt:lpstr>Keeping your firm safe</vt:lpstr>
      <vt:lpstr>  Further reading: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small firms safe</dc:title>
  <dc:creator>Solicitors Regulation Authority (SRA)</dc:creator>
  <cp:lastModifiedBy>Matthew Maidment</cp:lastModifiedBy>
  <cp:revision>4</cp:revision>
  <dcterms:created xsi:type="dcterms:W3CDTF">2021-10-27T11:36:34Z</dcterms:created>
  <dcterms:modified xsi:type="dcterms:W3CDTF">2021-11-10T16:24:32Z</dcterms:modified>
</cp:coreProperties>
</file>