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20" r:id="rId5"/>
  </p:sldMasterIdLst>
  <p:notesMasterIdLst>
    <p:notesMasterId r:id="rId19"/>
  </p:notesMasterIdLst>
  <p:handoutMasterIdLst>
    <p:handoutMasterId r:id="rId20"/>
  </p:handoutMasterIdLst>
  <p:sldIdLst>
    <p:sldId id="261" r:id="rId6"/>
    <p:sldId id="1558" r:id="rId7"/>
    <p:sldId id="1559" r:id="rId8"/>
    <p:sldId id="262" r:id="rId9"/>
    <p:sldId id="1550" r:id="rId10"/>
    <p:sldId id="1556" r:id="rId11"/>
    <p:sldId id="1553" r:id="rId12"/>
    <p:sldId id="1554" r:id="rId13"/>
    <p:sldId id="616" r:id="rId14"/>
    <p:sldId id="1562" r:id="rId15"/>
    <p:sldId id="1563" r:id="rId16"/>
    <p:sldId id="1555" r:id="rId17"/>
    <p:sldId id="1547" r:id="rId18"/>
  </p:sldIdLst>
  <p:sldSz cx="9144000" cy="5143500" type="screen16x9"/>
  <p:notesSz cx="6858000" cy="9144000"/>
  <p:defaultTextStyle>
    <a:defPPr>
      <a:defRPr lang="en-GB"/>
    </a:defPPr>
    <a:lvl1pPr algn="ctr"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634">
          <p15:clr>
            <a:srgbClr val="A4A3A4"/>
          </p15:clr>
        </p15:guide>
        <p15:guide id="2" pos="401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1E3C"/>
    <a:srgbClr val="B50038"/>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6AA07F-1EE8-467C-AE45-A5FED7608FE7}" v="54" dt="2021-09-21T14:48:25.2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931" y="58"/>
      </p:cViewPr>
      <p:guideLst>
        <p:guide orient="horz" pos="634"/>
        <p:guide pos="4014"/>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F71937B9-9BEB-4715-9929-27D5D50C9E9C}" type="datetimeFigureOut">
              <a:rPr lang="en-US"/>
              <a:pPr>
                <a:defRPr/>
              </a:pPr>
              <a:t>11/10/2021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5915B72-6729-4D09-98FB-FD8BA4F4A6E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D5CF2-9E25-4FB6-9439-702FF17070BC}" type="datetimeFigureOut">
              <a:rPr lang="en-GB" smtClean="0"/>
              <a:t>10/11/2021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B083FB-4BB6-472C-9AE0-E2A34D88F636}" type="slidenum">
              <a:rPr lang="en-GB" smtClean="0"/>
              <a:t>‹#›</a:t>
            </a:fld>
            <a:endParaRPr lang="en-GB"/>
          </a:p>
        </p:txBody>
      </p:sp>
    </p:spTree>
    <p:extLst>
      <p:ext uri="{BB962C8B-B14F-4D97-AF65-F5344CB8AC3E}">
        <p14:creationId xmlns:p14="http://schemas.microsoft.com/office/powerpoint/2010/main" val="410867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Very well-received. </a:t>
            </a:r>
          </a:p>
          <a:p>
            <a:r>
              <a:rPr lang="en-GB"/>
              <a:t>Not the SRA view – view of the profession and other stakeholders in the ‘ecosystem’.</a:t>
            </a:r>
          </a:p>
          <a:p>
            <a:endParaRPr lang="en-GB"/>
          </a:p>
          <a:p>
            <a:r>
              <a:rPr lang="en-GB"/>
              <a:t>‘tech’ = legal/Lawtech AND other tech</a:t>
            </a:r>
          </a:p>
          <a:p>
            <a:pPr algn="l"/>
            <a:r>
              <a:rPr lang="en-GB" b="0" i="0">
                <a:solidFill>
                  <a:srgbClr val="333333"/>
                </a:solidFill>
                <a:effectLst/>
                <a:latin typeface="Open sans" panose="020B0606030504020204" pitchFamily="34" charset="0"/>
              </a:rPr>
              <a:t>For example, 87% used video conferencing for meeting clients, 66% store data in the cloud and more than half used practice management or legal research software.</a:t>
            </a:r>
          </a:p>
          <a:p>
            <a:pPr algn="l"/>
            <a:r>
              <a:rPr lang="en-GB" b="0" i="0">
                <a:solidFill>
                  <a:srgbClr val="333333"/>
                </a:solidFill>
                <a:effectLst/>
                <a:latin typeface="Open sans" panose="020B0606030504020204" pitchFamily="34" charset="0"/>
              </a:rPr>
              <a:t>When it comes to specifically using legal technology - such as automated documents, interactive websites and artificial intelligence – just over a third (37%) of law firms in the survey said they were currently using legal technology, with a further 24% planned to do so in the future.</a:t>
            </a:r>
          </a:p>
          <a:p>
            <a:endParaRPr lang="en-GB"/>
          </a:p>
        </p:txBody>
      </p:sp>
      <p:sp>
        <p:nvSpPr>
          <p:cNvPr id="4" name="Slide Number Placeholder 3"/>
          <p:cNvSpPr>
            <a:spLocks noGrp="1"/>
          </p:cNvSpPr>
          <p:nvPr>
            <p:ph type="sldNum" sz="quarter" idx="5"/>
          </p:nvPr>
        </p:nvSpPr>
        <p:spPr/>
        <p:txBody>
          <a:bodyPr/>
          <a:lstStyle/>
          <a:p>
            <a:fld id="{6BB083FB-4BB6-472C-9AE0-E2A34D88F636}" type="slidenum">
              <a:rPr lang="en-GB" smtClean="0"/>
              <a:t>4</a:t>
            </a:fld>
            <a:endParaRPr lang="en-GB"/>
          </a:p>
        </p:txBody>
      </p:sp>
    </p:spTree>
    <p:extLst>
      <p:ext uri="{BB962C8B-B14F-4D97-AF65-F5344CB8AC3E}">
        <p14:creationId xmlns:p14="http://schemas.microsoft.com/office/powerpoint/2010/main" val="3352120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Research, </a:t>
            </a:r>
            <a:r>
              <a:rPr lang="en-GB" err="1"/>
              <a:t>eg</a:t>
            </a:r>
            <a:r>
              <a:rPr lang="en-GB"/>
              <a:t> consumer insights</a:t>
            </a:r>
          </a:p>
        </p:txBody>
      </p:sp>
      <p:sp>
        <p:nvSpPr>
          <p:cNvPr id="4" name="Slide Number Placeholder 3"/>
          <p:cNvSpPr>
            <a:spLocks noGrp="1"/>
          </p:cNvSpPr>
          <p:nvPr>
            <p:ph type="sldNum" sz="quarter" idx="5"/>
          </p:nvPr>
        </p:nvSpPr>
        <p:spPr/>
        <p:txBody>
          <a:bodyPr/>
          <a:lstStyle/>
          <a:p>
            <a:fld id="{6BB083FB-4BB6-472C-9AE0-E2A34D88F636}" type="slidenum">
              <a:rPr lang="en-GB" smtClean="0"/>
              <a:t>13</a:t>
            </a:fld>
            <a:endParaRPr lang="en-GB"/>
          </a:p>
        </p:txBody>
      </p:sp>
    </p:spTree>
    <p:extLst>
      <p:ext uri="{BB962C8B-B14F-4D97-AF65-F5344CB8AC3E}">
        <p14:creationId xmlns:p14="http://schemas.microsoft.com/office/powerpoint/2010/main" val="1772054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20000"/>
              </a:spcBef>
              <a:spcAft>
                <a:spcPct val="0"/>
              </a:spcAft>
              <a:buClr>
                <a:srgbClr val="9E1B34"/>
              </a:buClr>
              <a:buSzTx/>
              <a:buFontTx/>
              <a:buNone/>
              <a:tabLst/>
              <a:defRPr/>
            </a:pPr>
            <a:r>
              <a:rPr kumimoji="0" lang="en-US" sz="2000" b="0" i="0" u="none" strike="noStrike" kern="0" cap="none" spc="0" normalizeH="0" baseline="0" noProof="0">
                <a:ln>
                  <a:noFill/>
                </a:ln>
                <a:solidFill>
                  <a:srgbClr val="262626"/>
                </a:solidFill>
                <a:effectLst/>
                <a:uLnTx/>
                <a:uFillTx/>
                <a:latin typeface="Arial"/>
                <a:ea typeface="ＭＳ Ｐゴシック" pitchFamily="34" charset="-128"/>
              </a:rPr>
              <a:t>There are lots of interesting and useful findings that we will be referring to for a few years – have just selected a few today.</a:t>
            </a:r>
          </a:p>
          <a:p>
            <a:pPr marL="0" marR="0" lvl="0" indent="0" algn="l" defTabSz="914400" rtl="0" eaLnBrk="1" fontAlgn="base" latinLnBrk="0" hangingPunct="1">
              <a:lnSpc>
                <a:spcPct val="100000"/>
              </a:lnSpc>
              <a:spcBef>
                <a:spcPct val="20000"/>
              </a:spcBef>
              <a:spcAft>
                <a:spcPct val="0"/>
              </a:spcAft>
              <a:buClr>
                <a:srgbClr val="9E1B34"/>
              </a:buClr>
              <a:buSzTx/>
              <a:buFontTx/>
              <a:buNone/>
              <a:tabLst/>
              <a:defRPr/>
            </a:pPr>
            <a:endParaRPr kumimoji="0" lang="en-US" sz="2000" b="0" i="0" u="none" strike="noStrike" kern="0" cap="none" spc="0" normalizeH="0" baseline="0" noProof="0">
              <a:ln>
                <a:noFill/>
              </a:ln>
              <a:solidFill>
                <a:srgbClr val="262626"/>
              </a:solidFill>
              <a:effectLst/>
              <a:uLnTx/>
              <a:uFillTx/>
              <a:latin typeface="Arial"/>
              <a:ea typeface="ＭＳ Ｐゴシック" pitchFamily="34" charset="-128"/>
            </a:endParaRPr>
          </a:p>
          <a:p>
            <a:pPr marL="0" marR="0" lvl="0" indent="0" algn="l" defTabSz="914400" rtl="0" eaLnBrk="1" fontAlgn="base" latinLnBrk="0" hangingPunct="1">
              <a:lnSpc>
                <a:spcPct val="100000"/>
              </a:lnSpc>
              <a:spcBef>
                <a:spcPct val="20000"/>
              </a:spcBef>
              <a:spcAft>
                <a:spcPct val="0"/>
              </a:spcAft>
              <a:buClr>
                <a:srgbClr val="9E1B34"/>
              </a:buClr>
              <a:buSzTx/>
              <a:buFontTx/>
              <a:buNone/>
              <a:tabLst/>
              <a:defRPr/>
            </a:pPr>
            <a:r>
              <a:rPr kumimoji="0" lang="en-US" sz="2000" b="0" i="0" u="none" strike="noStrike" kern="0" cap="none" spc="0" normalizeH="0" baseline="0" noProof="0">
                <a:ln>
                  <a:noFill/>
                </a:ln>
                <a:solidFill>
                  <a:srgbClr val="262626"/>
                </a:solidFill>
                <a:effectLst/>
                <a:uLnTx/>
                <a:uFillTx/>
                <a:latin typeface="Arial"/>
                <a:ea typeface="ＭＳ Ｐゴシック" pitchFamily="34" charset="-128"/>
              </a:rPr>
              <a:t>Note: re. New technology often supports business processes:</a:t>
            </a:r>
          </a:p>
          <a:p>
            <a:pPr lvl="1">
              <a:defRPr/>
            </a:pPr>
            <a:r>
              <a:rPr kumimoji="0" lang="en-US" sz="1800" b="0" i="0" u="none" strike="noStrike" kern="0" cap="none" spc="0" normalizeH="0" baseline="0" noProof="0">
                <a:ln>
                  <a:noFill/>
                </a:ln>
                <a:solidFill>
                  <a:srgbClr val="262626"/>
                </a:solidFill>
                <a:effectLst/>
                <a:uLnTx/>
                <a:uFillTx/>
                <a:latin typeface="Arial"/>
                <a:ea typeface="ＭＳ Ｐゴシック" pitchFamily="34" charset="-128"/>
              </a:rPr>
              <a:t>We also know that firms have reduced support staff functions in past year, and recruitment for ‘non–lawyers’ has dropped significantly</a:t>
            </a:r>
          </a:p>
          <a:p>
            <a:endParaRPr lang="en-GB"/>
          </a:p>
        </p:txBody>
      </p:sp>
      <p:sp>
        <p:nvSpPr>
          <p:cNvPr id="4" name="Slide Number Placeholder 3"/>
          <p:cNvSpPr>
            <a:spLocks noGrp="1"/>
          </p:cNvSpPr>
          <p:nvPr>
            <p:ph type="sldNum" sz="quarter" idx="5"/>
          </p:nvPr>
        </p:nvSpPr>
        <p:spPr/>
        <p:txBody>
          <a:bodyPr/>
          <a:lstStyle/>
          <a:p>
            <a:fld id="{6BB083FB-4BB6-472C-9AE0-E2A34D88F636}" type="slidenum">
              <a:rPr lang="en-GB" smtClean="0"/>
              <a:t>5</a:t>
            </a:fld>
            <a:endParaRPr lang="en-GB"/>
          </a:p>
        </p:txBody>
      </p:sp>
    </p:spTree>
    <p:extLst>
      <p:ext uri="{BB962C8B-B14F-4D97-AF65-F5344CB8AC3E}">
        <p14:creationId xmlns:p14="http://schemas.microsoft.com/office/powerpoint/2010/main" val="3423415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a:solidFill>
                  <a:srgbClr val="333333"/>
                </a:solidFill>
                <a:effectLst/>
                <a:latin typeface="Open sans" panose="020B0606030504020204" pitchFamily="34" charset="0"/>
              </a:rPr>
              <a:t>Legal sector jobs requiring </a:t>
            </a:r>
            <a:r>
              <a:rPr lang="en-GB" b="0" i="0" err="1">
                <a:solidFill>
                  <a:srgbClr val="333333"/>
                </a:solidFill>
                <a:effectLst/>
                <a:latin typeface="Open sans" panose="020B0606030504020204" pitchFamily="34" charset="0"/>
              </a:rPr>
              <a:t>lawtech</a:t>
            </a:r>
            <a:r>
              <a:rPr lang="en-GB" b="0" i="0">
                <a:solidFill>
                  <a:srgbClr val="333333"/>
                </a:solidFill>
                <a:effectLst/>
                <a:latin typeface="Open sans" panose="020B0606030504020204" pitchFamily="34" charset="0"/>
              </a:rPr>
              <a:t> skills had higher salaries than jobs with the same title not requiring </a:t>
            </a:r>
            <a:r>
              <a:rPr lang="en-GB" b="0" i="0" err="1">
                <a:solidFill>
                  <a:srgbClr val="333333"/>
                </a:solidFill>
                <a:effectLst/>
                <a:latin typeface="Open sans" panose="020B0606030504020204" pitchFamily="34" charset="0"/>
              </a:rPr>
              <a:t>lawtech</a:t>
            </a:r>
            <a:r>
              <a:rPr lang="en-GB" b="0" i="0">
                <a:solidFill>
                  <a:srgbClr val="333333"/>
                </a:solidFill>
                <a:effectLst/>
                <a:latin typeface="Open sans" panose="020B0606030504020204" pitchFamily="34" charset="0"/>
              </a:rPr>
              <a:t> skills. </a:t>
            </a:r>
          </a:p>
          <a:p>
            <a:r>
              <a:rPr lang="en-GB" b="0" i="0">
                <a:solidFill>
                  <a:srgbClr val="333333"/>
                </a:solidFill>
                <a:effectLst/>
                <a:latin typeface="Open sans" panose="020B0606030504020204" pitchFamily="34" charset="0"/>
              </a:rPr>
              <a:t>In the UK, solicitors were on average paid 13% more and paralegals 25% more than equivalent jobs not requiring </a:t>
            </a:r>
            <a:r>
              <a:rPr lang="en-GB" b="0" i="0" err="1">
                <a:solidFill>
                  <a:srgbClr val="333333"/>
                </a:solidFill>
                <a:effectLst/>
                <a:latin typeface="Open sans" panose="020B0606030504020204" pitchFamily="34" charset="0"/>
              </a:rPr>
              <a:t>lawtech</a:t>
            </a:r>
            <a:r>
              <a:rPr lang="en-GB" b="0" i="0">
                <a:solidFill>
                  <a:srgbClr val="333333"/>
                </a:solidFill>
                <a:effectLst/>
                <a:latin typeface="Open sans" panose="020B0606030504020204" pitchFamily="34" charset="0"/>
              </a:rPr>
              <a:t> skills.</a:t>
            </a:r>
            <a:endParaRPr lang="en-GB"/>
          </a:p>
        </p:txBody>
      </p:sp>
      <p:sp>
        <p:nvSpPr>
          <p:cNvPr id="4" name="Slide Number Placeholder 3"/>
          <p:cNvSpPr>
            <a:spLocks noGrp="1"/>
          </p:cNvSpPr>
          <p:nvPr>
            <p:ph type="sldNum" sz="quarter" idx="5"/>
          </p:nvPr>
        </p:nvSpPr>
        <p:spPr/>
        <p:txBody>
          <a:bodyPr/>
          <a:lstStyle/>
          <a:p>
            <a:fld id="{6BB083FB-4BB6-472C-9AE0-E2A34D88F636}" type="slidenum">
              <a:rPr lang="en-GB" smtClean="0"/>
              <a:t>6</a:t>
            </a:fld>
            <a:endParaRPr lang="en-GB"/>
          </a:p>
        </p:txBody>
      </p:sp>
    </p:spTree>
    <p:extLst>
      <p:ext uri="{BB962C8B-B14F-4D97-AF65-F5344CB8AC3E}">
        <p14:creationId xmlns:p14="http://schemas.microsoft.com/office/powerpoint/2010/main" val="497187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Note: most firms responding were </a:t>
            </a:r>
            <a:r>
              <a:rPr lang="en-GB" err="1"/>
              <a:t>PeopleLaw</a:t>
            </a:r>
            <a:r>
              <a:rPr lang="en-GB"/>
              <a:t> (which are more commonly small/medium firms)</a:t>
            </a:r>
          </a:p>
          <a:p>
            <a:r>
              <a:rPr lang="en-GB" b="0" i="0">
                <a:solidFill>
                  <a:srgbClr val="333333"/>
                </a:solidFill>
                <a:effectLst/>
                <a:latin typeface="Open sans" panose="020B0606030504020204" pitchFamily="34" charset="0"/>
              </a:rPr>
              <a:t>Many of the firms in the research - both in interviews and surveys - reported that offering services through online technology, for example apps, chatbots, or interactive online forms, not only improved access for the public but also delivered them direct business benefits. For example, the use of technology might make certain tasks less labour intensive, for example by allowing clients to self-serve certain administrative parts of a legal service via online portals.</a:t>
            </a:r>
            <a:endParaRPr lang="en-GB"/>
          </a:p>
        </p:txBody>
      </p:sp>
      <p:sp>
        <p:nvSpPr>
          <p:cNvPr id="4" name="Slide Number Placeholder 3"/>
          <p:cNvSpPr>
            <a:spLocks noGrp="1"/>
          </p:cNvSpPr>
          <p:nvPr>
            <p:ph type="sldNum" sz="quarter" idx="5"/>
          </p:nvPr>
        </p:nvSpPr>
        <p:spPr/>
        <p:txBody>
          <a:bodyPr/>
          <a:lstStyle/>
          <a:p>
            <a:fld id="{6BB083FB-4BB6-472C-9AE0-E2A34D88F636}" type="slidenum">
              <a:rPr lang="en-GB" smtClean="0"/>
              <a:t>7</a:t>
            </a:fld>
            <a:endParaRPr lang="en-GB"/>
          </a:p>
        </p:txBody>
      </p:sp>
    </p:spTree>
    <p:extLst>
      <p:ext uri="{BB962C8B-B14F-4D97-AF65-F5344CB8AC3E}">
        <p14:creationId xmlns:p14="http://schemas.microsoft.com/office/powerpoint/2010/main" val="38538704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0" i="0">
                <a:solidFill>
                  <a:srgbClr val="333333"/>
                </a:solidFill>
                <a:effectLst/>
                <a:latin typeface="Open sans" panose="020B0606030504020204" pitchFamily="34" charset="0"/>
              </a:rPr>
              <a:t>The number of new businesses offering legal technology solutions grew year on year until 2017 in both the UK and the US. Since 2018 the trend within the market has been more for </a:t>
            </a:r>
            <a:r>
              <a:rPr lang="en-GB" b="0" i="0" err="1">
                <a:solidFill>
                  <a:srgbClr val="333333"/>
                </a:solidFill>
                <a:effectLst/>
                <a:latin typeface="Open sans" panose="020B0606030504020204" pitchFamily="34" charset="0"/>
              </a:rPr>
              <a:t>lawtech</a:t>
            </a:r>
            <a:r>
              <a:rPr lang="en-GB" b="0" i="0">
                <a:solidFill>
                  <a:srgbClr val="333333"/>
                </a:solidFill>
                <a:effectLst/>
                <a:latin typeface="Open sans" panose="020B0606030504020204" pitchFamily="34" charset="0"/>
              </a:rPr>
              <a:t> businesses to be bought by other businesses. These businesses tended to be concentrated around large cities, especially when their products were aimed at law firms serving corporate clients.</a:t>
            </a:r>
          </a:p>
          <a:p>
            <a:r>
              <a:rPr lang="en-GB" b="0" i="0">
                <a:solidFill>
                  <a:srgbClr val="333333"/>
                </a:solidFill>
                <a:effectLst/>
                <a:latin typeface="Open sans" panose="020B0606030504020204" pitchFamily="34" charset="0"/>
              </a:rPr>
              <a:t>…</a:t>
            </a:r>
          </a:p>
          <a:p>
            <a:r>
              <a:rPr lang="en-GB" b="0" i="0">
                <a:solidFill>
                  <a:srgbClr val="333333"/>
                </a:solidFill>
                <a:effectLst/>
                <a:latin typeface="Open sans" panose="020B0606030504020204" pitchFamily="34" charset="0"/>
              </a:rPr>
              <a:t>Among firms who are innovating, there was a feeling that others might not be aware of the options available to them, how to easily use them and how beneficial they are.</a:t>
            </a:r>
          </a:p>
          <a:p>
            <a:r>
              <a:rPr lang="en-GB" b="0" i="0">
                <a:solidFill>
                  <a:srgbClr val="333333"/>
                </a:solidFill>
                <a:effectLst/>
                <a:latin typeface="Open sans" panose="020B0606030504020204" pitchFamily="34" charset="0"/>
              </a:rPr>
              <a:t>The research suggests that firms serving individuals, future innovations are most likely to be linked to generic technology or products which are used across all areas of business, rather than legal-sector specific developments.</a:t>
            </a:r>
            <a:endParaRPr lang="en-GB"/>
          </a:p>
        </p:txBody>
      </p:sp>
      <p:sp>
        <p:nvSpPr>
          <p:cNvPr id="4" name="Slide Number Placeholder 3"/>
          <p:cNvSpPr>
            <a:spLocks noGrp="1"/>
          </p:cNvSpPr>
          <p:nvPr>
            <p:ph type="sldNum" sz="quarter" idx="5"/>
          </p:nvPr>
        </p:nvSpPr>
        <p:spPr/>
        <p:txBody>
          <a:bodyPr/>
          <a:lstStyle/>
          <a:p>
            <a:fld id="{6BB083FB-4BB6-472C-9AE0-E2A34D88F636}" type="slidenum">
              <a:rPr lang="en-GB" smtClean="0"/>
              <a:t>8</a:t>
            </a:fld>
            <a:endParaRPr lang="en-GB"/>
          </a:p>
        </p:txBody>
      </p:sp>
    </p:spTree>
    <p:extLst>
      <p:ext uri="{BB962C8B-B14F-4D97-AF65-F5344CB8AC3E}">
        <p14:creationId xmlns:p14="http://schemas.microsoft.com/office/powerpoint/2010/main" val="1939835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It poses several questions for us – for example, those on the slide.</a:t>
            </a:r>
          </a:p>
          <a:p>
            <a:r>
              <a:rPr lang="en-US"/>
              <a:t>1. Sandboxes might help to:</a:t>
            </a:r>
          </a:p>
          <a:p>
            <a:pPr lvl="0">
              <a:lnSpc>
                <a:spcPct val="100000"/>
              </a:lnSpc>
            </a:pPr>
            <a:r>
              <a:rPr lang="en-US" sz="1200"/>
              <a:t>(a) address systemic issues such as access to data and trust in technology (Mari said that her priority would be to tackle the current difficulties that Lawtech businesses and law firms have with accessing the data they need to develop solutions)</a:t>
            </a:r>
          </a:p>
          <a:p>
            <a:pPr lvl="0">
              <a:lnSpc>
                <a:spcPct val="100000"/>
              </a:lnSpc>
            </a:pPr>
            <a:r>
              <a:rPr lang="en-US" sz="1200"/>
              <a:t>(b) increase mutual learning between </a:t>
            </a:r>
            <a:r>
              <a:rPr lang="en-US" sz="1200" err="1"/>
              <a:t>BigLaw</a:t>
            </a:r>
            <a:r>
              <a:rPr lang="en-US" sz="1200"/>
              <a:t> and </a:t>
            </a:r>
            <a:r>
              <a:rPr lang="en-US" sz="1200" err="1"/>
              <a:t>PeopleLaw</a:t>
            </a:r>
            <a:r>
              <a:rPr lang="en-US" sz="1200"/>
              <a:t> firms.</a:t>
            </a:r>
          </a:p>
          <a:p>
            <a:endParaRPr lang="en-US"/>
          </a:p>
          <a:p>
            <a:pPr lvl="0">
              <a:lnSpc>
                <a:spcPct val="100000"/>
              </a:lnSpc>
            </a:pPr>
            <a:r>
              <a:rPr lang="en-US"/>
              <a:t>2. Oxford suggested that Lack of vendor provision may be addressed by</a:t>
            </a:r>
            <a:r>
              <a:rPr lang="en-US">
                <a:sym typeface="Wingdings" pitchFamily="2" charset="2"/>
              </a:rPr>
              <a:t> </a:t>
            </a:r>
            <a:r>
              <a:rPr lang="en-US" b="1" err="1">
                <a:sym typeface="Wingdings" pitchFamily="2" charset="2"/>
              </a:rPr>
              <a:t>standardisation</a:t>
            </a:r>
            <a:r>
              <a:rPr lang="en-US" b="1">
                <a:sym typeface="Wingdings" pitchFamily="2" charset="2"/>
              </a:rPr>
              <a:t> of legal software tools. </a:t>
            </a:r>
            <a:r>
              <a:rPr lang="en-US" err="1"/>
              <a:t>Standardisation</a:t>
            </a:r>
            <a:r>
              <a:rPr lang="en-US"/>
              <a:t> will lower users’ cost of search and implementation.</a:t>
            </a:r>
          </a:p>
          <a:p>
            <a:endParaRPr lang="en-US"/>
          </a:p>
          <a:p>
            <a:pPr lvl="0">
              <a:lnSpc>
                <a:spcPct val="100000"/>
              </a:lnSpc>
            </a:pPr>
            <a:r>
              <a:rPr lang="en-US"/>
              <a:t>3. </a:t>
            </a:r>
            <a:r>
              <a:rPr lang="en-US" b="0" i="0"/>
              <a:t>Digital technology literacy for licensed lawyers is one issue. But </a:t>
            </a:r>
            <a:r>
              <a:rPr lang="en-US" b="0" i="0" err="1"/>
              <a:t>lawtech</a:t>
            </a:r>
            <a:r>
              <a:rPr lang="en-US" b="0" i="0"/>
              <a:t> can be supplied by people who are not legally qualified. Who will supply </a:t>
            </a:r>
            <a:r>
              <a:rPr lang="en-US" b="0" i="0" err="1"/>
              <a:t>lawtech</a:t>
            </a:r>
            <a:r>
              <a:rPr lang="en-US" b="0" i="0"/>
              <a:t> skills training and certification?</a:t>
            </a:r>
          </a:p>
          <a:p>
            <a:endParaRPr lang="en-US"/>
          </a:p>
        </p:txBody>
      </p:sp>
      <p:sp>
        <p:nvSpPr>
          <p:cNvPr id="4" name="Slide Number Placeholder 3"/>
          <p:cNvSpPr>
            <a:spLocks noGrp="1"/>
          </p:cNvSpPr>
          <p:nvPr>
            <p:ph type="sldNum" sz="quarter" idx="5"/>
          </p:nvPr>
        </p:nvSpPr>
        <p:spPr/>
        <p:txBody>
          <a:bodyPr/>
          <a:lstStyle/>
          <a:p>
            <a:fld id="{87EB1F97-2C7D-4736-9484-40C6DDE3B8F6}" type="slidenum">
              <a:rPr lang="en-GB" smtClean="0"/>
              <a:t>9</a:t>
            </a:fld>
            <a:endParaRPr lang="en-GB"/>
          </a:p>
        </p:txBody>
      </p:sp>
    </p:spTree>
    <p:extLst>
      <p:ext uri="{BB962C8B-B14F-4D97-AF65-F5344CB8AC3E}">
        <p14:creationId xmlns:p14="http://schemas.microsoft.com/office/powerpoint/2010/main" val="2513317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It poses several questions for us – for example, those on the slide.</a:t>
            </a:r>
          </a:p>
          <a:p>
            <a:r>
              <a:rPr lang="en-US"/>
              <a:t>1. Sandboxes might help to:</a:t>
            </a:r>
          </a:p>
          <a:p>
            <a:pPr lvl="0">
              <a:lnSpc>
                <a:spcPct val="100000"/>
              </a:lnSpc>
            </a:pPr>
            <a:r>
              <a:rPr lang="en-US" sz="1200"/>
              <a:t>(a) address systemic issues such as access to data and trust in technology (Mari said that her priority would be to tackle the current difficulties that Lawtech businesses and law firms have with accessing the data they need to develop solutions)</a:t>
            </a:r>
          </a:p>
          <a:p>
            <a:pPr lvl="0">
              <a:lnSpc>
                <a:spcPct val="100000"/>
              </a:lnSpc>
            </a:pPr>
            <a:r>
              <a:rPr lang="en-US" sz="1200"/>
              <a:t>(b) increase mutual learning between </a:t>
            </a:r>
            <a:r>
              <a:rPr lang="en-US" sz="1200" err="1"/>
              <a:t>BigLaw</a:t>
            </a:r>
            <a:r>
              <a:rPr lang="en-US" sz="1200"/>
              <a:t> and </a:t>
            </a:r>
            <a:r>
              <a:rPr lang="en-US" sz="1200" err="1"/>
              <a:t>PeopleLaw</a:t>
            </a:r>
            <a:r>
              <a:rPr lang="en-US" sz="1200"/>
              <a:t> firms.</a:t>
            </a:r>
          </a:p>
          <a:p>
            <a:endParaRPr lang="en-US"/>
          </a:p>
          <a:p>
            <a:pPr lvl="0">
              <a:lnSpc>
                <a:spcPct val="100000"/>
              </a:lnSpc>
            </a:pPr>
            <a:r>
              <a:rPr lang="en-US"/>
              <a:t>2. Oxford suggested that Lack of vendor provision may be addressed by</a:t>
            </a:r>
            <a:r>
              <a:rPr lang="en-US">
                <a:sym typeface="Wingdings" pitchFamily="2" charset="2"/>
              </a:rPr>
              <a:t> </a:t>
            </a:r>
            <a:r>
              <a:rPr lang="en-US" b="1" err="1">
                <a:sym typeface="Wingdings" pitchFamily="2" charset="2"/>
              </a:rPr>
              <a:t>standardisation</a:t>
            </a:r>
            <a:r>
              <a:rPr lang="en-US" b="1">
                <a:sym typeface="Wingdings" pitchFamily="2" charset="2"/>
              </a:rPr>
              <a:t> of legal software tools. </a:t>
            </a:r>
            <a:r>
              <a:rPr lang="en-US" err="1"/>
              <a:t>Standardisation</a:t>
            </a:r>
            <a:r>
              <a:rPr lang="en-US"/>
              <a:t> will lower users’ cost of search and implementation.</a:t>
            </a:r>
          </a:p>
          <a:p>
            <a:endParaRPr lang="en-US"/>
          </a:p>
          <a:p>
            <a:pPr lvl="0">
              <a:lnSpc>
                <a:spcPct val="100000"/>
              </a:lnSpc>
            </a:pPr>
            <a:r>
              <a:rPr lang="en-US"/>
              <a:t>3. </a:t>
            </a:r>
            <a:r>
              <a:rPr lang="en-US" b="0" i="0"/>
              <a:t>Digital technology literacy for licensed lawyers is one issue. But </a:t>
            </a:r>
            <a:r>
              <a:rPr lang="en-US" b="0" i="0" err="1"/>
              <a:t>lawtech</a:t>
            </a:r>
            <a:r>
              <a:rPr lang="en-US" b="0" i="0"/>
              <a:t> can be supplied by people who are not legally qualified. Who will supply </a:t>
            </a:r>
            <a:r>
              <a:rPr lang="en-US" b="0" i="0" err="1"/>
              <a:t>lawtech</a:t>
            </a:r>
            <a:r>
              <a:rPr lang="en-US" b="0" i="0"/>
              <a:t> skills training and certification?</a:t>
            </a:r>
          </a:p>
          <a:p>
            <a:endParaRPr lang="en-US"/>
          </a:p>
        </p:txBody>
      </p:sp>
      <p:sp>
        <p:nvSpPr>
          <p:cNvPr id="4" name="Slide Number Placeholder 3"/>
          <p:cNvSpPr>
            <a:spLocks noGrp="1"/>
          </p:cNvSpPr>
          <p:nvPr>
            <p:ph type="sldNum" sz="quarter" idx="5"/>
          </p:nvPr>
        </p:nvSpPr>
        <p:spPr/>
        <p:txBody>
          <a:bodyPr/>
          <a:lstStyle/>
          <a:p>
            <a:fld id="{87EB1F97-2C7D-4736-9484-40C6DDE3B8F6}" type="slidenum">
              <a:rPr lang="en-GB" smtClean="0"/>
              <a:t>10</a:t>
            </a:fld>
            <a:endParaRPr lang="en-GB"/>
          </a:p>
        </p:txBody>
      </p:sp>
    </p:spTree>
    <p:extLst>
      <p:ext uri="{BB962C8B-B14F-4D97-AF65-F5344CB8AC3E}">
        <p14:creationId xmlns:p14="http://schemas.microsoft.com/office/powerpoint/2010/main" val="1462078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It poses several questions for us – for example, those on the slide.</a:t>
            </a:r>
          </a:p>
          <a:p>
            <a:r>
              <a:rPr lang="en-US"/>
              <a:t>1. Sandboxes might help to:</a:t>
            </a:r>
          </a:p>
          <a:p>
            <a:pPr lvl="0">
              <a:lnSpc>
                <a:spcPct val="100000"/>
              </a:lnSpc>
            </a:pPr>
            <a:r>
              <a:rPr lang="en-US" sz="1200"/>
              <a:t>(a) address systemic issues such as access to data and trust in technology (Mari said that her priority would be to tackle the current difficulties that Lawtech businesses and law firms have with accessing the data they need to develop solutions)</a:t>
            </a:r>
          </a:p>
          <a:p>
            <a:pPr lvl="0">
              <a:lnSpc>
                <a:spcPct val="100000"/>
              </a:lnSpc>
            </a:pPr>
            <a:r>
              <a:rPr lang="en-US" sz="1200"/>
              <a:t>(b) increase mutual learning between </a:t>
            </a:r>
            <a:r>
              <a:rPr lang="en-US" sz="1200" err="1"/>
              <a:t>BigLaw</a:t>
            </a:r>
            <a:r>
              <a:rPr lang="en-US" sz="1200"/>
              <a:t> and </a:t>
            </a:r>
            <a:r>
              <a:rPr lang="en-US" sz="1200" err="1"/>
              <a:t>PeopleLaw</a:t>
            </a:r>
            <a:r>
              <a:rPr lang="en-US" sz="1200"/>
              <a:t> firms.</a:t>
            </a:r>
          </a:p>
          <a:p>
            <a:endParaRPr lang="en-US"/>
          </a:p>
          <a:p>
            <a:pPr lvl="0">
              <a:lnSpc>
                <a:spcPct val="100000"/>
              </a:lnSpc>
            </a:pPr>
            <a:r>
              <a:rPr lang="en-US"/>
              <a:t>2. Oxford suggested that Lack of vendor provision may be addressed by</a:t>
            </a:r>
            <a:r>
              <a:rPr lang="en-US">
                <a:sym typeface="Wingdings" pitchFamily="2" charset="2"/>
              </a:rPr>
              <a:t> </a:t>
            </a:r>
            <a:r>
              <a:rPr lang="en-US" b="1" err="1">
                <a:sym typeface="Wingdings" pitchFamily="2" charset="2"/>
              </a:rPr>
              <a:t>standardisation</a:t>
            </a:r>
            <a:r>
              <a:rPr lang="en-US" b="1">
                <a:sym typeface="Wingdings" pitchFamily="2" charset="2"/>
              </a:rPr>
              <a:t> of legal software tools. </a:t>
            </a:r>
            <a:r>
              <a:rPr lang="en-US" err="1"/>
              <a:t>Standardisation</a:t>
            </a:r>
            <a:r>
              <a:rPr lang="en-US"/>
              <a:t> will lower users’ cost of search and implementation.</a:t>
            </a:r>
          </a:p>
          <a:p>
            <a:endParaRPr lang="en-US"/>
          </a:p>
          <a:p>
            <a:pPr lvl="0">
              <a:lnSpc>
                <a:spcPct val="100000"/>
              </a:lnSpc>
            </a:pPr>
            <a:r>
              <a:rPr lang="en-US"/>
              <a:t>3. </a:t>
            </a:r>
            <a:r>
              <a:rPr lang="en-US" b="0" i="0"/>
              <a:t>Digital technology literacy for licensed lawyers is one issue. But </a:t>
            </a:r>
            <a:r>
              <a:rPr lang="en-US" b="0" i="0" err="1"/>
              <a:t>lawtech</a:t>
            </a:r>
            <a:r>
              <a:rPr lang="en-US" b="0" i="0"/>
              <a:t> can be supplied by people who are not legally qualified. Who will supply </a:t>
            </a:r>
            <a:r>
              <a:rPr lang="en-US" b="0" i="0" err="1"/>
              <a:t>lawtech</a:t>
            </a:r>
            <a:r>
              <a:rPr lang="en-US" b="0" i="0"/>
              <a:t> skills training and certification?</a:t>
            </a:r>
          </a:p>
          <a:p>
            <a:endParaRPr lang="en-US"/>
          </a:p>
        </p:txBody>
      </p:sp>
      <p:sp>
        <p:nvSpPr>
          <p:cNvPr id="4" name="Slide Number Placeholder 3"/>
          <p:cNvSpPr>
            <a:spLocks noGrp="1"/>
          </p:cNvSpPr>
          <p:nvPr>
            <p:ph type="sldNum" sz="quarter" idx="5"/>
          </p:nvPr>
        </p:nvSpPr>
        <p:spPr/>
        <p:txBody>
          <a:bodyPr/>
          <a:lstStyle/>
          <a:p>
            <a:fld id="{87EB1F97-2C7D-4736-9484-40C6DDE3B8F6}" type="slidenum">
              <a:rPr lang="en-GB" smtClean="0"/>
              <a:t>11</a:t>
            </a:fld>
            <a:endParaRPr lang="en-GB"/>
          </a:p>
        </p:txBody>
      </p:sp>
    </p:spTree>
    <p:extLst>
      <p:ext uri="{BB962C8B-B14F-4D97-AF65-F5344CB8AC3E}">
        <p14:creationId xmlns:p14="http://schemas.microsoft.com/office/powerpoint/2010/main" val="42112002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BB083FB-4BB6-472C-9AE0-E2A34D88F636}" type="slidenum">
              <a:rPr lang="en-GB" smtClean="0"/>
              <a:t>12</a:t>
            </a:fld>
            <a:endParaRPr lang="en-GB"/>
          </a:p>
        </p:txBody>
      </p:sp>
    </p:spTree>
    <p:extLst>
      <p:ext uri="{BB962C8B-B14F-4D97-AF65-F5344CB8AC3E}">
        <p14:creationId xmlns:p14="http://schemas.microsoft.com/office/powerpoint/2010/main" val="7811844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4420487" y="987574"/>
            <a:ext cx="4723507" cy="4155926"/>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0"/>
            <a:ext cx="9144000" cy="1020763"/>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7164388" y="176213"/>
            <a:ext cx="1655762" cy="661987"/>
          </a:xfrm>
          <a:prstGeom prst="rect">
            <a:avLst/>
          </a:prstGeom>
          <a:noFill/>
          <a:ln w="9525">
            <a:noFill/>
            <a:miter lim="800000"/>
            <a:headEnd/>
            <a:tailEnd/>
          </a:ln>
        </p:spPr>
      </p:pic>
      <p:sp>
        <p:nvSpPr>
          <p:cNvPr id="60418" name="Rectangle 2"/>
          <p:cNvSpPr>
            <a:spLocks noGrp="1" noChangeArrowheads="1"/>
          </p:cNvSpPr>
          <p:nvPr>
            <p:ph type="ctrTitle"/>
          </p:nvPr>
        </p:nvSpPr>
        <p:spPr>
          <a:xfrm>
            <a:off x="1692275" y="1491854"/>
            <a:ext cx="6694488" cy="1102519"/>
          </a:xfrm>
        </p:spPr>
        <p:txBody>
          <a:bodyPr/>
          <a:lstStyle>
            <a:lvl1pPr algn="ctr">
              <a:defRPr>
                <a:solidFill>
                  <a:schemeClr val="tx1">
                    <a:lumMod val="85000"/>
                    <a:lumOff val="15000"/>
                  </a:schemeClr>
                </a:solidFill>
              </a:defRPr>
            </a:lvl1pPr>
          </a:lstStyle>
          <a:p>
            <a:r>
              <a:rPr lang="en-US"/>
              <a:t>Click to edit Master title style</a:t>
            </a:r>
            <a:endParaRPr lang="en-GB"/>
          </a:p>
        </p:txBody>
      </p:sp>
      <p:sp>
        <p:nvSpPr>
          <p:cNvPr id="60419" name="Rectangle 3"/>
          <p:cNvSpPr>
            <a:spLocks noGrp="1" noChangeArrowheads="1"/>
          </p:cNvSpPr>
          <p:nvPr>
            <p:ph type="subTitle" idx="1"/>
          </p:nvPr>
        </p:nvSpPr>
        <p:spPr>
          <a:xfrm>
            <a:off x="1763714" y="2842022"/>
            <a:ext cx="6624637" cy="131445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926" y="94060"/>
            <a:ext cx="1895475" cy="469225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31913" y="94060"/>
            <a:ext cx="5535612" cy="469225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7841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28750"/>
            <a:ext cx="3714750"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99064" y="1428750"/>
            <a:ext cx="3716337"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0"/>
            <a:ext cx="9144000" cy="10207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250825" y="195263"/>
            <a:ext cx="489585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250825" y="1419225"/>
            <a:ext cx="8642350" cy="3357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7164388" y="176213"/>
            <a:ext cx="1655762" cy="661987"/>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1556916-3026-4832-9292-F5DD05CE6D2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1" fontAlgn="base" hangingPunct="1">
        <a:spcBef>
          <a:spcPct val="0"/>
        </a:spcBef>
        <a:spcAft>
          <a:spcPct val="0"/>
        </a:spcAft>
        <a:defRPr sz="3200">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rgbClr val="9E1B34"/>
        </a:buClr>
        <a:buChar char="•"/>
        <a:defRPr sz="28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4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6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6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6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2" descr="Solicitors Regulation Authority | LinkedIn">
            <a:extLst>
              <a:ext uri="{FF2B5EF4-FFF2-40B4-BE49-F238E27FC236}">
                <a16:creationId xmlns:a16="http://schemas.microsoft.com/office/drawing/2014/main" id="{1DC75E89-DBB2-4589-BCE5-A75DD2A77494}"/>
              </a:ext>
            </a:extLst>
          </p:cNvPr>
          <p:cNvPicPr>
            <a:picLocks noChangeAspect="1" noChangeArrowheads="1"/>
          </p:cNvPicPr>
          <p:nvPr userDrawn="1"/>
        </p:nvPicPr>
        <p:blipFill rotWithShape="1">
          <a:blip r:embed="rId3" cstate="screen">
            <a:extLst>
              <a:ext uri="{28A0092B-C50C-407E-A947-70E740481C1C}">
                <a14:useLocalDpi xmlns:a14="http://schemas.microsoft.com/office/drawing/2010/main"/>
              </a:ext>
            </a:extLst>
          </a:blip>
          <a:srcRect t="-12469"/>
          <a:stretch/>
        </p:blipFill>
        <p:spPr bwMode="auto">
          <a:xfrm>
            <a:off x="0" y="0"/>
            <a:ext cx="9144000" cy="5143500"/>
          </a:xfrm>
          <a:prstGeom prst="rect">
            <a:avLst/>
          </a:prstGeom>
          <a:solidFill>
            <a:srgbClr val="B20233"/>
          </a:solidFill>
        </p:spPr>
      </p:pic>
    </p:spTree>
    <p:extLst>
      <p:ext uri="{BB962C8B-B14F-4D97-AF65-F5344CB8AC3E}">
        <p14:creationId xmlns:p14="http://schemas.microsoft.com/office/powerpoint/2010/main" val="526364197"/>
      </p:ext>
    </p:extLst>
  </p:cSld>
  <p:clrMap bg1="lt1" tx1="dk1" bg2="lt2" tx2="dk2" accent1="accent1" accent2="accent2" accent3="accent3" accent4="accent4" accent5="accent5" accent6="accent6" hlink="hlink" folHlink="folHlink"/>
  <p:sldLayoutIdLst>
    <p:sldLayoutId id="2147483721"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ra.org.uk/home/hot-topics/innovation-technology-legal-servic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sra.org.uk/techinnovate"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285828" y="1602650"/>
            <a:ext cx="6694488" cy="1101725"/>
          </a:xfrm>
        </p:spPr>
        <p:txBody>
          <a:bodyPr/>
          <a:lstStyle/>
          <a:p>
            <a:pPr eaLnBrk="1" hangingPunct="1">
              <a:defRPr/>
            </a:pPr>
            <a:r>
              <a:rPr lang="en-GB" b="1" dirty="0">
                <a:ea typeface="ＭＳ Ｐゴシック" pitchFamily="34" charset="-128"/>
              </a:rPr>
              <a:t>Innovation in legal services and the role of technology </a:t>
            </a:r>
          </a:p>
        </p:txBody>
      </p:sp>
      <p:sp>
        <p:nvSpPr>
          <p:cNvPr id="3075" name="Rectangle 5"/>
          <p:cNvSpPr>
            <a:spLocks noGrp="1" noChangeArrowheads="1"/>
          </p:cNvSpPr>
          <p:nvPr>
            <p:ph type="subTitle" idx="1"/>
          </p:nvPr>
        </p:nvSpPr>
        <p:spPr>
          <a:xfrm>
            <a:off x="1259681" y="3051459"/>
            <a:ext cx="6624637" cy="1314450"/>
          </a:xfrm>
        </p:spPr>
        <p:txBody>
          <a:bodyPr/>
          <a:lstStyle/>
          <a:p>
            <a:pPr eaLnBrk="1" hangingPunct="1"/>
            <a:r>
              <a:rPr lang="en-GB" sz="2200" dirty="0">
                <a:solidFill>
                  <a:srgbClr val="262626"/>
                </a:solidFill>
                <a:ea typeface="ＭＳ Ｐゴシック" pitchFamily="34" charset="-128"/>
              </a:rPr>
              <a:t>Ben Wagenaar, Head of Innovation and Technology</a:t>
            </a:r>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D14EF-81B4-8D4B-A625-D28BD30EA15A}"/>
              </a:ext>
            </a:extLst>
          </p:cNvPr>
          <p:cNvSpPr>
            <a:spLocks noGrp="1"/>
          </p:cNvSpPr>
          <p:nvPr>
            <p:ph type="title"/>
          </p:nvPr>
        </p:nvSpPr>
        <p:spPr>
          <a:xfrm>
            <a:off x="208140" y="285795"/>
            <a:ext cx="6851105" cy="576064"/>
          </a:xfrm>
        </p:spPr>
        <p:txBody>
          <a:bodyPr anchor="ctr">
            <a:normAutofit/>
          </a:bodyPr>
          <a:lstStyle/>
          <a:p>
            <a:pPr>
              <a:lnSpc>
                <a:spcPct val="90000"/>
              </a:lnSpc>
            </a:pPr>
            <a:r>
              <a:rPr lang="en-US" sz="3100"/>
              <a:t>Implications of the Research</a:t>
            </a:r>
          </a:p>
        </p:txBody>
      </p:sp>
      <p:sp>
        <p:nvSpPr>
          <p:cNvPr id="4" name="Slide Number Placeholder 3">
            <a:extLst>
              <a:ext uri="{FF2B5EF4-FFF2-40B4-BE49-F238E27FC236}">
                <a16:creationId xmlns:a16="http://schemas.microsoft.com/office/drawing/2014/main" id="{56B4BC74-5C37-D949-83E6-D8C3707CD623}"/>
              </a:ext>
            </a:extLst>
          </p:cNvPr>
          <p:cNvSpPr>
            <a:spLocks noGrp="1"/>
          </p:cNvSpPr>
          <p:nvPr>
            <p:ph type="sldNum" sz="quarter" idx="12"/>
          </p:nvPr>
        </p:nvSpPr>
        <p:spPr>
          <a:xfrm>
            <a:off x="6553201" y="4836189"/>
            <a:ext cx="2133600" cy="273844"/>
          </a:xfrm>
          <a:prstGeom prst="rect">
            <a:avLst/>
          </a:prstGeom>
        </p:spPr>
        <p:txBody>
          <a:bodyPr vert="horz" lIns="91425" tIns="45713" rIns="91425" bIns="45713" rtlCol="0" anchor="ctr">
            <a:normAutofit/>
          </a:bodyPr>
          <a:lstStyle>
            <a:defPPr>
              <a:defRPr lang="en-US"/>
            </a:defPPr>
            <a:lvl1pPr marL="0" algn="r" defTabSz="914256" rtl="0" eaLnBrk="1" latinLnBrk="0" hangingPunct="1">
              <a:defRPr sz="825" kern="1200">
                <a:solidFill>
                  <a:schemeClr val="tx1">
                    <a:tint val="75000"/>
                  </a:schemeClr>
                </a:solidFill>
                <a:latin typeface="+mn-lt"/>
                <a:ea typeface="+mn-ea"/>
                <a:cs typeface="+mn-cs"/>
              </a:defRPr>
            </a:lvl1pPr>
            <a:lvl2pPr marL="457127" algn="l" defTabSz="914256" rtl="0" eaLnBrk="1" latinLnBrk="0" hangingPunct="1">
              <a:defRPr sz="1800" kern="1200">
                <a:solidFill>
                  <a:schemeClr val="tx1"/>
                </a:solidFill>
                <a:latin typeface="+mn-lt"/>
                <a:ea typeface="+mn-ea"/>
                <a:cs typeface="+mn-cs"/>
              </a:defRPr>
            </a:lvl2pPr>
            <a:lvl3pPr marL="914256" algn="l" defTabSz="914256" rtl="0" eaLnBrk="1" latinLnBrk="0" hangingPunct="1">
              <a:defRPr sz="1800" kern="1200">
                <a:solidFill>
                  <a:schemeClr val="tx1"/>
                </a:solidFill>
                <a:latin typeface="+mn-lt"/>
                <a:ea typeface="+mn-ea"/>
                <a:cs typeface="+mn-cs"/>
              </a:defRPr>
            </a:lvl3pPr>
            <a:lvl4pPr marL="1371383" algn="l" defTabSz="914256" rtl="0" eaLnBrk="1" latinLnBrk="0" hangingPunct="1">
              <a:defRPr sz="1800" kern="1200">
                <a:solidFill>
                  <a:schemeClr val="tx1"/>
                </a:solidFill>
                <a:latin typeface="+mn-lt"/>
                <a:ea typeface="+mn-ea"/>
                <a:cs typeface="+mn-cs"/>
              </a:defRPr>
            </a:lvl4pPr>
            <a:lvl5pPr marL="1828511" algn="l" defTabSz="914256" rtl="0" eaLnBrk="1" latinLnBrk="0" hangingPunct="1">
              <a:defRPr sz="1800" kern="1200">
                <a:solidFill>
                  <a:schemeClr val="tx1"/>
                </a:solidFill>
                <a:latin typeface="+mn-lt"/>
                <a:ea typeface="+mn-ea"/>
                <a:cs typeface="+mn-cs"/>
              </a:defRPr>
            </a:lvl5pPr>
            <a:lvl6pPr marL="2285639" algn="l" defTabSz="914256" rtl="0" eaLnBrk="1" latinLnBrk="0" hangingPunct="1">
              <a:defRPr sz="1800" kern="1200">
                <a:solidFill>
                  <a:schemeClr val="tx1"/>
                </a:solidFill>
                <a:latin typeface="+mn-lt"/>
                <a:ea typeface="+mn-ea"/>
                <a:cs typeface="+mn-cs"/>
              </a:defRPr>
            </a:lvl6pPr>
            <a:lvl7pPr marL="2742767" algn="l" defTabSz="914256" rtl="0" eaLnBrk="1" latinLnBrk="0" hangingPunct="1">
              <a:defRPr sz="1800" kern="1200">
                <a:solidFill>
                  <a:schemeClr val="tx1"/>
                </a:solidFill>
                <a:latin typeface="+mn-lt"/>
                <a:ea typeface="+mn-ea"/>
                <a:cs typeface="+mn-cs"/>
              </a:defRPr>
            </a:lvl7pPr>
            <a:lvl8pPr marL="3199894" algn="l" defTabSz="914256" rtl="0" eaLnBrk="1" latinLnBrk="0" hangingPunct="1">
              <a:defRPr sz="1800" kern="1200">
                <a:solidFill>
                  <a:schemeClr val="tx1"/>
                </a:solidFill>
                <a:latin typeface="+mn-lt"/>
                <a:ea typeface="+mn-ea"/>
                <a:cs typeface="+mn-cs"/>
              </a:defRPr>
            </a:lvl8pPr>
            <a:lvl9pPr marL="3657023" algn="l" defTabSz="914256" rtl="0" eaLnBrk="1" latinLnBrk="0" hangingPunct="1">
              <a:defRPr sz="1800" kern="1200">
                <a:solidFill>
                  <a:schemeClr val="tx1"/>
                </a:solidFill>
                <a:latin typeface="+mn-lt"/>
                <a:ea typeface="+mn-ea"/>
                <a:cs typeface="+mn-cs"/>
              </a:defRPr>
            </a:lvl9pPr>
          </a:lstStyle>
          <a:p>
            <a:pPr>
              <a:spcAft>
                <a:spcPts val="600"/>
              </a:spcAft>
            </a:pPr>
            <a:fld id="{6951B36F-1B9E-4FF7-AA5F-EC289388201B}" type="slidenum">
              <a:rPr lang="en-GB" smtClean="0"/>
              <a:pPr>
                <a:spcAft>
                  <a:spcPts val="600"/>
                </a:spcAft>
              </a:pPr>
              <a:t>10</a:t>
            </a:fld>
            <a:endParaRPr lang="en-GB"/>
          </a:p>
        </p:txBody>
      </p:sp>
      <p:sp>
        <p:nvSpPr>
          <p:cNvPr id="15" name="Freeform: Shape 14">
            <a:extLst>
              <a:ext uri="{FF2B5EF4-FFF2-40B4-BE49-F238E27FC236}">
                <a16:creationId xmlns:a16="http://schemas.microsoft.com/office/drawing/2014/main" id="{8979084A-1A57-479C-BA3B-6742199DB2E6}"/>
              </a:ext>
            </a:extLst>
          </p:cNvPr>
          <p:cNvSpPr/>
          <p:nvPr/>
        </p:nvSpPr>
        <p:spPr>
          <a:xfrm>
            <a:off x="6155184" y="3340708"/>
            <a:ext cx="2531250" cy="927479"/>
          </a:xfrm>
          <a:custGeom>
            <a:avLst/>
            <a:gdLst>
              <a:gd name="connsiteX0" fmla="*/ 0 w 2531250"/>
              <a:gd name="connsiteY0" fmla="*/ 0 h 927479"/>
              <a:gd name="connsiteX1" fmla="*/ 2531250 w 2531250"/>
              <a:gd name="connsiteY1" fmla="*/ 0 h 927479"/>
              <a:gd name="connsiteX2" fmla="*/ 2531250 w 2531250"/>
              <a:gd name="connsiteY2" fmla="*/ 927479 h 927479"/>
              <a:gd name="connsiteX3" fmla="*/ 0 w 2531250"/>
              <a:gd name="connsiteY3" fmla="*/ 927479 h 927479"/>
              <a:gd name="connsiteX4" fmla="*/ 0 w 2531250"/>
              <a:gd name="connsiteY4" fmla="*/ 0 h 9274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1250" h="927479">
                <a:moveTo>
                  <a:pt x="0" y="0"/>
                </a:moveTo>
                <a:lnTo>
                  <a:pt x="2531250" y="0"/>
                </a:lnTo>
                <a:lnTo>
                  <a:pt x="2531250" y="927479"/>
                </a:lnTo>
                <a:lnTo>
                  <a:pt x="0" y="92747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endParaRPr lang="en-US" sz="1100" b="0" i="0" kern="1200"/>
          </a:p>
          <a:p>
            <a:pPr marL="0" lvl="0" indent="0" algn="l" defTabSz="488950">
              <a:lnSpc>
                <a:spcPct val="100000"/>
              </a:lnSpc>
              <a:spcBef>
                <a:spcPct val="0"/>
              </a:spcBef>
              <a:spcAft>
                <a:spcPct val="35000"/>
              </a:spcAft>
              <a:buNone/>
            </a:pPr>
            <a:endParaRPr lang="en-US" sz="1100" b="0" i="0" kern="1200"/>
          </a:p>
          <a:p>
            <a:pPr marL="0" lvl="0" indent="0" algn="l" defTabSz="488950">
              <a:lnSpc>
                <a:spcPct val="100000"/>
              </a:lnSpc>
              <a:spcBef>
                <a:spcPct val="0"/>
              </a:spcBef>
              <a:spcAft>
                <a:spcPct val="35000"/>
              </a:spcAft>
              <a:buNone/>
            </a:pPr>
            <a:r>
              <a:rPr lang="en-US" sz="1100" b="0" i="0" kern="1200"/>
              <a:t> </a:t>
            </a:r>
          </a:p>
        </p:txBody>
      </p:sp>
      <p:sp>
        <p:nvSpPr>
          <p:cNvPr id="16" name="Freeform: Shape 15">
            <a:extLst>
              <a:ext uri="{FF2B5EF4-FFF2-40B4-BE49-F238E27FC236}">
                <a16:creationId xmlns:a16="http://schemas.microsoft.com/office/drawing/2014/main" id="{059E767A-8FE4-419F-AD0B-D9597E637E58}"/>
              </a:ext>
            </a:extLst>
          </p:cNvPr>
          <p:cNvSpPr/>
          <p:nvPr/>
        </p:nvSpPr>
        <p:spPr>
          <a:xfrm>
            <a:off x="475293" y="1391564"/>
            <a:ext cx="7992888" cy="822455"/>
          </a:xfrm>
          <a:custGeom>
            <a:avLst/>
            <a:gdLst>
              <a:gd name="connsiteX0" fmla="*/ 0 w 2531250"/>
              <a:gd name="connsiteY0" fmla="*/ 0 h 822455"/>
              <a:gd name="connsiteX1" fmla="*/ 2531250 w 2531250"/>
              <a:gd name="connsiteY1" fmla="*/ 0 h 822455"/>
              <a:gd name="connsiteX2" fmla="*/ 2531250 w 2531250"/>
              <a:gd name="connsiteY2" fmla="*/ 822455 h 822455"/>
              <a:gd name="connsiteX3" fmla="*/ 0 w 2531250"/>
              <a:gd name="connsiteY3" fmla="*/ 822455 h 822455"/>
              <a:gd name="connsiteX4" fmla="*/ 0 w 2531250"/>
              <a:gd name="connsiteY4" fmla="*/ 0 h 8224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1250" h="822455">
                <a:moveTo>
                  <a:pt x="0" y="0"/>
                </a:moveTo>
                <a:lnTo>
                  <a:pt x="2531250" y="0"/>
                </a:lnTo>
                <a:lnTo>
                  <a:pt x="2531250" y="822455"/>
                </a:lnTo>
                <a:lnTo>
                  <a:pt x="0" y="82245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342900" indent="-342900" algn="l" defTabSz="622300">
              <a:spcBef>
                <a:spcPct val="20000"/>
              </a:spcBef>
              <a:buClr>
                <a:srgbClr val="9E1B34"/>
              </a:buClr>
              <a:buFont typeface="Arial" panose="020B0604020202020204" pitchFamily="34" charset="0"/>
              <a:buChar char="•"/>
              <a:defRPr b="1"/>
            </a:pPr>
            <a:endParaRPr lang="en-US" sz="2000" b="1">
              <a:solidFill>
                <a:srgbClr val="262626"/>
              </a:solidFill>
              <a:ea typeface="ＭＳ Ｐゴシック" charset="0"/>
              <a:cs typeface="ＭＳ Ｐゴシック" charset="0"/>
            </a:endParaRPr>
          </a:p>
          <a:p>
            <a:pPr marL="342900" indent="-342900" algn="l" defTabSz="622300">
              <a:spcBef>
                <a:spcPct val="20000"/>
              </a:spcBef>
              <a:buClr>
                <a:srgbClr val="9E1B34"/>
              </a:buClr>
              <a:buFont typeface="Arial" panose="020B0604020202020204" pitchFamily="34" charset="0"/>
              <a:buChar char="•"/>
              <a:defRPr b="1"/>
            </a:pPr>
            <a:endParaRPr lang="en-US" sz="2000" b="1">
              <a:solidFill>
                <a:srgbClr val="262626"/>
              </a:solidFill>
              <a:ea typeface="ＭＳ Ｐゴシック" charset="0"/>
              <a:cs typeface="ＭＳ Ｐゴシック" charset="0"/>
            </a:endParaRPr>
          </a:p>
          <a:p>
            <a:pPr marL="342900" indent="-342900" algn="l" defTabSz="622300">
              <a:spcBef>
                <a:spcPct val="20000"/>
              </a:spcBef>
              <a:buClr>
                <a:srgbClr val="9E1B34"/>
              </a:buClr>
              <a:buFont typeface="Arial" panose="020B0604020202020204" pitchFamily="34" charset="0"/>
              <a:buChar char="•"/>
              <a:defRPr b="1"/>
            </a:pPr>
            <a:endParaRPr lang="en-US" sz="2000" b="1">
              <a:solidFill>
                <a:srgbClr val="262626"/>
              </a:solidFill>
              <a:ea typeface="ＭＳ Ｐゴシック" charset="0"/>
              <a:cs typeface="ＭＳ Ｐゴシック" charset="0"/>
            </a:endParaRPr>
          </a:p>
          <a:p>
            <a:pPr marL="342900" indent="-342900" algn="l" defTabSz="622300">
              <a:spcBef>
                <a:spcPct val="20000"/>
              </a:spcBef>
              <a:buClr>
                <a:srgbClr val="9E1B34"/>
              </a:buClr>
              <a:buFont typeface="Arial" panose="020B0604020202020204" pitchFamily="34" charset="0"/>
              <a:buChar char="•"/>
              <a:defRPr b="1"/>
            </a:pPr>
            <a:r>
              <a:rPr lang="en-US" sz="2000" b="1">
                <a:solidFill>
                  <a:srgbClr val="262626"/>
                </a:solidFill>
                <a:ea typeface="ＭＳ Ｐゴシック" charset="0"/>
                <a:cs typeface="ＭＳ Ｐゴシック" charset="0"/>
              </a:rPr>
              <a:t>Issue 2: How can we lower cost of legal technology adoption especially in </a:t>
            </a:r>
            <a:r>
              <a:rPr lang="en-US" sz="2000" b="1" err="1">
                <a:solidFill>
                  <a:srgbClr val="262626"/>
                </a:solidFill>
                <a:ea typeface="ＭＳ Ｐゴシック" charset="0"/>
                <a:cs typeface="ＭＳ Ｐゴシック" charset="0"/>
              </a:rPr>
              <a:t>PeopleLaw</a:t>
            </a:r>
            <a:r>
              <a:rPr lang="en-US" sz="2000" b="1">
                <a:solidFill>
                  <a:srgbClr val="262626"/>
                </a:solidFill>
                <a:ea typeface="ＭＳ Ｐゴシック" charset="0"/>
                <a:cs typeface="ＭＳ Ｐゴシック" charset="0"/>
              </a:rPr>
              <a:t> segment?</a:t>
            </a:r>
          </a:p>
          <a:p>
            <a:pPr marL="342900" indent="-342900" algn="l" defTabSz="622300">
              <a:spcBef>
                <a:spcPct val="20000"/>
              </a:spcBef>
              <a:buClr>
                <a:srgbClr val="9E1B34"/>
              </a:buClr>
              <a:buFont typeface="Arial" panose="020B0604020202020204" pitchFamily="34" charset="0"/>
              <a:buChar char="•"/>
              <a:defRPr b="1"/>
            </a:pPr>
            <a:endParaRPr lang="en-US" sz="2000" b="1">
              <a:solidFill>
                <a:srgbClr val="262626"/>
              </a:solidFill>
              <a:ea typeface="ＭＳ Ｐゴシック" charset="0"/>
              <a:cs typeface="ＭＳ Ｐゴシック" charset="0"/>
            </a:endParaRPr>
          </a:p>
          <a:p>
            <a:pPr marL="742950" lvl="1" indent="-285750" algn="l" defTabSz="488950">
              <a:spcBef>
                <a:spcPct val="20000"/>
              </a:spcBef>
              <a:buClr>
                <a:srgbClr val="9E1B34"/>
              </a:buClr>
              <a:buFont typeface="Arial" panose="020B0604020202020204" pitchFamily="34" charset="0"/>
              <a:buChar char="–"/>
              <a:defRPr/>
            </a:pPr>
            <a:r>
              <a:rPr lang="en-GB" sz="2000">
                <a:solidFill>
                  <a:srgbClr val="262626"/>
                </a:solidFill>
                <a:ea typeface="ＭＳ Ｐゴシック" pitchFamily="34" charset="-128"/>
              </a:rPr>
              <a:t>Would standardised legal software help?</a:t>
            </a:r>
          </a:p>
          <a:p>
            <a:pPr marL="0" lvl="0" indent="0" algn="l" defTabSz="622300">
              <a:lnSpc>
                <a:spcPct val="100000"/>
              </a:lnSpc>
              <a:spcBef>
                <a:spcPct val="0"/>
              </a:spcBef>
              <a:spcAft>
                <a:spcPct val="35000"/>
              </a:spcAft>
              <a:buNone/>
              <a:defRPr b="1"/>
            </a:pPr>
            <a:endParaRPr lang="en-US" sz="1400" kern="1200" baseline="0"/>
          </a:p>
          <a:p>
            <a:pPr marL="0" lvl="0" indent="0" algn="l" defTabSz="622300">
              <a:lnSpc>
                <a:spcPct val="100000"/>
              </a:lnSpc>
              <a:spcBef>
                <a:spcPct val="0"/>
              </a:spcBef>
              <a:spcAft>
                <a:spcPct val="35000"/>
              </a:spcAft>
              <a:buNone/>
              <a:defRPr b="1"/>
            </a:pPr>
            <a:endParaRPr lang="en-US" sz="1400" kern="1200"/>
          </a:p>
        </p:txBody>
      </p:sp>
      <p:pic>
        <p:nvPicPr>
          <p:cNvPr id="3" name="Picture 2">
            <a:extLst>
              <a:ext uri="{FF2B5EF4-FFF2-40B4-BE49-F238E27FC236}">
                <a16:creationId xmlns:a16="http://schemas.microsoft.com/office/drawing/2014/main" id="{A1D5E74E-9F79-4EEA-82D4-4835CA93FFAD}"/>
              </a:ext>
            </a:extLst>
          </p:cNvPr>
          <p:cNvPicPr>
            <a:picLocks noChangeAspect="1"/>
          </p:cNvPicPr>
          <p:nvPr/>
        </p:nvPicPr>
        <p:blipFill>
          <a:blip r:embed="rId3"/>
          <a:stretch>
            <a:fillRect/>
          </a:stretch>
        </p:blipFill>
        <p:spPr>
          <a:xfrm>
            <a:off x="3587740" y="1330022"/>
            <a:ext cx="883997" cy="883997"/>
          </a:xfrm>
          <a:prstGeom prst="rect">
            <a:avLst/>
          </a:prstGeom>
        </p:spPr>
      </p:pic>
    </p:spTree>
    <p:extLst>
      <p:ext uri="{BB962C8B-B14F-4D97-AF65-F5344CB8AC3E}">
        <p14:creationId xmlns:p14="http://schemas.microsoft.com/office/powerpoint/2010/main" val="2980173170"/>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D14EF-81B4-8D4B-A625-D28BD30EA15A}"/>
              </a:ext>
            </a:extLst>
          </p:cNvPr>
          <p:cNvSpPr>
            <a:spLocks noGrp="1"/>
          </p:cNvSpPr>
          <p:nvPr>
            <p:ph type="title"/>
          </p:nvPr>
        </p:nvSpPr>
        <p:spPr>
          <a:xfrm>
            <a:off x="208140" y="285795"/>
            <a:ext cx="6851105" cy="576064"/>
          </a:xfrm>
        </p:spPr>
        <p:txBody>
          <a:bodyPr anchor="ctr">
            <a:normAutofit/>
          </a:bodyPr>
          <a:lstStyle/>
          <a:p>
            <a:pPr>
              <a:lnSpc>
                <a:spcPct val="90000"/>
              </a:lnSpc>
            </a:pPr>
            <a:r>
              <a:rPr lang="en-US" sz="3100"/>
              <a:t>Implications of the Research</a:t>
            </a:r>
          </a:p>
        </p:txBody>
      </p:sp>
      <p:sp>
        <p:nvSpPr>
          <p:cNvPr id="4" name="Slide Number Placeholder 3">
            <a:extLst>
              <a:ext uri="{FF2B5EF4-FFF2-40B4-BE49-F238E27FC236}">
                <a16:creationId xmlns:a16="http://schemas.microsoft.com/office/drawing/2014/main" id="{56B4BC74-5C37-D949-83E6-D8C3707CD623}"/>
              </a:ext>
            </a:extLst>
          </p:cNvPr>
          <p:cNvSpPr>
            <a:spLocks noGrp="1"/>
          </p:cNvSpPr>
          <p:nvPr>
            <p:ph type="sldNum" sz="quarter" idx="12"/>
          </p:nvPr>
        </p:nvSpPr>
        <p:spPr>
          <a:xfrm>
            <a:off x="6553201" y="4836189"/>
            <a:ext cx="2133600" cy="273844"/>
          </a:xfrm>
          <a:prstGeom prst="rect">
            <a:avLst/>
          </a:prstGeom>
        </p:spPr>
        <p:txBody>
          <a:bodyPr vert="horz" lIns="91425" tIns="45713" rIns="91425" bIns="45713" rtlCol="0" anchor="ctr">
            <a:normAutofit/>
          </a:bodyPr>
          <a:lstStyle>
            <a:defPPr>
              <a:defRPr lang="en-US"/>
            </a:defPPr>
            <a:lvl1pPr marL="0" algn="r" defTabSz="914256" rtl="0" eaLnBrk="1" latinLnBrk="0" hangingPunct="1">
              <a:defRPr sz="825" kern="1200">
                <a:solidFill>
                  <a:schemeClr val="tx1">
                    <a:tint val="75000"/>
                  </a:schemeClr>
                </a:solidFill>
                <a:latin typeface="+mn-lt"/>
                <a:ea typeface="+mn-ea"/>
                <a:cs typeface="+mn-cs"/>
              </a:defRPr>
            </a:lvl1pPr>
            <a:lvl2pPr marL="457127" algn="l" defTabSz="914256" rtl="0" eaLnBrk="1" latinLnBrk="0" hangingPunct="1">
              <a:defRPr sz="1800" kern="1200">
                <a:solidFill>
                  <a:schemeClr val="tx1"/>
                </a:solidFill>
                <a:latin typeface="+mn-lt"/>
                <a:ea typeface="+mn-ea"/>
                <a:cs typeface="+mn-cs"/>
              </a:defRPr>
            </a:lvl2pPr>
            <a:lvl3pPr marL="914256" algn="l" defTabSz="914256" rtl="0" eaLnBrk="1" latinLnBrk="0" hangingPunct="1">
              <a:defRPr sz="1800" kern="1200">
                <a:solidFill>
                  <a:schemeClr val="tx1"/>
                </a:solidFill>
                <a:latin typeface="+mn-lt"/>
                <a:ea typeface="+mn-ea"/>
                <a:cs typeface="+mn-cs"/>
              </a:defRPr>
            </a:lvl3pPr>
            <a:lvl4pPr marL="1371383" algn="l" defTabSz="914256" rtl="0" eaLnBrk="1" latinLnBrk="0" hangingPunct="1">
              <a:defRPr sz="1800" kern="1200">
                <a:solidFill>
                  <a:schemeClr val="tx1"/>
                </a:solidFill>
                <a:latin typeface="+mn-lt"/>
                <a:ea typeface="+mn-ea"/>
                <a:cs typeface="+mn-cs"/>
              </a:defRPr>
            </a:lvl4pPr>
            <a:lvl5pPr marL="1828511" algn="l" defTabSz="914256" rtl="0" eaLnBrk="1" latinLnBrk="0" hangingPunct="1">
              <a:defRPr sz="1800" kern="1200">
                <a:solidFill>
                  <a:schemeClr val="tx1"/>
                </a:solidFill>
                <a:latin typeface="+mn-lt"/>
                <a:ea typeface="+mn-ea"/>
                <a:cs typeface="+mn-cs"/>
              </a:defRPr>
            </a:lvl5pPr>
            <a:lvl6pPr marL="2285639" algn="l" defTabSz="914256" rtl="0" eaLnBrk="1" latinLnBrk="0" hangingPunct="1">
              <a:defRPr sz="1800" kern="1200">
                <a:solidFill>
                  <a:schemeClr val="tx1"/>
                </a:solidFill>
                <a:latin typeface="+mn-lt"/>
                <a:ea typeface="+mn-ea"/>
                <a:cs typeface="+mn-cs"/>
              </a:defRPr>
            </a:lvl6pPr>
            <a:lvl7pPr marL="2742767" algn="l" defTabSz="914256" rtl="0" eaLnBrk="1" latinLnBrk="0" hangingPunct="1">
              <a:defRPr sz="1800" kern="1200">
                <a:solidFill>
                  <a:schemeClr val="tx1"/>
                </a:solidFill>
                <a:latin typeface="+mn-lt"/>
                <a:ea typeface="+mn-ea"/>
                <a:cs typeface="+mn-cs"/>
              </a:defRPr>
            </a:lvl7pPr>
            <a:lvl8pPr marL="3199894" algn="l" defTabSz="914256" rtl="0" eaLnBrk="1" latinLnBrk="0" hangingPunct="1">
              <a:defRPr sz="1800" kern="1200">
                <a:solidFill>
                  <a:schemeClr val="tx1"/>
                </a:solidFill>
                <a:latin typeface="+mn-lt"/>
                <a:ea typeface="+mn-ea"/>
                <a:cs typeface="+mn-cs"/>
              </a:defRPr>
            </a:lvl8pPr>
            <a:lvl9pPr marL="3657023" algn="l" defTabSz="914256" rtl="0" eaLnBrk="1" latinLnBrk="0" hangingPunct="1">
              <a:defRPr sz="1800" kern="1200">
                <a:solidFill>
                  <a:schemeClr val="tx1"/>
                </a:solidFill>
                <a:latin typeface="+mn-lt"/>
                <a:ea typeface="+mn-ea"/>
                <a:cs typeface="+mn-cs"/>
              </a:defRPr>
            </a:lvl9pPr>
          </a:lstStyle>
          <a:p>
            <a:pPr>
              <a:spcAft>
                <a:spcPts val="600"/>
              </a:spcAft>
            </a:pPr>
            <a:fld id="{6951B36F-1B9E-4FF7-AA5F-EC289388201B}" type="slidenum">
              <a:rPr lang="en-GB" smtClean="0"/>
              <a:pPr>
                <a:spcAft>
                  <a:spcPts val="600"/>
                </a:spcAft>
              </a:pPr>
              <a:t>11</a:t>
            </a:fld>
            <a:endParaRPr lang="en-GB"/>
          </a:p>
        </p:txBody>
      </p:sp>
      <p:sp>
        <p:nvSpPr>
          <p:cNvPr id="15" name="Freeform: Shape 14">
            <a:extLst>
              <a:ext uri="{FF2B5EF4-FFF2-40B4-BE49-F238E27FC236}">
                <a16:creationId xmlns:a16="http://schemas.microsoft.com/office/drawing/2014/main" id="{8979084A-1A57-479C-BA3B-6742199DB2E6}"/>
              </a:ext>
            </a:extLst>
          </p:cNvPr>
          <p:cNvSpPr/>
          <p:nvPr/>
        </p:nvSpPr>
        <p:spPr>
          <a:xfrm>
            <a:off x="6155184" y="3340708"/>
            <a:ext cx="2531250" cy="927479"/>
          </a:xfrm>
          <a:custGeom>
            <a:avLst/>
            <a:gdLst>
              <a:gd name="connsiteX0" fmla="*/ 0 w 2531250"/>
              <a:gd name="connsiteY0" fmla="*/ 0 h 927479"/>
              <a:gd name="connsiteX1" fmla="*/ 2531250 w 2531250"/>
              <a:gd name="connsiteY1" fmla="*/ 0 h 927479"/>
              <a:gd name="connsiteX2" fmla="*/ 2531250 w 2531250"/>
              <a:gd name="connsiteY2" fmla="*/ 927479 h 927479"/>
              <a:gd name="connsiteX3" fmla="*/ 0 w 2531250"/>
              <a:gd name="connsiteY3" fmla="*/ 927479 h 927479"/>
              <a:gd name="connsiteX4" fmla="*/ 0 w 2531250"/>
              <a:gd name="connsiteY4" fmla="*/ 0 h 9274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1250" h="927479">
                <a:moveTo>
                  <a:pt x="0" y="0"/>
                </a:moveTo>
                <a:lnTo>
                  <a:pt x="2531250" y="0"/>
                </a:lnTo>
                <a:lnTo>
                  <a:pt x="2531250" y="927479"/>
                </a:lnTo>
                <a:lnTo>
                  <a:pt x="0" y="92747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endParaRPr lang="en-US" sz="1100" b="0" i="0" kern="1200"/>
          </a:p>
          <a:p>
            <a:pPr marL="0" lvl="0" indent="0" algn="l" defTabSz="488950">
              <a:lnSpc>
                <a:spcPct val="100000"/>
              </a:lnSpc>
              <a:spcBef>
                <a:spcPct val="0"/>
              </a:spcBef>
              <a:spcAft>
                <a:spcPct val="35000"/>
              </a:spcAft>
              <a:buNone/>
            </a:pPr>
            <a:endParaRPr lang="en-US" sz="1100" b="0" i="0" kern="1200"/>
          </a:p>
          <a:p>
            <a:pPr marL="0" lvl="0" indent="0" algn="l" defTabSz="488950">
              <a:lnSpc>
                <a:spcPct val="100000"/>
              </a:lnSpc>
              <a:spcBef>
                <a:spcPct val="0"/>
              </a:spcBef>
              <a:spcAft>
                <a:spcPct val="35000"/>
              </a:spcAft>
              <a:buNone/>
            </a:pPr>
            <a:r>
              <a:rPr lang="en-US" sz="1100" b="0" i="0" kern="1200"/>
              <a:t> </a:t>
            </a:r>
          </a:p>
        </p:txBody>
      </p:sp>
      <p:sp>
        <p:nvSpPr>
          <p:cNvPr id="17" name="Freeform: Shape 16">
            <a:extLst>
              <a:ext uri="{FF2B5EF4-FFF2-40B4-BE49-F238E27FC236}">
                <a16:creationId xmlns:a16="http://schemas.microsoft.com/office/drawing/2014/main" id="{AA5BD417-914B-4C94-9D06-BF151ECF7A1A}"/>
              </a:ext>
            </a:extLst>
          </p:cNvPr>
          <p:cNvSpPr/>
          <p:nvPr/>
        </p:nvSpPr>
        <p:spPr>
          <a:xfrm>
            <a:off x="539552" y="1286921"/>
            <a:ext cx="7992888" cy="1031742"/>
          </a:xfrm>
          <a:custGeom>
            <a:avLst/>
            <a:gdLst>
              <a:gd name="connsiteX0" fmla="*/ 0 w 2531250"/>
              <a:gd name="connsiteY0" fmla="*/ 0 h 822455"/>
              <a:gd name="connsiteX1" fmla="*/ 2531250 w 2531250"/>
              <a:gd name="connsiteY1" fmla="*/ 0 h 822455"/>
              <a:gd name="connsiteX2" fmla="*/ 2531250 w 2531250"/>
              <a:gd name="connsiteY2" fmla="*/ 822455 h 822455"/>
              <a:gd name="connsiteX3" fmla="*/ 0 w 2531250"/>
              <a:gd name="connsiteY3" fmla="*/ 822455 h 822455"/>
              <a:gd name="connsiteX4" fmla="*/ 0 w 2531250"/>
              <a:gd name="connsiteY4" fmla="*/ 0 h 8224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1250" h="822455">
                <a:moveTo>
                  <a:pt x="0" y="0"/>
                </a:moveTo>
                <a:lnTo>
                  <a:pt x="2531250" y="0"/>
                </a:lnTo>
                <a:lnTo>
                  <a:pt x="2531250" y="822455"/>
                </a:lnTo>
                <a:lnTo>
                  <a:pt x="0" y="82245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342900" lvl="0" indent="-342900" algn="l" defTabSz="622300">
              <a:lnSpc>
                <a:spcPct val="100000"/>
              </a:lnSpc>
              <a:spcBef>
                <a:spcPct val="20000"/>
              </a:spcBef>
              <a:buClr>
                <a:srgbClr val="9E1B34"/>
              </a:buClr>
              <a:buFont typeface="Arial" panose="020B0604020202020204" pitchFamily="34" charset="0"/>
              <a:buChar char="•"/>
              <a:defRPr b="1"/>
            </a:pPr>
            <a:endParaRPr lang="en-US" sz="2000" b="1">
              <a:solidFill>
                <a:srgbClr val="262626"/>
              </a:solidFill>
              <a:ea typeface="ＭＳ Ｐゴシック" charset="0"/>
              <a:cs typeface="ＭＳ Ｐゴシック" charset="0"/>
            </a:endParaRPr>
          </a:p>
          <a:p>
            <a:pPr marL="342900" lvl="0" indent="-342900" algn="l" defTabSz="622300">
              <a:lnSpc>
                <a:spcPct val="100000"/>
              </a:lnSpc>
              <a:spcBef>
                <a:spcPct val="20000"/>
              </a:spcBef>
              <a:buClr>
                <a:srgbClr val="9E1B34"/>
              </a:buClr>
              <a:buFont typeface="Arial" panose="020B0604020202020204" pitchFamily="34" charset="0"/>
              <a:buChar char="•"/>
              <a:defRPr b="1"/>
            </a:pPr>
            <a:endParaRPr lang="en-US" sz="2000" b="1">
              <a:solidFill>
                <a:srgbClr val="262626"/>
              </a:solidFill>
              <a:ea typeface="ＭＳ Ｐゴシック" charset="0"/>
              <a:cs typeface="ＭＳ Ｐゴシック" charset="0"/>
            </a:endParaRPr>
          </a:p>
          <a:p>
            <a:pPr marL="342900" lvl="0" indent="-342900" algn="l" defTabSz="622300">
              <a:lnSpc>
                <a:spcPct val="100000"/>
              </a:lnSpc>
              <a:spcBef>
                <a:spcPct val="20000"/>
              </a:spcBef>
              <a:buClr>
                <a:srgbClr val="9E1B34"/>
              </a:buClr>
              <a:buFont typeface="Arial" panose="020B0604020202020204" pitchFamily="34" charset="0"/>
              <a:buChar char="•"/>
              <a:defRPr b="1"/>
            </a:pPr>
            <a:endParaRPr lang="en-US" sz="2000" b="1">
              <a:solidFill>
                <a:srgbClr val="262626"/>
              </a:solidFill>
              <a:ea typeface="ＭＳ Ｐゴシック" charset="0"/>
              <a:cs typeface="ＭＳ Ｐゴシック" charset="0"/>
            </a:endParaRPr>
          </a:p>
          <a:p>
            <a:pPr marL="342900" lvl="0" indent="-342900" algn="l" defTabSz="622300">
              <a:lnSpc>
                <a:spcPct val="100000"/>
              </a:lnSpc>
              <a:spcBef>
                <a:spcPct val="20000"/>
              </a:spcBef>
              <a:buClr>
                <a:srgbClr val="9E1B34"/>
              </a:buClr>
              <a:buFont typeface="Arial" panose="020B0604020202020204" pitchFamily="34" charset="0"/>
              <a:buChar char="•"/>
              <a:defRPr b="1"/>
            </a:pPr>
            <a:r>
              <a:rPr lang="en-US" sz="2000" b="1">
                <a:solidFill>
                  <a:srgbClr val="262626"/>
                </a:solidFill>
                <a:ea typeface="ＭＳ Ｐゴシック" charset="0"/>
                <a:cs typeface="ＭＳ Ｐゴシック" charset="0"/>
              </a:rPr>
              <a:t>Issue 3: How can the supply of </a:t>
            </a:r>
            <a:r>
              <a:rPr lang="en-US" sz="2000" b="1" err="1">
                <a:solidFill>
                  <a:srgbClr val="262626"/>
                </a:solidFill>
                <a:ea typeface="ＭＳ Ｐゴシック" charset="0"/>
                <a:cs typeface="ＭＳ Ｐゴシック" charset="0"/>
              </a:rPr>
              <a:t>lawtech</a:t>
            </a:r>
            <a:r>
              <a:rPr lang="en-US" sz="2000" b="1">
                <a:solidFill>
                  <a:srgbClr val="262626"/>
                </a:solidFill>
                <a:ea typeface="ＭＳ Ｐゴシック" charset="0"/>
                <a:cs typeface="ＭＳ Ｐゴシック" charset="0"/>
              </a:rPr>
              <a:t> skills be increased especially in the regulated sector? </a:t>
            </a:r>
          </a:p>
          <a:p>
            <a:pPr marL="342900" lvl="0" indent="-342900" algn="l" defTabSz="622300">
              <a:lnSpc>
                <a:spcPct val="100000"/>
              </a:lnSpc>
              <a:spcBef>
                <a:spcPct val="20000"/>
              </a:spcBef>
              <a:buClr>
                <a:srgbClr val="9E1B34"/>
              </a:buClr>
              <a:buFont typeface="Arial" panose="020B0604020202020204" pitchFamily="34" charset="0"/>
              <a:buChar char="•"/>
              <a:defRPr b="1"/>
            </a:pPr>
            <a:endParaRPr lang="en-US" sz="2000" b="1">
              <a:solidFill>
                <a:srgbClr val="262626"/>
              </a:solidFill>
              <a:ea typeface="ＭＳ Ｐゴシック" charset="0"/>
              <a:cs typeface="ＭＳ Ｐゴシック" charset="0"/>
            </a:endParaRPr>
          </a:p>
          <a:p>
            <a:pPr marL="742950" lvl="1" indent="-285750" algn="l" defTabSz="488950">
              <a:lnSpc>
                <a:spcPct val="100000"/>
              </a:lnSpc>
              <a:spcBef>
                <a:spcPct val="20000"/>
              </a:spcBef>
              <a:buClr>
                <a:srgbClr val="9E1B34"/>
              </a:buClr>
              <a:buFont typeface="Arial" panose="020B0604020202020204" pitchFamily="34" charset="0"/>
              <a:buChar char="–"/>
              <a:defRPr/>
            </a:pPr>
            <a:r>
              <a:rPr lang="en-GB" sz="2000">
                <a:solidFill>
                  <a:srgbClr val="262626"/>
                </a:solidFill>
                <a:ea typeface="ＭＳ Ｐゴシック" pitchFamily="34" charset="-128"/>
              </a:rPr>
              <a:t>Where/who should this come from?</a:t>
            </a:r>
          </a:p>
          <a:p>
            <a:pPr marL="342900" lvl="0" indent="-342900" algn="l" defTabSz="622300">
              <a:lnSpc>
                <a:spcPct val="100000"/>
              </a:lnSpc>
              <a:spcBef>
                <a:spcPct val="20000"/>
              </a:spcBef>
              <a:buClr>
                <a:srgbClr val="9E1B34"/>
              </a:buClr>
              <a:buFont typeface="Arial" panose="020B0604020202020204" pitchFamily="34" charset="0"/>
              <a:buChar char="•"/>
              <a:defRPr b="1"/>
            </a:pPr>
            <a:endParaRPr lang="en-US" sz="2000" b="1">
              <a:solidFill>
                <a:srgbClr val="262626"/>
              </a:solidFill>
              <a:ea typeface="ＭＳ Ｐゴシック" charset="0"/>
              <a:cs typeface="ＭＳ Ｐゴシック" charset="0"/>
            </a:endParaRPr>
          </a:p>
          <a:p>
            <a:pPr marL="342900" lvl="0" indent="-342900" algn="l" defTabSz="622300">
              <a:lnSpc>
                <a:spcPct val="100000"/>
              </a:lnSpc>
              <a:spcBef>
                <a:spcPct val="20000"/>
              </a:spcBef>
              <a:buClr>
                <a:srgbClr val="9E1B34"/>
              </a:buClr>
              <a:buFont typeface="Arial" panose="020B0604020202020204" pitchFamily="34" charset="0"/>
              <a:buChar char="•"/>
              <a:defRPr b="1"/>
            </a:pPr>
            <a:endParaRPr lang="en-US" sz="2000" b="1">
              <a:solidFill>
                <a:srgbClr val="262626"/>
              </a:solidFill>
              <a:ea typeface="ＭＳ Ｐゴシック" charset="0"/>
              <a:cs typeface="ＭＳ Ｐゴシック" charset="0"/>
            </a:endParaRPr>
          </a:p>
          <a:p>
            <a:pPr marL="342900" lvl="0" indent="-342900" algn="l" defTabSz="622300">
              <a:lnSpc>
                <a:spcPct val="100000"/>
              </a:lnSpc>
              <a:spcBef>
                <a:spcPct val="20000"/>
              </a:spcBef>
              <a:buClr>
                <a:srgbClr val="9E1B34"/>
              </a:buClr>
              <a:buFont typeface="Arial" panose="020B0604020202020204" pitchFamily="34" charset="0"/>
              <a:buChar char="•"/>
              <a:defRPr b="1"/>
            </a:pPr>
            <a:endParaRPr lang="en-US" sz="2000" b="1">
              <a:solidFill>
                <a:srgbClr val="262626"/>
              </a:solidFill>
              <a:ea typeface="ＭＳ Ｐゴシック" charset="0"/>
              <a:cs typeface="ＭＳ Ｐゴシック" charset="0"/>
            </a:endParaRPr>
          </a:p>
        </p:txBody>
      </p:sp>
      <p:pic>
        <p:nvPicPr>
          <p:cNvPr id="3" name="Picture 2">
            <a:extLst>
              <a:ext uri="{FF2B5EF4-FFF2-40B4-BE49-F238E27FC236}">
                <a16:creationId xmlns:a16="http://schemas.microsoft.com/office/drawing/2014/main" id="{C80C4C11-3582-4F41-92C3-2642EAE5C848}"/>
              </a:ext>
            </a:extLst>
          </p:cNvPr>
          <p:cNvPicPr>
            <a:picLocks noChangeAspect="1"/>
          </p:cNvPicPr>
          <p:nvPr/>
        </p:nvPicPr>
        <p:blipFill>
          <a:blip r:embed="rId3"/>
          <a:stretch>
            <a:fillRect/>
          </a:stretch>
        </p:blipFill>
        <p:spPr>
          <a:xfrm>
            <a:off x="3688003" y="1286921"/>
            <a:ext cx="883997" cy="883997"/>
          </a:xfrm>
          <a:prstGeom prst="rect">
            <a:avLst/>
          </a:prstGeom>
        </p:spPr>
      </p:pic>
    </p:spTree>
    <p:extLst>
      <p:ext uri="{BB962C8B-B14F-4D97-AF65-F5344CB8AC3E}">
        <p14:creationId xmlns:p14="http://schemas.microsoft.com/office/powerpoint/2010/main" val="3698406745"/>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89CE7-581C-4AB5-B68B-11EDFAF9D610}"/>
              </a:ext>
            </a:extLst>
          </p:cNvPr>
          <p:cNvSpPr>
            <a:spLocks noGrp="1"/>
          </p:cNvSpPr>
          <p:nvPr>
            <p:ph type="title"/>
          </p:nvPr>
        </p:nvSpPr>
        <p:spPr/>
        <p:txBody>
          <a:bodyPr/>
          <a:lstStyle/>
          <a:p>
            <a:r>
              <a:rPr lang="en-GB"/>
              <a:t>Find out more</a:t>
            </a:r>
          </a:p>
        </p:txBody>
      </p:sp>
      <p:sp>
        <p:nvSpPr>
          <p:cNvPr id="3" name="Content Placeholder 2">
            <a:extLst>
              <a:ext uri="{FF2B5EF4-FFF2-40B4-BE49-F238E27FC236}">
                <a16:creationId xmlns:a16="http://schemas.microsoft.com/office/drawing/2014/main" id="{BFAA8656-B3EC-4440-9EB3-392168161EAC}"/>
              </a:ext>
            </a:extLst>
          </p:cNvPr>
          <p:cNvSpPr>
            <a:spLocks noGrp="1"/>
          </p:cNvSpPr>
          <p:nvPr>
            <p:ph idx="1"/>
          </p:nvPr>
        </p:nvSpPr>
        <p:spPr>
          <a:xfrm>
            <a:off x="250825" y="1398861"/>
            <a:ext cx="8642350" cy="2397025"/>
          </a:xfrm>
        </p:spPr>
        <p:txBody>
          <a:bodyPr/>
          <a:lstStyle/>
          <a:p>
            <a:pPr marL="0" indent="0" algn="ctr">
              <a:buNone/>
            </a:pPr>
            <a:r>
              <a:rPr lang="en-GB">
                <a:solidFill>
                  <a:schemeClr val="tx1"/>
                </a:solidFill>
              </a:rPr>
              <a:t>Webinar, podcasts and report:</a:t>
            </a:r>
            <a:endParaRPr lang="en-GB">
              <a:solidFill>
                <a:schemeClr val="tx1"/>
              </a:solidFill>
              <a:hlinkClick r:id="rId3">
                <a:extLst>
                  <a:ext uri="{A12FA001-AC4F-418D-AE19-62706E023703}">
                    <ahyp:hlinkClr xmlns:ahyp="http://schemas.microsoft.com/office/drawing/2018/hyperlinkcolor" val="tx"/>
                  </a:ext>
                </a:extLst>
              </a:hlinkClick>
            </a:endParaRPr>
          </a:p>
          <a:p>
            <a:pPr marL="0" indent="0">
              <a:buNone/>
            </a:pPr>
            <a:endParaRPr lang="en-GB">
              <a:solidFill>
                <a:srgbClr val="CCCCFF"/>
              </a:solidFill>
              <a:hlinkClick r:id="rId3">
                <a:extLst>
                  <a:ext uri="{A12FA001-AC4F-418D-AE19-62706E023703}">
                    <ahyp:hlinkClr xmlns:ahyp="http://schemas.microsoft.com/office/drawing/2018/hyperlinkcolor" val="tx"/>
                  </a:ext>
                </a:extLst>
              </a:hlinkClick>
            </a:endParaRPr>
          </a:p>
          <a:p>
            <a:pPr marL="0" indent="0" algn="ctr">
              <a:buNone/>
            </a:pPr>
            <a:r>
              <a:rPr lang="en-GB">
                <a:solidFill>
                  <a:schemeClr val="accent6">
                    <a:lumMod val="60000"/>
                    <a:lumOff val="40000"/>
                  </a:schemeClr>
                </a:solidFill>
                <a:hlinkClick r:id="rId4">
                  <a:extLst>
                    <a:ext uri="{A12FA001-AC4F-418D-AE19-62706E023703}">
                      <ahyp:hlinkClr xmlns:ahyp="http://schemas.microsoft.com/office/drawing/2018/hyperlinkcolor" val="tx"/>
                    </a:ext>
                  </a:extLst>
                </a:hlinkClick>
              </a:rPr>
              <a:t>www.sra.org.uk/techinnovate</a:t>
            </a:r>
            <a:r>
              <a:rPr lang="en-GB">
                <a:solidFill>
                  <a:schemeClr val="accent6">
                    <a:lumMod val="60000"/>
                    <a:lumOff val="40000"/>
                  </a:schemeClr>
                </a:solidFill>
              </a:rPr>
              <a:t> </a:t>
            </a:r>
          </a:p>
          <a:p>
            <a:endParaRPr lang="en-GB"/>
          </a:p>
        </p:txBody>
      </p:sp>
    </p:spTree>
    <p:extLst>
      <p:ext uri="{BB962C8B-B14F-4D97-AF65-F5344CB8AC3E}">
        <p14:creationId xmlns:p14="http://schemas.microsoft.com/office/powerpoint/2010/main" val="1171818011"/>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89CE7-581C-4AB5-B68B-11EDFAF9D610}"/>
              </a:ext>
            </a:extLst>
          </p:cNvPr>
          <p:cNvSpPr>
            <a:spLocks noGrp="1"/>
          </p:cNvSpPr>
          <p:nvPr>
            <p:ph type="title"/>
          </p:nvPr>
        </p:nvSpPr>
        <p:spPr/>
        <p:txBody>
          <a:bodyPr/>
          <a:lstStyle/>
          <a:p>
            <a:r>
              <a:rPr lang="en-GB"/>
              <a:t>What’s next?</a:t>
            </a:r>
          </a:p>
        </p:txBody>
      </p:sp>
      <p:sp>
        <p:nvSpPr>
          <p:cNvPr id="3" name="Content Placeholder 2">
            <a:extLst>
              <a:ext uri="{FF2B5EF4-FFF2-40B4-BE49-F238E27FC236}">
                <a16:creationId xmlns:a16="http://schemas.microsoft.com/office/drawing/2014/main" id="{BFAA8656-B3EC-4440-9EB3-392168161EAC}"/>
              </a:ext>
            </a:extLst>
          </p:cNvPr>
          <p:cNvSpPr>
            <a:spLocks noGrp="1"/>
          </p:cNvSpPr>
          <p:nvPr>
            <p:ph idx="1"/>
          </p:nvPr>
        </p:nvSpPr>
        <p:spPr>
          <a:xfrm>
            <a:off x="250825" y="1203598"/>
            <a:ext cx="8642350" cy="3744639"/>
          </a:xfrm>
        </p:spPr>
        <p:txBody>
          <a:bodyPr/>
          <a:lstStyle/>
          <a:p>
            <a:r>
              <a:rPr lang="en-GB" sz="2000"/>
              <a:t>Further research</a:t>
            </a:r>
          </a:p>
          <a:p>
            <a:r>
              <a:rPr lang="en-GB" sz="2000"/>
              <a:t>Information about tech market</a:t>
            </a:r>
          </a:p>
          <a:p>
            <a:r>
              <a:rPr lang="en-GB" sz="2000"/>
              <a:t>Building our innovation capability with SRA Innovate</a:t>
            </a:r>
          </a:p>
          <a:p>
            <a:r>
              <a:rPr lang="en-GB" sz="2000"/>
              <a:t>More piloting:</a:t>
            </a:r>
          </a:p>
          <a:p>
            <a:pPr lvl="1"/>
            <a:r>
              <a:rPr lang="en-GB" sz="1800"/>
              <a:t>Quality Indicators and Unbundling</a:t>
            </a:r>
          </a:p>
          <a:p>
            <a:pPr lvl="1"/>
            <a:r>
              <a:rPr lang="en-GB" sz="1800"/>
              <a:t>Supporting the </a:t>
            </a:r>
            <a:r>
              <a:rPr lang="en-GB" sz="1800" err="1"/>
              <a:t>LawTech</a:t>
            </a:r>
            <a:r>
              <a:rPr lang="en-GB" sz="1800"/>
              <a:t> UK Sandbox pilot</a:t>
            </a:r>
          </a:p>
          <a:p>
            <a:r>
              <a:rPr lang="en-GB" sz="2000"/>
              <a:t>Continuing and extending our partnerships</a:t>
            </a:r>
          </a:p>
          <a:p>
            <a:pPr lvl="1"/>
            <a:r>
              <a:rPr lang="en-GB" sz="1800"/>
              <a:t>Agile Nations</a:t>
            </a:r>
          </a:p>
          <a:p>
            <a:pPr lvl="1"/>
            <a:r>
              <a:rPr lang="en-GB" sz="1800"/>
              <a:t>Regulators Pioneer Fund</a:t>
            </a:r>
          </a:p>
          <a:p>
            <a:endParaRPr lang="en-GB" sz="2000"/>
          </a:p>
          <a:p>
            <a:endParaRPr lang="en-GB"/>
          </a:p>
        </p:txBody>
      </p:sp>
    </p:spTree>
    <p:extLst>
      <p:ext uri="{BB962C8B-B14F-4D97-AF65-F5344CB8AC3E}">
        <p14:creationId xmlns:p14="http://schemas.microsoft.com/office/powerpoint/2010/main" val="2982559709"/>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F9C51-F922-44A6-972D-ECC03E9E1B59}"/>
              </a:ext>
            </a:extLst>
          </p:cNvPr>
          <p:cNvSpPr>
            <a:spLocks noGrp="1"/>
          </p:cNvSpPr>
          <p:nvPr>
            <p:ph type="title"/>
          </p:nvPr>
        </p:nvSpPr>
        <p:spPr/>
        <p:txBody>
          <a:bodyPr/>
          <a:lstStyle/>
          <a:p>
            <a:r>
              <a:rPr lang="en-GB"/>
              <a:t>Our Strategic Objectives</a:t>
            </a:r>
          </a:p>
        </p:txBody>
      </p:sp>
      <p:sp>
        <p:nvSpPr>
          <p:cNvPr id="4" name="TextBox 3">
            <a:extLst>
              <a:ext uri="{FF2B5EF4-FFF2-40B4-BE49-F238E27FC236}">
                <a16:creationId xmlns:a16="http://schemas.microsoft.com/office/drawing/2014/main" id="{0E4F2E0C-0977-4A8A-A4A9-1AE6EFE0C8F1}"/>
              </a:ext>
            </a:extLst>
          </p:cNvPr>
          <p:cNvSpPr txBox="1"/>
          <p:nvPr/>
        </p:nvSpPr>
        <p:spPr>
          <a:xfrm>
            <a:off x="250825" y="1347614"/>
            <a:ext cx="8641655" cy="923330"/>
          </a:xfrm>
          <a:prstGeom prst="rect">
            <a:avLst/>
          </a:prstGeom>
          <a:noFill/>
        </p:spPr>
        <p:txBody>
          <a:bodyPr wrap="square">
            <a:spAutoFit/>
          </a:bodyPr>
          <a:lstStyle/>
          <a:p>
            <a:pPr algn="l"/>
            <a:r>
              <a:rPr lang="en-GB" sz="1800" b="1" i="0">
                <a:solidFill>
                  <a:srgbClr val="333333"/>
                </a:solidFill>
                <a:effectLst/>
                <a:latin typeface="+mj-lt"/>
              </a:rPr>
              <a:t>Objective one</a:t>
            </a:r>
            <a:r>
              <a:rPr lang="en-GB" sz="1800">
                <a:solidFill>
                  <a:srgbClr val="333333"/>
                </a:solidFill>
                <a:latin typeface="+mj-lt"/>
              </a:rPr>
              <a:t>:</a:t>
            </a:r>
            <a:r>
              <a:rPr lang="en-GB" sz="1800" b="0" i="0">
                <a:solidFill>
                  <a:srgbClr val="333333"/>
                </a:solidFill>
                <a:effectLst/>
                <a:latin typeface="+mj-lt"/>
              </a:rPr>
              <a:t> We will set and maintain high professional standards for solicitors and law firms as the public would expect and ensure we provide an equally high level of operational service</a:t>
            </a:r>
          </a:p>
        </p:txBody>
      </p:sp>
      <p:sp>
        <p:nvSpPr>
          <p:cNvPr id="8" name="TextBox 7">
            <a:extLst>
              <a:ext uri="{FF2B5EF4-FFF2-40B4-BE49-F238E27FC236}">
                <a16:creationId xmlns:a16="http://schemas.microsoft.com/office/drawing/2014/main" id="{4E1B4ED1-DB37-476E-AFBF-6346A9D3F5FD}"/>
              </a:ext>
            </a:extLst>
          </p:cNvPr>
          <p:cNvSpPr txBox="1"/>
          <p:nvPr/>
        </p:nvSpPr>
        <p:spPr>
          <a:xfrm>
            <a:off x="250825" y="2566045"/>
            <a:ext cx="8641655" cy="923330"/>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800" b="1" i="0" u="none" strike="noStrike" kern="1200" cap="none" spc="0" normalizeH="0" baseline="0" noProof="0">
                <a:ln>
                  <a:noFill/>
                </a:ln>
                <a:solidFill>
                  <a:srgbClr val="333333"/>
                </a:solidFill>
                <a:effectLst/>
                <a:uLnTx/>
                <a:uFillTx/>
                <a:latin typeface="Arial"/>
                <a:ea typeface="ＭＳ Ｐゴシック" pitchFamily="34" charset="-128"/>
                <a:cs typeface="+mn-cs"/>
              </a:rPr>
              <a:t>Objective two</a:t>
            </a:r>
            <a:r>
              <a:rPr lang="en-GB" sz="1800">
                <a:solidFill>
                  <a:srgbClr val="333333"/>
                </a:solidFill>
                <a:latin typeface="Arial"/>
              </a:rPr>
              <a:t>: </a:t>
            </a:r>
            <a:r>
              <a:rPr kumimoji="0" lang="en-GB" sz="1800" b="0" i="0" u="none" strike="noStrike" kern="1200" cap="none" spc="0" normalizeH="0" baseline="0" noProof="0">
                <a:ln>
                  <a:noFill/>
                </a:ln>
                <a:solidFill>
                  <a:srgbClr val="333333"/>
                </a:solidFill>
                <a:effectLst/>
                <a:uLnTx/>
                <a:uFillTx/>
                <a:latin typeface="Arial"/>
                <a:ea typeface="ＭＳ Ｐゴシック" pitchFamily="34" charset="-128"/>
                <a:cs typeface="+mn-cs"/>
              </a:rPr>
              <a:t>We will actively support the adoption of legal technology and other innovation that helps to meet the needs of the public, business community, regulated entities and the economy</a:t>
            </a:r>
          </a:p>
        </p:txBody>
      </p:sp>
      <p:sp>
        <p:nvSpPr>
          <p:cNvPr id="12" name="TextBox 11">
            <a:extLst>
              <a:ext uri="{FF2B5EF4-FFF2-40B4-BE49-F238E27FC236}">
                <a16:creationId xmlns:a16="http://schemas.microsoft.com/office/drawing/2014/main" id="{13797AC4-FB1D-435D-8E0F-BC0B60C45253}"/>
              </a:ext>
            </a:extLst>
          </p:cNvPr>
          <p:cNvSpPr txBox="1"/>
          <p:nvPr/>
        </p:nvSpPr>
        <p:spPr>
          <a:xfrm>
            <a:off x="256098" y="3651870"/>
            <a:ext cx="8641655" cy="923330"/>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800" b="1" i="0" u="none" strike="noStrike" kern="1200" cap="none" spc="0" normalizeH="0" baseline="0" noProof="0">
                <a:ln>
                  <a:noFill/>
                </a:ln>
                <a:solidFill>
                  <a:srgbClr val="333333"/>
                </a:solidFill>
                <a:effectLst/>
                <a:uLnTx/>
                <a:uFillTx/>
                <a:latin typeface="Arial"/>
              </a:rPr>
              <a:t>Objective three</a:t>
            </a:r>
            <a:r>
              <a:rPr lang="en-GB" sz="1800">
                <a:solidFill>
                  <a:srgbClr val="333333"/>
                </a:solidFill>
                <a:latin typeface="Arial"/>
              </a:rPr>
              <a:t>: </a:t>
            </a:r>
            <a:r>
              <a:rPr kumimoji="0" lang="en-GB" sz="1800" b="0" i="0" u="none" strike="noStrike" kern="1200" cap="none" spc="0" normalizeH="0" baseline="0" noProof="0">
                <a:ln>
                  <a:noFill/>
                </a:ln>
                <a:solidFill>
                  <a:srgbClr val="333333"/>
                </a:solidFill>
                <a:effectLst/>
                <a:uLnTx/>
                <a:uFillTx/>
                <a:latin typeface="Arial"/>
              </a:rPr>
              <a:t>We will continually build our understanding of emerging opportunities and challenges for the legal sector and our role in effectively regulating it</a:t>
            </a:r>
          </a:p>
        </p:txBody>
      </p:sp>
    </p:spTree>
    <p:extLst>
      <p:ext uri="{BB962C8B-B14F-4D97-AF65-F5344CB8AC3E}">
        <p14:creationId xmlns:p14="http://schemas.microsoft.com/office/powerpoint/2010/main" val="168539524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1000" fill="hold"/>
                                        <p:tgtEl>
                                          <p:spTgt spid="4"/>
                                        </p:tgtEl>
                                        <p:attrNameLst>
                                          <p:attrName>style.color</p:attrName>
                                        </p:attrNameLst>
                                      </p:cBhvr>
                                      <p:to>
                                        <a:srgbClr val="DDDDDD"/>
                                      </p:to>
                                    </p:animClr>
                                  </p:childTnLst>
                                </p:cTn>
                              </p:par>
                              <p:par>
                                <p:cTn id="7" presetID="3" presetClass="emph" presetSubtype="2" fill="hold" grpId="0" nodeType="withEffect">
                                  <p:stCondLst>
                                    <p:cond delay="0"/>
                                  </p:stCondLst>
                                  <p:childTnLst>
                                    <p:animClr clrSpc="rgb" dir="cw">
                                      <p:cBhvr override="childStyle">
                                        <p:cTn id="8" dur="1000" fill="hold"/>
                                        <p:tgtEl>
                                          <p:spTgt spid="12"/>
                                        </p:tgtEl>
                                        <p:attrNameLst>
                                          <p:attrName>style.color</p:attrName>
                                        </p:attrNameLst>
                                      </p:cBhvr>
                                      <p:to>
                                        <a:srgbClr val="DDDDDD"/>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4862B-AA78-4722-96DD-6FCA3662A0E4}"/>
              </a:ext>
            </a:extLst>
          </p:cNvPr>
          <p:cNvSpPr>
            <a:spLocks noGrp="1"/>
          </p:cNvSpPr>
          <p:nvPr>
            <p:ph type="title"/>
          </p:nvPr>
        </p:nvSpPr>
        <p:spPr/>
        <p:txBody>
          <a:bodyPr/>
          <a:lstStyle/>
          <a:p>
            <a:r>
              <a:rPr lang="en-GB"/>
              <a:t>Our Research</a:t>
            </a:r>
          </a:p>
        </p:txBody>
      </p:sp>
      <p:sp>
        <p:nvSpPr>
          <p:cNvPr id="4" name="TextBox 3">
            <a:extLst>
              <a:ext uri="{FF2B5EF4-FFF2-40B4-BE49-F238E27FC236}">
                <a16:creationId xmlns:a16="http://schemas.microsoft.com/office/drawing/2014/main" id="{2DEDF052-D034-487E-BF1E-0F6143E7C7B1}"/>
              </a:ext>
            </a:extLst>
          </p:cNvPr>
          <p:cNvSpPr txBox="1"/>
          <p:nvPr/>
        </p:nvSpPr>
        <p:spPr>
          <a:xfrm>
            <a:off x="467544" y="1347614"/>
            <a:ext cx="8532440" cy="2806922"/>
          </a:xfrm>
          <a:prstGeom prst="rect">
            <a:avLst/>
          </a:prstGeom>
          <a:noFill/>
        </p:spPr>
        <p:txBody>
          <a:bodyPr wrap="square">
            <a:spAutoFit/>
          </a:bodyPr>
          <a:lstStyle/>
          <a:p>
            <a:pPr algn="l"/>
            <a:r>
              <a:rPr lang="en-GB" b="1" i="0">
                <a:solidFill>
                  <a:srgbClr val="333333"/>
                </a:solidFill>
                <a:effectLst/>
                <a:latin typeface="+mj-lt"/>
              </a:rPr>
              <a:t>What is the </a:t>
            </a:r>
            <a:r>
              <a:rPr lang="en-GB" b="1">
                <a:solidFill>
                  <a:srgbClr val="333333"/>
                </a:solidFill>
                <a:latin typeface="+mj-lt"/>
              </a:rPr>
              <a:t>University of Oxford report</a:t>
            </a:r>
            <a:r>
              <a:rPr lang="en-GB" b="1" i="0">
                <a:solidFill>
                  <a:srgbClr val="333333"/>
                </a:solidFill>
                <a:effectLst/>
                <a:latin typeface="+mj-lt"/>
              </a:rPr>
              <a:t>?</a:t>
            </a:r>
          </a:p>
          <a:p>
            <a:pPr algn="l"/>
            <a:endParaRPr lang="en-GB" sz="1800">
              <a:solidFill>
                <a:srgbClr val="333333"/>
              </a:solidFill>
              <a:latin typeface="+mj-lt"/>
            </a:endParaRPr>
          </a:p>
          <a:p>
            <a:pPr marL="342900" indent="-342900" algn="l">
              <a:spcBef>
                <a:spcPct val="20000"/>
              </a:spcBef>
              <a:buClr>
                <a:srgbClr val="9E1B34"/>
              </a:buClr>
              <a:buFont typeface="Arial" panose="020B0604020202020204" pitchFamily="34" charset="0"/>
              <a:buChar char="•"/>
            </a:pPr>
            <a:r>
              <a:rPr lang="en-GB">
                <a:solidFill>
                  <a:srgbClr val="262626"/>
                </a:solidFill>
                <a:latin typeface="+mn-lt"/>
              </a:rPr>
              <a:t>Commissioned University of Oxford to conduct independent research </a:t>
            </a:r>
          </a:p>
          <a:p>
            <a:pPr marL="342900" indent="-342900" algn="l">
              <a:spcBef>
                <a:spcPct val="20000"/>
              </a:spcBef>
              <a:buClr>
                <a:srgbClr val="9E1B34"/>
              </a:buClr>
              <a:buFont typeface="Arial" panose="020B0604020202020204" pitchFamily="34" charset="0"/>
              <a:buChar char="•"/>
            </a:pPr>
            <a:r>
              <a:rPr lang="en-GB">
                <a:solidFill>
                  <a:srgbClr val="262626"/>
                </a:solidFill>
                <a:latin typeface="+mn-lt"/>
              </a:rPr>
              <a:t>Looked at the extent that legal tech and innovation are being used and how their use may develop in the future</a:t>
            </a:r>
          </a:p>
          <a:p>
            <a:pPr marL="342900" indent="-342900" algn="l">
              <a:spcBef>
                <a:spcPct val="20000"/>
              </a:spcBef>
              <a:buClr>
                <a:srgbClr val="9E1B34"/>
              </a:buClr>
              <a:buFont typeface="Arial" panose="020B0604020202020204" pitchFamily="34" charset="0"/>
              <a:buChar char="•"/>
            </a:pPr>
            <a:r>
              <a:rPr lang="en-GB">
                <a:solidFill>
                  <a:srgbClr val="333333"/>
                </a:solidFill>
                <a:latin typeface="+mj-lt"/>
              </a:rPr>
              <a:t>The research was published in July 2021</a:t>
            </a:r>
            <a:endParaRPr lang="en-GB" b="0" i="0">
              <a:solidFill>
                <a:srgbClr val="333333"/>
              </a:solidFill>
              <a:effectLst/>
              <a:latin typeface="+mj-lt"/>
            </a:endParaRPr>
          </a:p>
        </p:txBody>
      </p:sp>
    </p:spTree>
    <p:extLst>
      <p:ext uri="{BB962C8B-B14F-4D97-AF65-F5344CB8AC3E}">
        <p14:creationId xmlns:p14="http://schemas.microsoft.com/office/powerpoint/2010/main" val="409755819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ea typeface="ＭＳ Ｐゴシック" pitchFamily="34" charset="-128"/>
              </a:rPr>
              <a:t>Research Overview</a:t>
            </a:r>
          </a:p>
        </p:txBody>
      </p:sp>
      <p:sp>
        <p:nvSpPr>
          <p:cNvPr id="5123" name="Content Placeholder 2"/>
          <p:cNvSpPr>
            <a:spLocks noGrp="1"/>
          </p:cNvSpPr>
          <p:nvPr>
            <p:ph idx="1"/>
          </p:nvPr>
        </p:nvSpPr>
        <p:spPr>
          <a:xfrm>
            <a:off x="107504" y="1347614"/>
            <a:ext cx="8640960" cy="3357563"/>
          </a:xfrm>
        </p:spPr>
        <p:txBody>
          <a:bodyPr/>
          <a:lstStyle/>
          <a:p>
            <a:r>
              <a:rPr lang="en-US" sz="2000">
                <a:ea typeface="ＭＳ Ｐゴシック" pitchFamily="34" charset="-128"/>
              </a:rPr>
              <a:t>Significant piece of work by well-respected academics</a:t>
            </a:r>
          </a:p>
          <a:p>
            <a:endParaRPr lang="en-US" sz="2000">
              <a:ea typeface="ＭＳ Ｐゴシック" pitchFamily="34" charset="-128"/>
            </a:endParaRPr>
          </a:p>
          <a:p>
            <a:r>
              <a:rPr lang="en-US" sz="2000">
                <a:ea typeface="ＭＳ Ｐゴシック" pitchFamily="34" charset="-128"/>
              </a:rPr>
              <a:t>Three elements:</a:t>
            </a:r>
          </a:p>
          <a:p>
            <a:pPr lvl="1">
              <a:buFont typeface="Arial" panose="020B0604020202020204" pitchFamily="34" charset="0"/>
              <a:buChar char="–"/>
              <a:defRPr/>
            </a:pPr>
            <a:r>
              <a:rPr lang="en-US">
                <a:ea typeface="ＭＳ Ｐゴシック" pitchFamily="34" charset="-128"/>
              </a:rPr>
              <a:t>Tech adoption and innovation – use, drivers, barriers </a:t>
            </a:r>
          </a:p>
          <a:p>
            <a:pPr lvl="2">
              <a:buFont typeface="Arial" panose="020B0604020202020204" pitchFamily="34" charset="0"/>
              <a:buChar char="•"/>
              <a:defRPr/>
            </a:pPr>
            <a:r>
              <a:rPr lang="en-US" sz="1800" err="1">
                <a:ea typeface="ＭＳ Ｐゴシック" pitchFamily="34" charset="-128"/>
              </a:rPr>
              <a:t>BigLaw</a:t>
            </a:r>
            <a:r>
              <a:rPr lang="en-US" sz="1800">
                <a:ea typeface="ＭＳ Ｐゴシック" pitchFamily="34" charset="-128"/>
              </a:rPr>
              <a:t> and </a:t>
            </a:r>
            <a:r>
              <a:rPr lang="en-US" sz="1800" err="1">
                <a:ea typeface="ＭＳ Ｐゴシック" pitchFamily="34" charset="-128"/>
              </a:rPr>
              <a:t>PeopleLaw</a:t>
            </a:r>
            <a:endParaRPr lang="en-US" sz="1800">
              <a:ea typeface="ＭＳ Ｐゴシック" pitchFamily="34" charset="-128"/>
            </a:endParaRPr>
          </a:p>
          <a:p>
            <a:pPr lvl="1">
              <a:buFont typeface="Arial" panose="020B0604020202020204" pitchFamily="34" charset="0"/>
              <a:buChar char="–"/>
              <a:defRPr/>
            </a:pPr>
            <a:r>
              <a:rPr lang="en-US">
                <a:ea typeface="ＭＳ Ｐゴシック" pitchFamily="34" charset="-128"/>
              </a:rPr>
              <a:t>Provider perspectives on unmet need and risks</a:t>
            </a:r>
          </a:p>
          <a:p>
            <a:pPr lvl="1">
              <a:buFont typeface="Arial" panose="020B0604020202020204" pitchFamily="34" charset="0"/>
              <a:buChar char="–"/>
              <a:defRPr/>
            </a:pPr>
            <a:r>
              <a:rPr lang="en-US">
                <a:ea typeface="ＭＳ Ｐゴシック" pitchFamily="34" charset="-128"/>
              </a:rPr>
              <a:t>Lawtech startup ecosystems: funding, scale-up and policies</a:t>
            </a:r>
          </a:p>
          <a:p>
            <a:pPr lvl="1"/>
            <a:endParaRPr lang="en-US" sz="2000">
              <a:ea typeface="ＭＳ Ｐゴシック" pitchFamily="34" charset="-128"/>
            </a:endParaRPr>
          </a:p>
          <a:p>
            <a:r>
              <a:rPr lang="en-US" sz="2000">
                <a:ea typeface="ＭＳ Ｐゴシック" pitchFamily="34" charset="-128"/>
              </a:rPr>
              <a:t>Completed through extensive literature review, 50 interviews, analysis of investment and job databases and an online survey (891 responses)</a:t>
            </a:r>
          </a:p>
        </p:txBody>
      </p:sp>
    </p:spTree>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78F80-A87D-42B6-A690-74E448BA852F}"/>
              </a:ext>
            </a:extLst>
          </p:cNvPr>
          <p:cNvSpPr>
            <a:spLocks noGrp="1"/>
          </p:cNvSpPr>
          <p:nvPr>
            <p:ph type="title"/>
          </p:nvPr>
        </p:nvSpPr>
        <p:spPr/>
        <p:txBody>
          <a:bodyPr/>
          <a:lstStyle/>
          <a:p>
            <a:r>
              <a:rPr lang="en-GB"/>
              <a:t>Key Findings</a:t>
            </a:r>
          </a:p>
        </p:txBody>
      </p:sp>
      <p:sp>
        <p:nvSpPr>
          <p:cNvPr id="3" name="Content Placeholder 2">
            <a:extLst>
              <a:ext uri="{FF2B5EF4-FFF2-40B4-BE49-F238E27FC236}">
                <a16:creationId xmlns:a16="http://schemas.microsoft.com/office/drawing/2014/main" id="{1839D731-2936-4169-B5C0-39CC49907B34}"/>
              </a:ext>
            </a:extLst>
          </p:cNvPr>
          <p:cNvSpPr>
            <a:spLocks noGrp="1"/>
          </p:cNvSpPr>
          <p:nvPr>
            <p:ph idx="1"/>
          </p:nvPr>
        </p:nvSpPr>
        <p:spPr>
          <a:xfrm>
            <a:off x="223538" y="1131590"/>
            <a:ext cx="8740950" cy="3357563"/>
          </a:xfrm>
        </p:spPr>
        <p:txBody>
          <a:bodyPr/>
          <a:lstStyle/>
          <a:p>
            <a:pPr marL="0" indent="0">
              <a:buNone/>
            </a:pPr>
            <a:r>
              <a:rPr lang="en-GB" sz="2000" b="1">
                <a:solidFill>
                  <a:schemeClr val="tx1"/>
                </a:solidFill>
                <a:latin typeface="+mj-lt"/>
              </a:rPr>
              <a:t>‘S</a:t>
            </a:r>
            <a:r>
              <a:rPr lang="en-GB" sz="2000" b="1" i="0">
                <a:solidFill>
                  <a:schemeClr val="tx1"/>
                </a:solidFill>
                <a:effectLst/>
                <a:latin typeface="+mj-lt"/>
              </a:rPr>
              <a:t>tep-change</a:t>
            </a:r>
            <a:r>
              <a:rPr lang="en-GB" sz="2000" b="1">
                <a:solidFill>
                  <a:schemeClr val="tx1"/>
                </a:solidFill>
                <a:latin typeface="+mj-lt"/>
              </a:rPr>
              <a:t>’</a:t>
            </a:r>
            <a:r>
              <a:rPr lang="en-GB" sz="2000" b="1" i="0">
                <a:solidFill>
                  <a:schemeClr val="tx1"/>
                </a:solidFill>
                <a:effectLst/>
                <a:latin typeface="+mj-lt"/>
              </a:rPr>
              <a:t> in </a:t>
            </a:r>
            <a:r>
              <a:rPr lang="en-GB" sz="2000" b="1">
                <a:solidFill>
                  <a:schemeClr val="tx1"/>
                </a:solidFill>
                <a:latin typeface="+mj-lt"/>
              </a:rPr>
              <a:t>t</a:t>
            </a:r>
            <a:r>
              <a:rPr lang="en-GB" sz="2000" b="1" i="0">
                <a:solidFill>
                  <a:schemeClr val="tx1"/>
                </a:solidFill>
                <a:effectLst/>
                <a:latin typeface="+mj-lt"/>
              </a:rPr>
              <a:t>echnology use and innovation over the last year</a:t>
            </a:r>
          </a:p>
          <a:p>
            <a:pPr marL="0" indent="0">
              <a:buNone/>
            </a:pPr>
            <a:endParaRPr lang="en-GB" sz="900" b="1" i="0">
              <a:solidFill>
                <a:srgbClr val="515150"/>
              </a:solidFill>
              <a:effectLst/>
              <a:latin typeface="PT Sans"/>
            </a:endParaRPr>
          </a:p>
          <a:p>
            <a:pPr marL="342900" marR="0" lvl="0" indent="-342900" algn="l" defTabSz="914400" rtl="0" eaLnBrk="1" fontAlgn="base" latinLnBrk="0" hangingPunct="1">
              <a:lnSpc>
                <a:spcPct val="100000"/>
              </a:lnSpc>
              <a:spcBef>
                <a:spcPct val="20000"/>
              </a:spcBef>
              <a:spcAft>
                <a:spcPct val="0"/>
              </a:spcAft>
              <a:buClr>
                <a:srgbClr val="9E1B34"/>
              </a:buClr>
              <a:buSzTx/>
              <a:buFontTx/>
              <a:buChar char="•"/>
              <a:tabLst/>
              <a:defRPr/>
            </a:pPr>
            <a:r>
              <a:rPr kumimoji="0" lang="en-US" sz="2000" b="0" i="0" u="none" strike="noStrike" kern="0" cap="none" spc="0" normalizeH="0" baseline="0" noProof="0">
                <a:ln>
                  <a:noFill/>
                </a:ln>
                <a:solidFill>
                  <a:srgbClr val="262626"/>
                </a:solidFill>
                <a:effectLst/>
                <a:uLnTx/>
                <a:uFillTx/>
                <a:latin typeface="Arial"/>
                <a:ea typeface="ＭＳ Ｐゴシック" pitchFamily="34" charset="-128"/>
              </a:rPr>
              <a:t>The effects of the pandemic on tech use are here to stay:  </a:t>
            </a:r>
          </a:p>
          <a:p>
            <a:pPr marR="0" lvl="1" defTabSz="914400" latinLnBrk="0">
              <a:lnSpc>
                <a:spcPct val="100000"/>
              </a:lnSpc>
              <a:buSzTx/>
              <a:buFont typeface="Arial" panose="020B0604020202020204" pitchFamily="34" charset="0"/>
              <a:buChar char="–"/>
              <a:tabLst/>
              <a:defRPr/>
            </a:pPr>
            <a:r>
              <a:rPr lang="en-US">
                <a:ea typeface="ＭＳ Ｐゴシック" pitchFamily="34" charset="-128"/>
              </a:rPr>
              <a:t>55% increased their use of technology; 35% adopted new tech</a:t>
            </a:r>
          </a:p>
          <a:p>
            <a:pPr marR="0" lvl="1" defTabSz="914400" latinLnBrk="0">
              <a:lnSpc>
                <a:spcPct val="100000"/>
              </a:lnSpc>
              <a:buSzTx/>
              <a:buFont typeface="Arial" panose="020B0604020202020204" pitchFamily="34" charset="0"/>
              <a:buChar char="–"/>
              <a:tabLst/>
              <a:defRPr/>
            </a:pPr>
            <a:r>
              <a:rPr lang="en-US">
                <a:ea typeface="ＭＳ Ｐゴシック" pitchFamily="34" charset="-128"/>
              </a:rPr>
              <a:t>90% said the changes will be permanent</a:t>
            </a:r>
          </a:p>
          <a:p>
            <a:pPr marL="742950" marR="0" lvl="1" indent="-285750" algn="l" defTabSz="914400" rtl="0" eaLnBrk="1" fontAlgn="base" latinLnBrk="0" hangingPunct="1">
              <a:lnSpc>
                <a:spcPct val="100000"/>
              </a:lnSpc>
              <a:spcBef>
                <a:spcPct val="20000"/>
              </a:spcBef>
              <a:spcAft>
                <a:spcPct val="0"/>
              </a:spcAft>
              <a:buClr>
                <a:srgbClr val="9E1B34"/>
              </a:buClr>
              <a:buSzTx/>
              <a:buFontTx/>
              <a:buChar char="–"/>
              <a:tabLst/>
              <a:defRPr/>
            </a:pPr>
            <a:endParaRPr kumimoji="0" lang="en-US" sz="2000" b="0" i="0" u="none" strike="noStrike" kern="0" cap="none" spc="0" normalizeH="0" baseline="0" noProof="0">
              <a:ln>
                <a:noFill/>
              </a:ln>
              <a:solidFill>
                <a:srgbClr val="262626"/>
              </a:solidFill>
              <a:effectLst/>
              <a:uLnTx/>
              <a:uFillTx/>
              <a:latin typeface="Arial"/>
              <a:ea typeface="ＭＳ Ｐゴシック" pitchFamily="34" charset="-128"/>
            </a:endParaRPr>
          </a:p>
          <a:p>
            <a:pPr marL="342900" marR="0" lvl="0" indent="-342900" algn="l" defTabSz="914400" rtl="0" eaLnBrk="1" fontAlgn="base" latinLnBrk="0" hangingPunct="1">
              <a:lnSpc>
                <a:spcPct val="100000"/>
              </a:lnSpc>
              <a:spcBef>
                <a:spcPct val="20000"/>
              </a:spcBef>
              <a:spcAft>
                <a:spcPct val="0"/>
              </a:spcAft>
              <a:buClr>
                <a:srgbClr val="9E1B34"/>
              </a:buClr>
              <a:buSzTx/>
              <a:buFontTx/>
              <a:buChar char="•"/>
              <a:tabLst/>
              <a:defRPr/>
            </a:pPr>
            <a:r>
              <a:rPr kumimoji="0" lang="en-US" sz="2000" b="0" i="0" u="none" strike="noStrike" kern="0" cap="none" spc="0" normalizeH="0" baseline="0" noProof="0">
                <a:ln>
                  <a:noFill/>
                </a:ln>
                <a:solidFill>
                  <a:srgbClr val="262626"/>
                </a:solidFill>
                <a:effectLst/>
                <a:uLnTx/>
                <a:uFillTx/>
                <a:latin typeface="Arial"/>
                <a:ea typeface="ＭＳ Ｐゴシック" pitchFamily="34" charset="-128"/>
              </a:rPr>
              <a:t>New technology often supports business processes</a:t>
            </a:r>
          </a:p>
          <a:p>
            <a:pPr lvl="1">
              <a:defRPr/>
            </a:pPr>
            <a:endParaRPr kumimoji="0" lang="en-US" sz="2000" b="0" i="0" u="none" strike="noStrike" kern="0" cap="none" spc="0" normalizeH="0" baseline="0" noProof="0">
              <a:ln>
                <a:noFill/>
              </a:ln>
              <a:solidFill>
                <a:srgbClr val="262626"/>
              </a:solidFill>
              <a:effectLst/>
              <a:uLnTx/>
              <a:uFillTx/>
              <a:latin typeface="Arial"/>
              <a:ea typeface="ＭＳ Ｐゴシック" pitchFamily="34" charset="-128"/>
            </a:endParaRPr>
          </a:p>
          <a:p>
            <a:pPr marL="342900" marR="0" lvl="0" indent="-342900" algn="l" defTabSz="914400" rtl="0" eaLnBrk="1" fontAlgn="base" latinLnBrk="0" hangingPunct="1">
              <a:lnSpc>
                <a:spcPct val="100000"/>
              </a:lnSpc>
              <a:spcBef>
                <a:spcPct val="20000"/>
              </a:spcBef>
              <a:spcAft>
                <a:spcPct val="0"/>
              </a:spcAft>
              <a:buClr>
                <a:srgbClr val="9E1B34"/>
              </a:buClr>
              <a:buSzTx/>
              <a:buFontTx/>
              <a:buChar char="•"/>
              <a:tabLst/>
              <a:defRPr/>
            </a:pPr>
            <a:r>
              <a:rPr lang="en-GB" sz="2000">
                <a:solidFill>
                  <a:srgbClr val="262626"/>
                </a:solidFill>
                <a:latin typeface="+mn-lt"/>
                <a:ea typeface="ＭＳ Ｐゴシック" charset="0"/>
              </a:rPr>
              <a:t>Increased focus on tech to identify, attract and engage with new clients</a:t>
            </a:r>
          </a:p>
          <a:p>
            <a:pPr marL="742950" marR="0" lvl="1" indent="-285750" algn="l" defTabSz="914400" rtl="0" eaLnBrk="1" fontAlgn="base" latinLnBrk="0" hangingPunct="1">
              <a:lnSpc>
                <a:spcPct val="100000"/>
              </a:lnSpc>
              <a:spcBef>
                <a:spcPct val="20000"/>
              </a:spcBef>
              <a:spcAft>
                <a:spcPct val="0"/>
              </a:spcAft>
              <a:buClr>
                <a:srgbClr val="9E1B34"/>
              </a:buClr>
              <a:buSzTx/>
              <a:buFontTx/>
              <a:buChar char="–"/>
              <a:tabLst/>
              <a:defRPr/>
            </a:pPr>
            <a:endParaRPr kumimoji="0" lang="en-US" sz="1800" b="0" i="0" u="none" strike="noStrike" kern="0" cap="none" spc="0" normalizeH="0" baseline="0" noProof="0">
              <a:ln>
                <a:noFill/>
              </a:ln>
              <a:solidFill>
                <a:srgbClr val="262626"/>
              </a:solidFill>
              <a:effectLst/>
              <a:uLnTx/>
              <a:uFillTx/>
              <a:latin typeface="Arial"/>
              <a:ea typeface="ＭＳ Ｐゴシック" pitchFamily="34" charset="-128"/>
            </a:endParaRPr>
          </a:p>
        </p:txBody>
      </p:sp>
    </p:spTree>
    <p:extLst>
      <p:ext uri="{BB962C8B-B14F-4D97-AF65-F5344CB8AC3E}">
        <p14:creationId xmlns:p14="http://schemas.microsoft.com/office/powerpoint/2010/main" val="65518786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fade">
                                      <p:cBhvr>
                                        <p:cTn id="2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78F80-A87D-42B6-A690-74E448BA852F}"/>
              </a:ext>
            </a:extLst>
          </p:cNvPr>
          <p:cNvSpPr>
            <a:spLocks noGrp="1"/>
          </p:cNvSpPr>
          <p:nvPr>
            <p:ph type="title"/>
          </p:nvPr>
        </p:nvSpPr>
        <p:spPr/>
        <p:txBody>
          <a:bodyPr/>
          <a:lstStyle/>
          <a:p>
            <a:r>
              <a:rPr lang="en-GB"/>
              <a:t>Key Findings </a:t>
            </a:r>
          </a:p>
        </p:txBody>
      </p:sp>
      <p:sp>
        <p:nvSpPr>
          <p:cNvPr id="3" name="Content Placeholder 2">
            <a:extLst>
              <a:ext uri="{FF2B5EF4-FFF2-40B4-BE49-F238E27FC236}">
                <a16:creationId xmlns:a16="http://schemas.microsoft.com/office/drawing/2014/main" id="{1839D731-2936-4169-B5C0-39CC49907B34}"/>
              </a:ext>
            </a:extLst>
          </p:cNvPr>
          <p:cNvSpPr>
            <a:spLocks noGrp="1"/>
          </p:cNvSpPr>
          <p:nvPr>
            <p:ph idx="1"/>
          </p:nvPr>
        </p:nvSpPr>
        <p:spPr>
          <a:xfrm>
            <a:off x="223538" y="1131590"/>
            <a:ext cx="8642350" cy="3357563"/>
          </a:xfrm>
        </p:spPr>
        <p:txBody>
          <a:bodyPr/>
          <a:lstStyle/>
          <a:p>
            <a:pPr marL="0" indent="0">
              <a:buNone/>
            </a:pPr>
            <a:r>
              <a:rPr lang="en-GB" b="1">
                <a:solidFill>
                  <a:schemeClr val="tx1"/>
                </a:solidFill>
                <a:latin typeface="+mj-lt"/>
              </a:rPr>
              <a:t>Lawtech skills are not widespread</a:t>
            </a:r>
            <a:endParaRPr lang="en-GB" b="1" i="0">
              <a:solidFill>
                <a:schemeClr val="tx1"/>
              </a:solidFill>
              <a:effectLst/>
              <a:latin typeface="+mj-lt"/>
            </a:endParaRPr>
          </a:p>
          <a:p>
            <a:pPr marL="342900" marR="0" lvl="0" indent="-342900" algn="l" defTabSz="914400" rtl="0" eaLnBrk="1" fontAlgn="base" latinLnBrk="0" hangingPunct="1">
              <a:lnSpc>
                <a:spcPct val="100000"/>
              </a:lnSpc>
              <a:spcBef>
                <a:spcPct val="20000"/>
              </a:spcBef>
              <a:spcAft>
                <a:spcPct val="0"/>
              </a:spcAft>
              <a:buClr>
                <a:srgbClr val="9E1B34"/>
              </a:buClr>
              <a:buSzTx/>
              <a:buFontTx/>
              <a:buChar char="•"/>
              <a:tabLst/>
              <a:defRPr/>
            </a:pPr>
            <a:endParaRPr kumimoji="0" lang="en-GB" sz="900" b="0" i="0" u="none" strike="noStrike" kern="0" cap="none" spc="0" normalizeH="0" baseline="0" noProof="0">
              <a:ln>
                <a:noFill/>
              </a:ln>
              <a:solidFill>
                <a:srgbClr val="262626"/>
              </a:solidFill>
              <a:effectLst/>
              <a:uLnTx/>
              <a:uFillTx/>
              <a:latin typeface="Arial"/>
              <a:ea typeface="ＭＳ Ｐゴシック" pitchFamily="34" charset="-128"/>
            </a:endParaRPr>
          </a:p>
          <a:p>
            <a:pPr marL="342900" marR="0" lvl="0" indent="-342900" algn="l" defTabSz="914400" rtl="0" eaLnBrk="1" fontAlgn="base" latinLnBrk="0" hangingPunct="1">
              <a:lnSpc>
                <a:spcPct val="100000"/>
              </a:lnSpc>
              <a:spcBef>
                <a:spcPct val="20000"/>
              </a:spcBef>
              <a:spcAft>
                <a:spcPct val="0"/>
              </a:spcAft>
              <a:buClr>
                <a:srgbClr val="9E1B34"/>
              </a:buClr>
              <a:buSzTx/>
              <a:buFontTx/>
              <a:buChar char="•"/>
              <a:tabLst/>
              <a:defRPr/>
            </a:pPr>
            <a:r>
              <a:rPr kumimoji="0" lang="en-GB" sz="2200" b="0" i="0" u="none" strike="noStrike" kern="0" cap="none" spc="0" normalizeH="0" baseline="0" noProof="0">
                <a:ln>
                  <a:noFill/>
                </a:ln>
                <a:solidFill>
                  <a:srgbClr val="262626"/>
                </a:solidFill>
                <a:effectLst/>
                <a:uLnTx/>
                <a:uFillTx/>
                <a:latin typeface="Arial"/>
                <a:ea typeface="ＭＳ Ｐゴシック" pitchFamily="34" charset="-128"/>
              </a:rPr>
              <a:t>Between 2014 and 2020, </a:t>
            </a:r>
            <a:r>
              <a:rPr kumimoji="0" lang="en-GB" sz="2200" b="0" i="0" u="none" strike="noStrike" kern="0" cap="none" spc="0" normalizeH="0" baseline="0" noProof="0" err="1">
                <a:ln>
                  <a:noFill/>
                </a:ln>
                <a:solidFill>
                  <a:srgbClr val="262626"/>
                </a:solidFill>
                <a:effectLst/>
                <a:uLnTx/>
                <a:uFillTx/>
                <a:latin typeface="Arial"/>
                <a:ea typeface="ＭＳ Ｐゴシック" pitchFamily="34" charset="-128"/>
              </a:rPr>
              <a:t>lawtech</a:t>
            </a:r>
            <a:r>
              <a:rPr kumimoji="0" lang="en-GB" sz="2200" b="0" i="0" u="none" strike="noStrike" kern="0" cap="none" spc="0" normalizeH="0" baseline="0" noProof="0">
                <a:ln>
                  <a:noFill/>
                </a:ln>
                <a:solidFill>
                  <a:srgbClr val="262626"/>
                </a:solidFill>
                <a:effectLst/>
                <a:uLnTx/>
                <a:uFillTx/>
                <a:latin typeface="Arial"/>
                <a:ea typeface="ＭＳ Ｐゴシック" pitchFamily="34" charset="-128"/>
              </a:rPr>
              <a:t> skills were mentioned in:</a:t>
            </a:r>
          </a:p>
          <a:p>
            <a:pPr lvl="1">
              <a:buFont typeface="Arial" panose="020B0604020202020204" pitchFamily="34" charset="0"/>
              <a:buChar char="–"/>
              <a:defRPr/>
            </a:pPr>
            <a:r>
              <a:rPr lang="en-GB" sz="2000">
                <a:ea typeface="ＭＳ Ｐゴシック" pitchFamily="34" charset="-128"/>
              </a:rPr>
              <a:t>1 to 2% of regulated lawyer job adverts	</a:t>
            </a:r>
          </a:p>
          <a:p>
            <a:pPr lvl="1">
              <a:buFont typeface="Arial" panose="020B0604020202020204" pitchFamily="34" charset="0"/>
              <a:buChar char="–"/>
              <a:defRPr/>
            </a:pPr>
            <a:r>
              <a:rPr lang="en-GB" sz="2000">
                <a:ea typeface="ＭＳ Ｐゴシック" pitchFamily="34" charset="-128"/>
              </a:rPr>
              <a:t>up to 15% of other legal sector job adverts</a:t>
            </a:r>
          </a:p>
          <a:p>
            <a:pPr lvl="1" indent="-342900">
              <a:buFontTx/>
              <a:buChar char="•"/>
              <a:defRPr/>
            </a:pPr>
            <a:endParaRPr kumimoji="0" lang="en-US" sz="900" b="0" i="0" u="none" strike="noStrike" kern="0" cap="none" spc="0" normalizeH="0" baseline="0" noProof="0">
              <a:ln>
                <a:noFill/>
              </a:ln>
              <a:solidFill>
                <a:srgbClr val="262626"/>
              </a:solidFill>
              <a:effectLst/>
              <a:uLnTx/>
              <a:uFillTx/>
              <a:latin typeface="Arial"/>
              <a:ea typeface="ＭＳ Ｐゴシック" pitchFamily="34" charset="-128"/>
            </a:endParaRPr>
          </a:p>
          <a:p>
            <a:pPr marL="342900" marR="0" lvl="0" indent="-342900" algn="l" defTabSz="914400" rtl="0" eaLnBrk="1" fontAlgn="base" latinLnBrk="0" hangingPunct="1">
              <a:lnSpc>
                <a:spcPct val="100000"/>
              </a:lnSpc>
              <a:spcBef>
                <a:spcPct val="20000"/>
              </a:spcBef>
              <a:spcAft>
                <a:spcPct val="0"/>
              </a:spcAft>
              <a:buClr>
                <a:srgbClr val="9E1B34"/>
              </a:buClr>
              <a:buSzTx/>
              <a:buFontTx/>
              <a:buChar char="•"/>
              <a:tabLst/>
              <a:defRPr/>
            </a:pPr>
            <a:r>
              <a:rPr lang="en-GB" sz="2200">
                <a:latin typeface="Arial"/>
                <a:ea typeface="ＭＳ Ｐゴシック" pitchFamily="34" charset="-128"/>
              </a:rPr>
              <a:t>Clusters appear where investment is available</a:t>
            </a:r>
          </a:p>
          <a:p>
            <a:pPr marL="342900" marR="0" lvl="0" indent="-342900" algn="l" defTabSz="914400" rtl="0" eaLnBrk="1" fontAlgn="base" latinLnBrk="0" hangingPunct="1">
              <a:lnSpc>
                <a:spcPct val="100000"/>
              </a:lnSpc>
              <a:spcBef>
                <a:spcPct val="20000"/>
              </a:spcBef>
              <a:spcAft>
                <a:spcPct val="0"/>
              </a:spcAft>
              <a:buClr>
                <a:srgbClr val="9E1B34"/>
              </a:buClr>
              <a:buSzTx/>
              <a:buFontTx/>
              <a:buChar char="•"/>
              <a:tabLst/>
              <a:defRPr/>
            </a:pPr>
            <a:endParaRPr lang="en-GB" sz="1200">
              <a:latin typeface="Arial"/>
              <a:ea typeface="ＭＳ Ｐゴシック" pitchFamily="34" charset="-128"/>
            </a:endParaRPr>
          </a:p>
          <a:p>
            <a:pPr>
              <a:defRPr/>
            </a:pPr>
            <a:r>
              <a:rPr lang="en-GB" sz="2200">
                <a:latin typeface="Arial"/>
                <a:ea typeface="ＭＳ Ｐゴシック" pitchFamily="34" charset="-128"/>
              </a:rPr>
              <a:t>J</a:t>
            </a:r>
            <a:r>
              <a:rPr kumimoji="0" lang="en-GB" sz="2200" b="0" i="0" u="none" strike="noStrike" kern="0" cap="none" spc="0" normalizeH="0" baseline="0" noProof="0" err="1">
                <a:ln>
                  <a:noFill/>
                </a:ln>
                <a:solidFill>
                  <a:srgbClr val="262626"/>
                </a:solidFill>
                <a:effectLst/>
                <a:uLnTx/>
                <a:uFillTx/>
                <a:latin typeface="Arial"/>
                <a:ea typeface="ＭＳ Ｐゴシック" pitchFamily="34" charset="-128"/>
              </a:rPr>
              <a:t>obs</a:t>
            </a:r>
            <a:r>
              <a:rPr kumimoji="0" lang="en-GB" sz="2200" b="0" i="0" u="none" strike="noStrike" kern="0" cap="none" spc="0" normalizeH="0" baseline="0" noProof="0">
                <a:ln>
                  <a:noFill/>
                </a:ln>
                <a:solidFill>
                  <a:srgbClr val="262626"/>
                </a:solidFill>
                <a:effectLst/>
                <a:uLnTx/>
                <a:uFillTx/>
                <a:latin typeface="Arial"/>
                <a:ea typeface="ＭＳ Ｐゴシック" pitchFamily="34" charset="-128"/>
              </a:rPr>
              <a:t> requiring </a:t>
            </a:r>
            <a:r>
              <a:rPr kumimoji="0" lang="en-GB" sz="2200" b="0" i="0" u="none" strike="noStrike" kern="0" cap="none" spc="0" normalizeH="0" baseline="0" noProof="0" err="1">
                <a:ln>
                  <a:noFill/>
                </a:ln>
                <a:solidFill>
                  <a:srgbClr val="262626"/>
                </a:solidFill>
                <a:effectLst/>
                <a:uLnTx/>
                <a:uFillTx/>
                <a:latin typeface="Arial"/>
                <a:ea typeface="ＭＳ Ｐゴシック" pitchFamily="34" charset="-128"/>
              </a:rPr>
              <a:t>lawtech</a:t>
            </a:r>
            <a:r>
              <a:rPr kumimoji="0" lang="en-GB" sz="2200" b="0" i="0" u="none" strike="noStrike" kern="0" cap="none" spc="0" normalizeH="0" baseline="0" noProof="0">
                <a:ln>
                  <a:noFill/>
                </a:ln>
                <a:solidFill>
                  <a:srgbClr val="262626"/>
                </a:solidFill>
                <a:effectLst/>
                <a:uLnTx/>
                <a:uFillTx/>
                <a:latin typeface="Arial"/>
                <a:ea typeface="ＭＳ Ｐゴシック" pitchFamily="34" charset="-128"/>
              </a:rPr>
              <a:t> skills had higher salaries in the UK</a:t>
            </a:r>
          </a:p>
          <a:p>
            <a:pPr lvl="1">
              <a:buFont typeface="Arial" panose="020B0604020202020204" pitchFamily="34" charset="0"/>
              <a:buChar char="–"/>
              <a:defRPr/>
            </a:pPr>
            <a:r>
              <a:rPr lang="en-GB" sz="2000">
                <a:ea typeface="ＭＳ Ｐゴシック" pitchFamily="34" charset="-128"/>
              </a:rPr>
              <a:t>Solicitors: 13% more</a:t>
            </a:r>
          </a:p>
          <a:p>
            <a:pPr lvl="1">
              <a:buFont typeface="Arial" panose="020B0604020202020204" pitchFamily="34" charset="0"/>
              <a:buChar char="–"/>
              <a:defRPr/>
            </a:pPr>
            <a:r>
              <a:rPr lang="en-GB" sz="2000">
                <a:ea typeface="ＭＳ Ｐゴシック" pitchFamily="34" charset="-128"/>
              </a:rPr>
              <a:t>Paralegals: 25% more</a:t>
            </a:r>
            <a:endParaRPr lang="en-US" sz="2000">
              <a:ea typeface="ＭＳ Ｐゴシック" pitchFamily="34" charset="-128"/>
            </a:endParaRPr>
          </a:p>
        </p:txBody>
      </p:sp>
    </p:spTree>
    <p:extLst>
      <p:ext uri="{BB962C8B-B14F-4D97-AF65-F5344CB8AC3E}">
        <p14:creationId xmlns:p14="http://schemas.microsoft.com/office/powerpoint/2010/main" val="162423851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5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fade">
                                      <p:cBhvr>
                                        <p:cTn id="23" dur="500"/>
                                        <p:tgtEl>
                                          <p:spTgt spid="3">
                                            <p:txEl>
                                              <p:pRg st="8" end="8"/>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9" end="9"/>
                                            </p:txEl>
                                          </p:spTgt>
                                        </p:tgtEl>
                                        <p:attrNameLst>
                                          <p:attrName>style.visibility</p:attrName>
                                        </p:attrNameLst>
                                      </p:cBhvr>
                                      <p:to>
                                        <p:strVal val="visible"/>
                                      </p:to>
                                    </p:set>
                                    <p:animEffect transition="in" filter="fade">
                                      <p:cBhvr>
                                        <p:cTn id="26" dur="500"/>
                                        <p:tgtEl>
                                          <p:spTgt spid="3">
                                            <p:txEl>
                                              <p:pRg st="9" end="9"/>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animEffect transition="in" filter="fade">
                                      <p:cBhvr>
                                        <p:cTn id="29"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78F80-A87D-42B6-A690-74E448BA852F}"/>
              </a:ext>
            </a:extLst>
          </p:cNvPr>
          <p:cNvSpPr>
            <a:spLocks noGrp="1"/>
          </p:cNvSpPr>
          <p:nvPr>
            <p:ph type="title"/>
          </p:nvPr>
        </p:nvSpPr>
        <p:spPr/>
        <p:txBody>
          <a:bodyPr/>
          <a:lstStyle/>
          <a:p>
            <a:r>
              <a:rPr lang="en-GB"/>
              <a:t>Key Findings</a:t>
            </a:r>
          </a:p>
        </p:txBody>
      </p:sp>
      <p:sp>
        <p:nvSpPr>
          <p:cNvPr id="3" name="Content Placeholder 2">
            <a:extLst>
              <a:ext uri="{FF2B5EF4-FFF2-40B4-BE49-F238E27FC236}">
                <a16:creationId xmlns:a16="http://schemas.microsoft.com/office/drawing/2014/main" id="{1839D731-2936-4169-B5C0-39CC49907B34}"/>
              </a:ext>
            </a:extLst>
          </p:cNvPr>
          <p:cNvSpPr>
            <a:spLocks noGrp="1"/>
          </p:cNvSpPr>
          <p:nvPr>
            <p:ph idx="1"/>
          </p:nvPr>
        </p:nvSpPr>
        <p:spPr>
          <a:xfrm>
            <a:off x="390778" y="1128346"/>
            <a:ext cx="8642350" cy="3357563"/>
          </a:xfrm>
        </p:spPr>
        <p:txBody>
          <a:bodyPr/>
          <a:lstStyle/>
          <a:p>
            <a:pPr marL="0" indent="0">
              <a:buNone/>
            </a:pPr>
            <a:r>
              <a:rPr lang="en-GB" b="1" i="0">
                <a:solidFill>
                  <a:schemeClr val="tx1"/>
                </a:solidFill>
                <a:effectLst/>
                <a:latin typeface="+mj-lt"/>
              </a:rPr>
              <a:t>Barriers to innovating and using technology persist</a:t>
            </a:r>
          </a:p>
          <a:p>
            <a:pPr marL="0" indent="0">
              <a:buNone/>
            </a:pPr>
            <a:endParaRPr lang="en-GB" sz="2000" b="1" i="0">
              <a:solidFill>
                <a:srgbClr val="515150"/>
              </a:solidFill>
              <a:effectLst/>
              <a:latin typeface="PT Sans"/>
            </a:endParaRPr>
          </a:p>
        </p:txBody>
      </p:sp>
      <p:pic>
        <p:nvPicPr>
          <p:cNvPr id="4" name="Graphic 3" descr="Treasure chest outline">
            <a:extLst>
              <a:ext uri="{FF2B5EF4-FFF2-40B4-BE49-F238E27FC236}">
                <a16:creationId xmlns:a16="http://schemas.microsoft.com/office/drawing/2014/main" id="{0B7FEC2C-5D50-4C11-B27D-98C789D3F4B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96418" y="1683723"/>
            <a:ext cx="998827" cy="998827"/>
          </a:xfrm>
          <a:prstGeom prst="rect">
            <a:avLst/>
          </a:prstGeom>
        </p:spPr>
      </p:pic>
      <p:pic>
        <p:nvPicPr>
          <p:cNvPr id="5" name="Graphic 4" descr="Downward trend graph with solid fill">
            <a:extLst>
              <a:ext uri="{FF2B5EF4-FFF2-40B4-BE49-F238E27FC236}">
                <a16:creationId xmlns:a16="http://schemas.microsoft.com/office/drawing/2014/main" id="{3472819A-7D80-4036-ABAD-5FA2F8866D8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724128" y="1731573"/>
            <a:ext cx="914400" cy="914400"/>
          </a:xfrm>
          <a:prstGeom prst="rect">
            <a:avLst/>
          </a:prstGeom>
        </p:spPr>
      </p:pic>
      <p:pic>
        <p:nvPicPr>
          <p:cNvPr id="6" name="Graphic 5" descr="Head with gears with solid fill">
            <a:extLst>
              <a:ext uri="{FF2B5EF4-FFF2-40B4-BE49-F238E27FC236}">
                <a16:creationId xmlns:a16="http://schemas.microsoft.com/office/drawing/2014/main" id="{AC296AA2-BA1E-4EB7-9261-5E12319A028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845608" y="3391818"/>
            <a:ext cx="914400" cy="914400"/>
          </a:xfrm>
          <a:prstGeom prst="rect">
            <a:avLst/>
          </a:prstGeom>
        </p:spPr>
      </p:pic>
      <p:pic>
        <p:nvPicPr>
          <p:cNvPr id="7" name="Graphic 6" descr="Building with solid fill">
            <a:extLst>
              <a:ext uri="{FF2B5EF4-FFF2-40B4-BE49-F238E27FC236}">
                <a16:creationId xmlns:a16="http://schemas.microsoft.com/office/drawing/2014/main" id="{2B64C426-4279-4FED-9DB6-87C080AE7CF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753824" y="3391818"/>
            <a:ext cx="914400" cy="914400"/>
          </a:xfrm>
          <a:prstGeom prst="rect">
            <a:avLst/>
          </a:prstGeom>
        </p:spPr>
      </p:pic>
      <p:sp>
        <p:nvSpPr>
          <p:cNvPr id="8" name="TextBox 7">
            <a:extLst>
              <a:ext uri="{FF2B5EF4-FFF2-40B4-BE49-F238E27FC236}">
                <a16:creationId xmlns:a16="http://schemas.microsoft.com/office/drawing/2014/main" id="{9CDAE773-04F6-4A22-9712-F47ED58768E8}"/>
              </a:ext>
            </a:extLst>
          </p:cNvPr>
          <p:cNvSpPr txBox="1"/>
          <p:nvPr/>
        </p:nvSpPr>
        <p:spPr>
          <a:xfrm>
            <a:off x="790640" y="2692008"/>
            <a:ext cx="3024336" cy="400110"/>
          </a:xfrm>
          <a:prstGeom prst="rect">
            <a:avLst/>
          </a:prstGeom>
          <a:noFill/>
        </p:spPr>
        <p:txBody>
          <a:bodyPr wrap="square" rtlCol="0">
            <a:spAutoFit/>
          </a:bodyPr>
          <a:lstStyle/>
          <a:p>
            <a:r>
              <a:rPr lang="en-GB" sz="2000"/>
              <a:t>Financial capital</a:t>
            </a:r>
          </a:p>
        </p:txBody>
      </p:sp>
      <p:sp>
        <p:nvSpPr>
          <p:cNvPr id="9" name="TextBox 8">
            <a:extLst>
              <a:ext uri="{FF2B5EF4-FFF2-40B4-BE49-F238E27FC236}">
                <a16:creationId xmlns:a16="http://schemas.microsoft.com/office/drawing/2014/main" id="{79745098-E8BF-4E3F-8425-8ED709A7D496}"/>
              </a:ext>
            </a:extLst>
          </p:cNvPr>
          <p:cNvSpPr txBox="1"/>
          <p:nvPr/>
        </p:nvSpPr>
        <p:spPr>
          <a:xfrm>
            <a:off x="4365054" y="2686701"/>
            <a:ext cx="3807346" cy="400110"/>
          </a:xfrm>
          <a:prstGeom prst="rect">
            <a:avLst/>
          </a:prstGeom>
          <a:noFill/>
        </p:spPr>
        <p:txBody>
          <a:bodyPr wrap="square" rtlCol="0">
            <a:spAutoFit/>
          </a:bodyPr>
          <a:lstStyle/>
          <a:p>
            <a:r>
              <a:rPr lang="en-GB" sz="2000"/>
              <a:t>Business benefits uncertainty</a:t>
            </a:r>
          </a:p>
        </p:txBody>
      </p:sp>
      <p:sp>
        <p:nvSpPr>
          <p:cNvPr id="10" name="TextBox 9">
            <a:extLst>
              <a:ext uri="{FF2B5EF4-FFF2-40B4-BE49-F238E27FC236}">
                <a16:creationId xmlns:a16="http://schemas.microsoft.com/office/drawing/2014/main" id="{8D0E9A43-B4C0-49AA-B1AF-2435D6D7E283}"/>
              </a:ext>
            </a:extLst>
          </p:cNvPr>
          <p:cNvSpPr txBox="1"/>
          <p:nvPr/>
        </p:nvSpPr>
        <p:spPr>
          <a:xfrm>
            <a:off x="790640" y="4295255"/>
            <a:ext cx="3024336" cy="400110"/>
          </a:xfrm>
          <a:prstGeom prst="rect">
            <a:avLst/>
          </a:prstGeom>
          <a:noFill/>
        </p:spPr>
        <p:txBody>
          <a:bodyPr wrap="square" rtlCol="0">
            <a:spAutoFit/>
          </a:bodyPr>
          <a:lstStyle/>
          <a:p>
            <a:r>
              <a:rPr lang="en-GB" sz="2000"/>
              <a:t>Staff expertise</a:t>
            </a:r>
          </a:p>
        </p:txBody>
      </p:sp>
      <p:sp>
        <p:nvSpPr>
          <p:cNvPr id="11" name="TextBox 10">
            <a:extLst>
              <a:ext uri="{FF2B5EF4-FFF2-40B4-BE49-F238E27FC236}">
                <a16:creationId xmlns:a16="http://schemas.microsoft.com/office/drawing/2014/main" id="{796C1A6A-6ADF-43C4-954F-7E6AA7E20EF0}"/>
              </a:ext>
            </a:extLst>
          </p:cNvPr>
          <p:cNvSpPr txBox="1"/>
          <p:nvPr/>
        </p:nvSpPr>
        <p:spPr>
          <a:xfrm>
            <a:off x="4788024" y="4306218"/>
            <a:ext cx="3096344" cy="400110"/>
          </a:xfrm>
          <a:prstGeom prst="rect">
            <a:avLst/>
          </a:prstGeom>
          <a:noFill/>
        </p:spPr>
        <p:txBody>
          <a:bodyPr wrap="square" rtlCol="0">
            <a:spAutoFit/>
          </a:bodyPr>
          <a:lstStyle/>
          <a:p>
            <a:r>
              <a:rPr lang="en-GB" sz="2000"/>
              <a:t>Regulatory uncertainty</a:t>
            </a:r>
          </a:p>
        </p:txBody>
      </p:sp>
    </p:spTree>
    <p:extLst>
      <p:ext uri="{BB962C8B-B14F-4D97-AF65-F5344CB8AC3E}">
        <p14:creationId xmlns:p14="http://schemas.microsoft.com/office/powerpoint/2010/main" val="22869610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78F80-A87D-42B6-A690-74E448BA852F}"/>
              </a:ext>
            </a:extLst>
          </p:cNvPr>
          <p:cNvSpPr>
            <a:spLocks noGrp="1"/>
          </p:cNvSpPr>
          <p:nvPr>
            <p:ph type="title"/>
          </p:nvPr>
        </p:nvSpPr>
        <p:spPr/>
        <p:txBody>
          <a:bodyPr/>
          <a:lstStyle/>
          <a:p>
            <a:r>
              <a:rPr lang="en-GB"/>
              <a:t>Key Findings</a:t>
            </a:r>
          </a:p>
        </p:txBody>
      </p:sp>
      <p:sp>
        <p:nvSpPr>
          <p:cNvPr id="3" name="Content Placeholder 2">
            <a:extLst>
              <a:ext uri="{FF2B5EF4-FFF2-40B4-BE49-F238E27FC236}">
                <a16:creationId xmlns:a16="http://schemas.microsoft.com/office/drawing/2014/main" id="{1839D731-2936-4169-B5C0-39CC49907B34}"/>
              </a:ext>
            </a:extLst>
          </p:cNvPr>
          <p:cNvSpPr>
            <a:spLocks noGrp="1"/>
          </p:cNvSpPr>
          <p:nvPr>
            <p:ph idx="1"/>
          </p:nvPr>
        </p:nvSpPr>
        <p:spPr>
          <a:xfrm>
            <a:off x="223538" y="1131590"/>
            <a:ext cx="8740950" cy="3816647"/>
          </a:xfrm>
        </p:spPr>
        <p:txBody>
          <a:bodyPr/>
          <a:lstStyle/>
          <a:p>
            <a:pPr marL="0" indent="0">
              <a:buNone/>
            </a:pPr>
            <a:r>
              <a:rPr lang="en-GB" sz="2200" b="1" i="0">
                <a:solidFill>
                  <a:schemeClr val="tx1"/>
                </a:solidFill>
                <a:effectLst/>
                <a:latin typeface="+mj-lt"/>
              </a:rPr>
              <a:t>Barriers </a:t>
            </a:r>
            <a:r>
              <a:rPr lang="en-GB" sz="2200" b="1">
                <a:solidFill>
                  <a:schemeClr val="tx1"/>
                </a:solidFill>
                <a:latin typeface="+mj-lt"/>
              </a:rPr>
              <a:t>are greater for </a:t>
            </a:r>
            <a:r>
              <a:rPr lang="en-GB" sz="2200" b="1" err="1">
                <a:solidFill>
                  <a:schemeClr val="tx1"/>
                </a:solidFill>
                <a:latin typeface="+mj-lt"/>
              </a:rPr>
              <a:t>PeopleLaw</a:t>
            </a:r>
            <a:r>
              <a:rPr lang="en-GB" sz="2200" b="1">
                <a:solidFill>
                  <a:schemeClr val="tx1"/>
                </a:solidFill>
                <a:latin typeface="+mj-lt"/>
              </a:rPr>
              <a:t> firms (PL) than </a:t>
            </a:r>
            <a:r>
              <a:rPr lang="en-GB" sz="2200" b="1" err="1">
                <a:solidFill>
                  <a:schemeClr val="tx1"/>
                </a:solidFill>
                <a:latin typeface="+mj-lt"/>
              </a:rPr>
              <a:t>BigLaw</a:t>
            </a:r>
            <a:r>
              <a:rPr lang="en-GB" sz="2200" b="1">
                <a:solidFill>
                  <a:schemeClr val="tx1"/>
                </a:solidFill>
                <a:latin typeface="+mj-lt"/>
              </a:rPr>
              <a:t> firms</a:t>
            </a:r>
            <a:endParaRPr lang="en-GB" sz="2200" b="1" i="0">
              <a:solidFill>
                <a:schemeClr val="tx1"/>
              </a:solidFill>
              <a:effectLst/>
              <a:latin typeface="+mj-lt"/>
            </a:endParaRPr>
          </a:p>
          <a:p>
            <a:pPr marL="0" indent="0">
              <a:buNone/>
            </a:pPr>
            <a:endParaRPr lang="en-GB" sz="2000" b="1" i="0">
              <a:solidFill>
                <a:srgbClr val="515150"/>
              </a:solidFill>
              <a:effectLst/>
              <a:latin typeface="PT Sans"/>
            </a:endParaRPr>
          </a:p>
          <a:p>
            <a:r>
              <a:rPr lang="en-US" sz="2000"/>
              <a:t>Lawtech businesses are growing in UK and US</a:t>
            </a:r>
          </a:p>
          <a:p>
            <a:endParaRPr lang="en-US" sz="2000"/>
          </a:p>
          <a:p>
            <a:r>
              <a:rPr lang="en-US" sz="2000"/>
              <a:t>Greater barriers for PL to innovation and legal technology adoption</a:t>
            </a:r>
          </a:p>
          <a:p>
            <a:endParaRPr lang="en-US" sz="2000"/>
          </a:p>
          <a:p>
            <a:r>
              <a:rPr lang="en-US" sz="2000"/>
              <a:t>Greater difficulty for PL identifying appropriate business models and legal technology tools</a:t>
            </a:r>
          </a:p>
          <a:p>
            <a:endParaRPr lang="en-US" sz="2000"/>
          </a:p>
          <a:p>
            <a:r>
              <a:rPr lang="en-US" sz="2000"/>
              <a:t>PL have less resources (knowledge/experience and funding) for </a:t>
            </a:r>
            <a:r>
              <a:rPr lang="en-US" sz="2000" err="1"/>
              <a:t>lawtech</a:t>
            </a:r>
            <a:br>
              <a:rPr lang="en-US" sz="2000"/>
            </a:br>
            <a:endParaRPr lang="en-GB" sz="2000"/>
          </a:p>
        </p:txBody>
      </p:sp>
    </p:spTree>
    <p:extLst>
      <p:ext uri="{BB962C8B-B14F-4D97-AF65-F5344CB8AC3E}">
        <p14:creationId xmlns:p14="http://schemas.microsoft.com/office/powerpoint/2010/main" val="141994636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D14EF-81B4-8D4B-A625-D28BD30EA15A}"/>
              </a:ext>
            </a:extLst>
          </p:cNvPr>
          <p:cNvSpPr>
            <a:spLocks noGrp="1"/>
          </p:cNvSpPr>
          <p:nvPr>
            <p:ph type="title"/>
          </p:nvPr>
        </p:nvSpPr>
        <p:spPr>
          <a:xfrm>
            <a:off x="208140" y="285795"/>
            <a:ext cx="6851105" cy="576064"/>
          </a:xfrm>
        </p:spPr>
        <p:txBody>
          <a:bodyPr anchor="ctr">
            <a:normAutofit/>
          </a:bodyPr>
          <a:lstStyle/>
          <a:p>
            <a:pPr>
              <a:lnSpc>
                <a:spcPct val="90000"/>
              </a:lnSpc>
            </a:pPr>
            <a:r>
              <a:rPr lang="en-US" sz="3100"/>
              <a:t>Implications of the Research</a:t>
            </a:r>
          </a:p>
        </p:txBody>
      </p:sp>
      <p:sp>
        <p:nvSpPr>
          <p:cNvPr id="4" name="Slide Number Placeholder 3">
            <a:extLst>
              <a:ext uri="{FF2B5EF4-FFF2-40B4-BE49-F238E27FC236}">
                <a16:creationId xmlns:a16="http://schemas.microsoft.com/office/drawing/2014/main" id="{56B4BC74-5C37-D949-83E6-D8C3707CD623}"/>
              </a:ext>
            </a:extLst>
          </p:cNvPr>
          <p:cNvSpPr>
            <a:spLocks noGrp="1"/>
          </p:cNvSpPr>
          <p:nvPr>
            <p:ph type="sldNum" sz="quarter" idx="12"/>
          </p:nvPr>
        </p:nvSpPr>
        <p:spPr>
          <a:xfrm>
            <a:off x="6553201" y="4836189"/>
            <a:ext cx="2133600" cy="273844"/>
          </a:xfrm>
          <a:prstGeom prst="rect">
            <a:avLst/>
          </a:prstGeom>
        </p:spPr>
        <p:txBody>
          <a:bodyPr vert="horz" lIns="91425" tIns="45713" rIns="91425" bIns="45713" rtlCol="0" anchor="ctr">
            <a:normAutofit/>
          </a:bodyPr>
          <a:lstStyle>
            <a:defPPr>
              <a:defRPr lang="en-US"/>
            </a:defPPr>
            <a:lvl1pPr marL="0" algn="r" defTabSz="914256" rtl="0" eaLnBrk="1" latinLnBrk="0" hangingPunct="1">
              <a:defRPr sz="825" kern="1200">
                <a:solidFill>
                  <a:schemeClr val="tx1">
                    <a:tint val="75000"/>
                  </a:schemeClr>
                </a:solidFill>
                <a:latin typeface="+mn-lt"/>
                <a:ea typeface="+mn-ea"/>
                <a:cs typeface="+mn-cs"/>
              </a:defRPr>
            </a:lvl1pPr>
            <a:lvl2pPr marL="457127" algn="l" defTabSz="914256" rtl="0" eaLnBrk="1" latinLnBrk="0" hangingPunct="1">
              <a:defRPr sz="1800" kern="1200">
                <a:solidFill>
                  <a:schemeClr val="tx1"/>
                </a:solidFill>
                <a:latin typeface="+mn-lt"/>
                <a:ea typeface="+mn-ea"/>
                <a:cs typeface="+mn-cs"/>
              </a:defRPr>
            </a:lvl2pPr>
            <a:lvl3pPr marL="914256" algn="l" defTabSz="914256" rtl="0" eaLnBrk="1" latinLnBrk="0" hangingPunct="1">
              <a:defRPr sz="1800" kern="1200">
                <a:solidFill>
                  <a:schemeClr val="tx1"/>
                </a:solidFill>
                <a:latin typeface="+mn-lt"/>
                <a:ea typeface="+mn-ea"/>
                <a:cs typeface="+mn-cs"/>
              </a:defRPr>
            </a:lvl3pPr>
            <a:lvl4pPr marL="1371383" algn="l" defTabSz="914256" rtl="0" eaLnBrk="1" latinLnBrk="0" hangingPunct="1">
              <a:defRPr sz="1800" kern="1200">
                <a:solidFill>
                  <a:schemeClr val="tx1"/>
                </a:solidFill>
                <a:latin typeface="+mn-lt"/>
                <a:ea typeface="+mn-ea"/>
                <a:cs typeface="+mn-cs"/>
              </a:defRPr>
            </a:lvl4pPr>
            <a:lvl5pPr marL="1828511" algn="l" defTabSz="914256" rtl="0" eaLnBrk="1" latinLnBrk="0" hangingPunct="1">
              <a:defRPr sz="1800" kern="1200">
                <a:solidFill>
                  <a:schemeClr val="tx1"/>
                </a:solidFill>
                <a:latin typeface="+mn-lt"/>
                <a:ea typeface="+mn-ea"/>
                <a:cs typeface="+mn-cs"/>
              </a:defRPr>
            </a:lvl5pPr>
            <a:lvl6pPr marL="2285639" algn="l" defTabSz="914256" rtl="0" eaLnBrk="1" latinLnBrk="0" hangingPunct="1">
              <a:defRPr sz="1800" kern="1200">
                <a:solidFill>
                  <a:schemeClr val="tx1"/>
                </a:solidFill>
                <a:latin typeface="+mn-lt"/>
                <a:ea typeface="+mn-ea"/>
                <a:cs typeface="+mn-cs"/>
              </a:defRPr>
            </a:lvl6pPr>
            <a:lvl7pPr marL="2742767" algn="l" defTabSz="914256" rtl="0" eaLnBrk="1" latinLnBrk="0" hangingPunct="1">
              <a:defRPr sz="1800" kern="1200">
                <a:solidFill>
                  <a:schemeClr val="tx1"/>
                </a:solidFill>
                <a:latin typeface="+mn-lt"/>
                <a:ea typeface="+mn-ea"/>
                <a:cs typeface="+mn-cs"/>
              </a:defRPr>
            </a:lvl7pPr>
            <a:lvl8pPr marL="3199894" algn="l" defTabSz="914256" rtl="0" eaLnBrk="1" latinLnBrk="0" hangingPunct="1">
              <a:defRPr sz="1800" kern="1200">
                <a:solidFill>
                  <a:schemeClr val="tx1"/>
                </a:solidFill>
                <a:latin typeface="+mn-lt"/>
                <a:ea typeface="+mn-ea"/>
                <a:cs typeface="+mn-cs"/>
              </a:defRPr>
            </a:lvl8pPr>
            <a:lvl9pPr marL="3657023" algn="l" defTabSz="914256" rtl="0" eaLnBrk="1" latinLnBrk="0" hangingPunct="1">
              <a:defRPr sz="1800" kern="1200">
                <a:solidFill>
                  <a:schemeClr val="tx1"/>
                </a:solidFill>
                <a:latin typeface="+mn-lt"/>
                <a:ea typeface="+mn-ea"/>
                <a:cs typeface="+mn-cs"/>
              </a:defRPr>
            </a:lvl9pPr>
          </a:lstStyle>
          <a:p>
            <a:pPr>
              <a:spcAft>
                <a:spcPts val="600"/>
              </a:spcAft>
            </a:pPr>
            <a:fld id="{6951B36F-1B9E-4FF7-AA5F-EC289388201B}" type="slidenum">
              <a:rPr lang="en-GB" smtClean="0"/>
              <a:pPr>
                <a:spcAft>
                  <a:spcPts val="600"/>
                </a:spcAft>
              </a:pPr>
              <a:t>9</a:t>
            </a:fld>
            <a:endParaRPr lang="en-GB"/>
          </a:p>
        </p:txBody>
      </p:sp>
      <p:sp>
        <p:nvSpPr>
          <p:cNvPr id="8" name="Freeform: Shape 7">
            <a:extLst>
              <a:ext uri="{FF2B5EF4-FFF2-40B4-BE49-F238E27FC236}">
                <a16:creationId xmlns:a16="http://schemas.microsoft.com/office/drawing/2014/main" id="{04F89706-6D85-4E69-9CAA-11983EFBA426}"/>
              </a:ext>
            </a:extLst>
          </p:cNvPr>
          <p:cNvSpPr/>
          <p:nvPr/>
        </p:nvSpPr>
        <p:spPr>
          <a:xfrm>
            <a:off x="457566" y="1309146"/>
            <a:ext cx="7416824" cy="2977553"/>
          </a:xfrm>
          <a:custGeom>
            <a:avLst/>
            <a:gdLst>
              <a:gd name="connsiteX0" fmla="*/ 0 w 2531250"/>
              <a:gd name="connsiteY0" fmla="*/ 0 h 822455"/>
              <a:gd name="connsiteX1" fmla="*/ 2531250 w 2531250"/>
              <a:gd name="connsiteY1" fmla="*/ 0 h 822455"/>
              <a:gd name="connsiteX2" fmla="*/ 2531250 w 2531250"/>
              <a:gd name="connsiteY2" fmla="*/ 822455 h 822455"/>
              <a:gd name="connsiteX3" fmla="*/ 0 w 2531250"/>
              <a:gd name="connsiteY3" fmla="*/ 822455 h 822455"/>
              <a:gd name="connsiteX4" fmla="*/ 0 w 2531250"/>
              <a:gd name="connsiteY4" fmla="*/ 0 h 8224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1250" h="822455">
                <a:moveTo>
                  <a:pt x="0" y="0"/>
                </a:moveTo>
                <a:lnTo>
                  <a:pt x="2531250" y="0"/>
                </a:lnTo>
                <a:lnTo>
                  <a:pt x="2531250" y="822455"/>
                </a:lnTo>
                <a:lnTo>
                  <a:pt x="0" y="82245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342900" lvl="0" indent="-342900" algn="l" defTabSz="622300">
              <a:lnSpc>
                <a:spcPct val="100000"/>
              </a:lnSpc>
              <a:spcBef>
                <a:spcPct val="20000"/>
              </a:spcBef>
              <a:buClr>
                <a:srgbClr val="9E1B34"/>
              </a:buClr>
              <a:buFont typeface="Arial" panose="020B0604020202020204" pitchFamily="34" charset="0"/>
              <a:buChar char="•"/>
              <a:defRPr b="1"/>
            </a:pPr>
            <a:endParaRPr lang="en-US" sz="2000">
              <a:solidFill>
                <a:srgbClr val="262626"/>
              </a:solidFill>
              <a:ea typeface="ＭＳ Ｐゴシック" charset="0"/>
              <a:cs typeface="ＭＳ Ｐゴシック" charset="0"/>
            </a:endParaRPr>
          </a:p>
          <a:p>
            <a:pPr marL="342900" lvl="0" indent="-342900" algn="l" defTabSz="622300">
              <a:lnSpc>
                <a:spcPct val="100000"/>
              </a:lnSpc>
              <a:spcBef>
                <a:spcPct val="20000"/>
              </a:spcBef>
              <a:buClr>
                <a:srgbClr val="9E1B34"/>
              </a:buClr>
              <a:buFont typeface="Arial" panose="020B0604020202020204" pitchFamily="34" charset="0"/>
              <a:buChar char="•"/>
              <a:defRPr b="1"/>
            </a:pPr>
            <a:endParaRPr lang="en-US" sz="2000">
              <a:solidFill>
                <a:srgbClr val="262626"/>
              </a:solidFill>
              <a:ea typeface="ＭＳ Ｐゴシック" charset="0"/>
              <a:cs typeface="ＭＳ Ｐゴシック" charset="0"/>
            </a:endParaRPr>
          </a:p>
          <a:p>
            <a:pPr marL="342900" lvl="0" indent="-342900" algn="l" defTabSz="622300">
              <a:lnSpc>
                <a:spcPct val="100000"/>
              </a:lnSpc>
              <a:spcBef>
                <a:spcPct val="20000"/>
              </a:spcBef>
              <a:buClr>
                <a:srgbClr val="9E1B34"/>
              </a:buClr>
              <a:buFont typeface="Arial" panose="020B0604020202020204" pitchFamily="34" charset="0"/>
              <a:buChar char="•"/>
              <a:defRPr b="1"/>
            </a:pPr>
            <a:endParaRPr lang="en-US" sz="2000">
              <a:solidFill>
                <a:srgbClr val="262626"/>
              </a:solidFill>
              <a:ea typeface="ＭＳ Ｐゴシック" charset="0"/>
              <a:cs typeface="ＭＳ Ｐゴシック" charset="0"/>
            </a:endParaRPr>
          </a:p>
          <a:p>
            <a:pPr marL="342900" lvl="0" indent="-342900" algn="l" defTabSz="622300">
              <a:lnSpc>
                <a:spcPct val="100000"/>
              </a:lnSpc>
              <a:spcBef>
                <a:spcPct val="20000"/>
              </a:spcBef>
              <a:buClr>
                <a:srgbClr val="9E1B34"/>
              </a:buClr>
              <a:buFont typeface="Arial" panose="020B0604020202020204" pitchFamily="34" charset="0"/>
              <a:buChar char="•"/>
              <a:defRPr b="1"/>
            </a:pPr>
            <a:r>
              <a:rPr lang="en-US" sz="2000">
                <a:solidFill>
                  <a:srgbClr val="262626"/>
                </a:solidFill>
                <a:ea typeface="ＭＳ Ｐゴシック" charset="0"/>
                <a:cs typeface="ＭＳ Ｐゴシック" charset="0"/>
              </a:rPr>
              <a:t>Issue 1: How can barriers to innovations and adoption of legal technology be lowered?</a:t>
            </a:r>
          </a:p>
          <a:p>
            <a:pPr marL="342900" lvl="0" indent="-342900" algn="l" defTabSz="622300">
              <a:lnSpc>
                <a:spcPct val="100000"/>
              </a:lnSpc>
              <a:spcBef>
                <a:spcPct val="20000"/>
              </a:spcBef>
              <a:buClr>
                <a:srgbClr val="9E1B34"/>
              </a:buClr>
              <a:buFont typeface="Arial" panose="020B0604020202020204" pitchFamily="34" charset="0"/>
              <a:buChar char="•"/>
              <a:defRPr b="1"/>
            </a:pPr>
            <a:endParaRPr lang="en-US" sz="2000">
              <a:solidFill>
                <a:srgbClr val="262626"/>
              </a:solidFill>
              <a:ea typeface="ＭＳ Ｐゴシック" charset="0"/>
              <a:cs typeface="ＭＳ Ｐゴシック" charset="0"/>
            </a:endParaRPr>
          </a:p>
          <a:p>
            <a:pPr marL="285750" lvl="0" indent="-285750" algn="l" defTabSz="622300">
              <a:lnSpc>
                <a:spcPct val="100000"/>
              </a:lnSpc>
              <a:spcBef>
                <a:spcPct val="0"/>
              </a:spcBef>
              <a:spcAft>
                <a:spcPct val="35000"/>
              </a:spcAft>
              <a:buFont typeface="Arial" panose="020B0604020202020204" pitchFamily="34" charset="0"/>
              <a:buChar char="•"/>
              <a:defRPr b="1"/>
            </a:pPr>
            <a:endParaRPr lang="en-US" sz="1400" kern="1200"/>
          </a:p>
        </p:txBody>
      </p:sp>
      <p:sp>
        <p:nvSpPr>
          <p:cNvPr id="9" name="Freeform: Shape 8">
            <a:extLst>
              <a:ext uri="{FF2B5EF4-FFF2-40B4-BE49-F238E27FC236}">
                <a16:creationId xmlns:a16="http://schemas.microsoft.com/office/drawing/2014/main" id="{056ABD5A-EB8C-4C68-9E00-0BF36FD8EE1E}"/>
              </a:ext>
            </a:extLst>
          </p:cNvPr>
          <p:cNvSpPr/>
          <p:nvPr/>
        </p:nvSpPr>
        <p:spPr>
          <a:xfrm>
            <a:off x="458215" y="2334182"/>
            <a:ext cx="7128792" cy="927479"/>
          </a:xfrm>
          <a:custGeom>
            <a:avLst/>
            <a:gdLst>
              <a:gd name="connsiteX0" fmla="*/ 0 w 2531250"/>
              <a:gd name="connsiteY0" fmla="*/ 0 h 927479"/>
              <a:gd name="connsiteX1" fmla="*/ 2531250 w 2531250"/>
              <a:gd name="connsiteY1" fmla="*/ 0 h 927479"/>
              <a:gd name="connsiteX2" fmla="*/ 2531250 w 2531250"/>
              <a:gd name="connsiteY2" fmla="*/ 927479 h 927479"/>
              <a:gd name="connsiteX3" fmla="*/ 0 w 2531250"/>
              <a:gd name="connsiteY3" fmla="*/ 927479 h 927479"/>
              <a:gd name="connsiteX4" fmla="*/ 0 w 2531250"/>
              <a:gd name="connsiteY4" fmla="*/ 0 h 9274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1250" h="927479">
                <a:moveTo>
                  <a:pt x="0" y="0"/>
                </a:moveTo>
                <a:lnTo>
                  <a:pt x="2531250" y="0"/>
                </a:lnTo>
                <a:lnTo>
                  <a:pt x="2531250" y="927479"/>
                </a:lnTo>
                <a:lnTo>
                  <a:pt x="0" y="92747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742950" lvl="1" indent="-285750" algn="l" defTabSz="488950">
              <a:spcBef>
                <a:spcPct val="20000"/>
              </a:spcBef>
              <a:buClr>
                <a:srgbClr val="9E1B34"/>
              </a:buClr>
              <a:buFont typeface="Arial" panose="020B0604020202020204" pitchFamily="34" charset="0"/>
              <a:buChar char="–"/>
              <a:defRPr/>
            </a:pPr>
            <a:endParaRPr lang="en-GB" sz="2000">
              <a:solidFill>
                <a:srgbClr val="262626"/>
              </a:solidFill>
              <a:ea typeface="ＭＳ Ｐゴシック" pitchFamily="34" charset="-128"/>
            </a:endParaRPr>
          </a:p>
          <a:p>
            <a:pPr marL="742950" lvl="1" indent="-285750" algn="l" defTabSz="488950">
              <a:spcBef>
                <a:spcPct val="20000"/>
              </a:spcBef>
              <a:buClr>
                <a:srgbClr val="9E1B34"/>
              </a:buClr>
              <a:buFont typeface="Arial" panose="020B0604020202020204" pitchFamily="34" charset="0"/>
              <a:buChar char="–"/>
              <a:defRPr/>
            </a:pPr>
            <a:endParaRPr lang="en-GB" sz="2000">
              <a:solidFill>
                <a:srgbClr val="262626"/>
              </a:solidFill>
              <a:ea typeface="ＭＳ Ｐゴシック" pitchFamily="34" charset="-128"/>
            </a:endParaRPr>
          </a:p>
          <a:p>
            <a:pPr marL="742950" lvl="1" indent="-285750" algn="l" defTabSz="488950">
              <a:spcBef>
                <a:spcPct val="20000"/>
              </a:spcBef>
              <a:buClr>
                <a:srgbClr val="9E1B34"/>
              </a:buClr>
              <a:buFont typeface="Arial" panose="020B0604020202020204" pitchFamily="34" charset="0"/>
              <a:buChar char="–"/>
              <a:defRPr/>
            </a:pPr>
            <a:endParaRPr lang="en-GB" sz="2000">
              <a:solidFill>
                <a:srgbClr val="262626"/>
              </a:solidFill>
              <a:ea typeface="ＭＳ Ｐゴシック" pitchFamily="34" charset="-128"/>
            </a:endParaRPr>
          </a:p>
          <a:p>
            <a:pPr marL="742950" lvl="1" indent="-285750" algn="l" defTabSz="488950">
              <a:spcBef>
                <a:spcPct val="20000"/>
              </a:spcBef>
              <a:buClr>
                <a:srgbClr val="9E1B34"/>
              </a:buClr>
              <a:buFont typeface="Arial" panose="020B0604020202020204" pitchFamily="34" charset="0"/>
              <a:buChar char="–"/>
              <a:defRPr/>
            </a:pPr>
            <a:r>
              <a:rPr lang="en-GB" sz="2000">
                <a:solidFill>
                  <a:srgbClr val="262626"/>
                </a:solidFill>
                <a:ea typeface="ＭＳ Ｐゴシック" pitchFamily="34" charset="-128"/>
              </a:rPr>
              <a:t>Would sandboxes help with access to data and trust issues?</a:t>
            </a:r>
          </a:p>
          <a:p>
            <a:pPr marL="0" lvl="0" indent="0" algn="l" defTabSz="488950">
              <a:lnSpc>
                <a:spcPct val="100000"/>
              </a:lnSpc>
              <a:spcBef>
                <a:spcPct val="0"/>
              </a:spcBef>
              <a:spcAft>
                <a:spcPct val="35000"/>
              </a:spcAft>
              <a:buNone/>
            </a:pPr>
            <a:endParaRPr lang="en-US" sz="1100" b="1" kern="1200"/>
          </a:p>
        </p:txBody>
      </p:sp>
      <p:sp>
        <p:nvSpPr>
          <p:cNvPr id="15" name="Freeform: Shape 14">
            <a:extLst>
              <a:ext uri="{FF2B5EF4-FFF2-40B4-BE49-F238E27FC236}">
                <a16:creationId xmlns:a16="http://schemas.microsoft.com/office/drawing/2014/main" id="{8979084A-1A57-479C-BA3B-6742199DB2E6}"/>
              </a:ext>
            </a:extLst>
          </p:cNvPr>
          <p:cNvSpPr/>
          <p:nvPr/>
        </p:nvSpPr>
        <p:spPr>
          <a:xfrm>
            <a:off x="6155184" y="3340708"/>
            <a:ext cx="2531250" cy="927479"/>
          </a:xfrm>
          <a:custGeom>
            <a:avLst/>
            <a:gdLst>
              <a:gd name="connsiteX0" fmla="*/ 0 w 2531250"/>
              <a:gd name="connsiteY0" fmla="*/ 0 h 927479"/>
              <a:gd name="connsiteX1" fmla="*/ 2531250 w 2531250"/>
              <a:gd name="connsiteY1" fmla="*/ 0 h 927479"/>
              <a:gd name="connsiteX2" fmla="*/ 2531250 w 2531250"/>
              <a:gd name="connsiteY2" fmla="*/ 927479 h 927479"/>
              <a:gd name="connsiteX3" fmla="*/ 0 w 2531250"/>
              <a:gd name="connsiteY3" fmla="*/ 927479 h 927479"/>
              <a:gd name="connsiteX4" fmla="*/ 0 w 2531250"/>
              <a:gd name="connsiteY4" fmla="*/ 0 h 9274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1250" h="927479">
                <a:moveTo>
                  <a:pt x="0" y="0"/>
                </a:moveTo>
                <a:lnTo>
                  <a:pt x="2531250" y="0"/>
                </a:lnTo>
                <a:lnTo>
                  <a:pt x="2531250" y="927479"/>
                </a:lnTo>
                <a:lnTo>
                  <a:pt x="0" y="92747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endParaRPr lang="en-US" sz="1100" b="0" i="0" kern="1200"/>
          </a:p>
          <a:p>
            <a:pPr marL="0" lvl="0" indent="0" algn="l" defTabSz="488950">
              <a:lnSpc>
                <a:spcPct val="100000"/>
              </a:lnSpc>
              <a:spcBef>
                <a:spcPct val="0"/>
              </a:spcBef>
              <a:spcAft>
                <a:spcPct val="35000"/>
              </a:spcAft>
              <a:buNone/>
            </a:pPr>
            <a:endParaRPr lang="en-US" sz="1100" b="0" i="0" kern="1200"/>
          </a:p>
          <a:p>
            <a:pPr marL="0" lvl="0" indent="0" algn="l" defTabSz="488950">
              <a:lnSpc>
                <a:spcPct val="100000"/>
              </a:lnSpc>
              <a:spcBef>
                <a:spcPct val="0"/>
              </a:spcBef>
              <a:spcAft>
                <a:spcPct val="35000"/>
              </a:spcAft>
              <a:buNone/>
            </a:pPr>
            <a:r>
              <a:rPr lang="en-US" sz="1100" b="0" i="0" kern="1200"/>
              <a:t> </a:t>
            </a:r>
          </a:p>
        </p:txBody>
      </p:sp>
      <p:sp>
        <p:nvSpPr>
          <p:cNvPr id="18" name="Rectangle 17">
            <a:extLst>
              <a:ext uri="{FF2B5EF4-FFF2-40B4-BE49-F238E27FC236}">
                <a16:creationId xmlns:a16="http://schemas.microsoft.com/office/drawing/2014/main" id="{9C71A4D5-F4FF-4FB0-B103-7D48A3EE4C8A}"/>
              </a:ext>
            </a:extLst>
          </p:cNvPr>
          <p:cNvSpPr/>
          <p:nvPr/>
        </p:nvSpPr>
        <p:spPr>
          <a:xfrm>
            <a:off x="3579642" y="1298137"/>
            <a:ext cx="885937" cy="885937"/>
          </a:xfrm>
          <a:prstGeom prst="rect">
            <a:avLst/>
          </a:prstGeom>
          <a: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spTree>
    <p:extLst>
      <p:ext uri="{BB962C8B-B14F-4D97-AF65-F5344CB8AC3E}">
        <p14:creationId xmlns:p14="http://schemas.microsoft.com/office/powerpoint/2010/main" val="2406803315"/>
      </p:ext>
    </p:extLst>
  </p:cSld>
  <p:clrMapOvr>
    <a:masterClrMapping/>
  </p:clrMapOvr>
  <p:transition spd="slow">
    <p:wipe/>
  </p:transition>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455F722066EE04A9BDF97BFC50AFC63" ma:contentTypeVersion="12" ma:contentTypeDescription="Create a new document." ma:contentTypeScope="" ma:versionID="f6f01b19bae0f33b69c9064daa2e060c">
  <xsd:schema xmlns:xsd="http://www.w3.org/2001/XMLSchema" xmlns:xs="http://www.w3.org/2001/XMLSchema" xmlns:p="http://schemas.microsoft.com/office/2006/metadata/properties" xmlns:ns2="579ed417-0feb-4c6f-8c4f-0a0f2181b6c0" xmlns:ns3="579c0a0f-f300-40d8-a2b5-1727185a6d72" targetNamespace="http://schemas.microsoft.com/office/2006/metadata/properties" ma:root="true" ma:fieldsID="ced3ad2bb7d686527e5b259451101f27" ns2:_="" ns3:_="">
    <xsd:import namespace="579ed417-0feb-4c6f-8c4f-0a0f2181b6c0"/>
    <xsd:import namespace="579c0a0f-f300-40d8-a2b5-1727185a6d7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ed417-0feb-4c6f-8c4f-0a0f2181b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79c0a0f-f300-40d8-a2b5-1727185a6d7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2905E0-DA7B-4B4F-B08E-7D8856DD9283}">
  <ds:schemaRefs>
    <ds:schemaRef ds:uri="http://purl.org/dc/dcmitype/"/>
    <ds:schemaRef ds:uri="http://schemas.microsoft.com/office/infopath/2007/PartnerControls"/>
    <ds:schemaRef ds:uri="http://purl.org/dc/elements/1.1/"/>
    <ds:schemaRef ds:uri="http://schemas.microsoft.com/office/2006/metadata/properties"/>
    <ds:schemaRef ds:uri="579ed417-0feb-4c6f-8c4f-0a0f2181b6c0"/>
    <ds:schemaRef ds:uri="579c0a0f-f300-40d8-a2b5-1727185a6d72"/>
    <ds:schemaRef ds:uri="http://schemas.microsoft.com/office/2006/documentManagement/types"/>
    <ds:schemaRef ds:uri="http://schemas.openxmlformats.org/package/2006/metadata/core-properties"/>
    <ds:schemaRef ds:uri="http://www.w3.org/XML/1998/namespace"/>
    <ds:schemaRef ds:uri="http://purl.org/dc/terms/"/>
  </ds:schemaRefs>
</ds:datastoreItem>
</file>

<file path=customXml/itemProps2.xml><?xml version="1.0" encoding="utf-8"?>
<ds:datastoreItem xmlns:ds="http://schemas.openxmlformats.org/officeDocument/2006/customXml" ds:itemID="{541B685E-7668-400D-8BCA-5BB03EC81DEB}">
  <ds:schemaRefs>
    <ds:schemaRef ds:uri="http://schemas.microsoft.com/sharepoint/v3/contenttype/forms"/>
  </ds:schemaRefs>
</ds:datastoreItem>
</file>

<file path=customXml/itemProps3.xml><?xml version="1.0" encoding="utf-8"?>
<ds:datastoreItem xmlns:ds="http://schemas.openxmlformats.org/officeDocument/2006/customXml" ds:itemID="{332EBAB8-22D6-4028-9A73-E9E3586FB61F}">
  <ds:schemaRefs>
    <ds:schemaRef ds:uri="579c0a0f-f300-40d8-a2b5-1727185a6d72"/>
    <ds:schemaRef ds:uri="579ed417-0feb-4c6f-8c4f-0a0f2181b6c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SRA template</Template>
  <TotalTime>4</TotalTime>
  <Words>1479</Words>
  <Application>Microsoft Office PowerPoint</Application>
  <PresentationFormat>On-screen Show (16:9)</PresentationFormat>
  <Paragraphs>163</Paragraphs>
  <Slides>13</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Open sans</vt:lpstr>
      <vt:lpstr>PT Sans</vt:lpstr>
      <vt:lpstr>Default Design</vt:lpstr>
      <vt:lpstr>3_Custom Design</vt:lpstr>
      <vt:lpstr>Innovation in legal services and the role of technology </vt:lpstr>
      <vt:lpstr>Our Strategic Objectives</vt:lpstr>
      <vt:lpstr>Our Research</vt:lpstr>
      <vt:lpstr>Research Overview</vt:lpstr>
      <vt:lpstr>Key Findings</vt:lpstr>
      <vt:lpstr>Key Findings </vt:lpstr>
      <vt:lpstr>Key Findings</vt:lpstr>
      <vt:lpstr>Key Findings</vt:lpstr>
      <vt:lpstr>Implications of the Research</vt:lpstr>
      <vt:lpstr>Implications of the Research</vt:lpstr>
      <vt:lpstr>Implications of the Research</vt:lpstr>
      <vt:lpstr>Find out more</vt:lpstr>
      <vt:lpstr>What’s 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Technology and Innovation in Legal Services  Expert Panel Update</dc:title>
  <dc:creator>Solicitors Regulation Authority (SRA)</dc:creator>
  <cp:lastModifiedBy>Matthew Maidment</cp:lastModifiedBy>
  <cp:revision>6</cp:revision>
  <dcterms:created xsi:type="dcterms:W3CDTF">2021-07-27T11:06:39Z</dcterms:created>
  <dcterms:modified xsi:type="dcterms:W3CDTF">2021-11-10T16:36:54Z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0x010100E455F722066EE04A9BDF97BFC50AFC63</vt:lpwstr>
  </property>
</Properties>
</file>