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20"/>
  </p:notesMasterIdLst>
  <p:handoutMasterIdLst>
    <p:handoutMasterId r:id="rId21"/>
  </p:handoutMasterIdLst>
  <p:sldIdLst>
    <p:sldId id="306" r:id="rId7"/>
    <p:sldId id="342" r:id="rId8"/>
    <p:sldId id="355" r:id="rId9"/>
    <p:sldId id="356" r:id="rId10"/>
    <p:sldId id="343" r:id="rId11"/>
    <p:sldId id="271" r:id="rId12"/>
    <p:sldId id="353" r:id="rId13"/>
    <p:sldId id="354" r:id="rId14"/>
    <p:sldId id="344" r:id="rId15"/>
    <p:sldId id="352" r:id="rId16"/>
    <p:sldId id="266" r:id="rId17"/>
    <p:sldId id="291" r:id="rId18"/>
    <p:sldId id="334" r:id="rId19"/>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 Kaur" initials="AK" lastIdx="42" clrIdx="0">
    <p:extLst>
      <p:ext uri="{19B8F6BF-5375-455C-9EA6-DF929625EA0E}">
        <p15:presenceInfo xmlns:p15="http://schemas.microsoft.com/office/powerpoint/2012/main" userId="S-1-5-21-50793697-3426518884-1793861921-3765" providerId="AD"/>
      </p:ext>
    </p:extLst>
  </p:cmAuthor>
  <p:cmAuthor id="2" name="Ama Kaur" initials="AK [2]" lastIdx="25" clrIdx="1">
    <p:extLst>
      <p:ext uri="{19B8F6BF-5375-455C-9EA6-DF929625EA0E}">
        <p15:presenceInfo xmlns:p15="http://schemas.microsoft.com/office/powerpoint/2012/main" userId="Ama Kaur" providerId="None"/>
      </p:ext>
    </p:extLst>
  </p:cmAuthor>
  <p:cmAuthor id="3" name="Sophie Carmichael" initials="SC" lastIdx="2" clrIdx="2">
    <p:extLst>
      <p:ext uri="{19B8F6BF-5375-455C-9EA6-DF929625EA0E}">
        <p15:presenceInfo xmlns:p15="http://schemas.microsoft.com/office/powerpoint/2012/main" userId="S-1-5-21-50793697-3426518884-1793861921-2119" providerId="AD"/>
      </p:ext>
    </p:extLst>
  </p:cmAuthor>
  <p:cmAuthor id="4" name="Alex" initials="A" lastIdx="4" clrIdx="3">
    <p:extLst>
      <p:ext uri="{19B8F6BF-5375-455C-9EA6-DF929625EA0E}">
        <p15:presenceInfo xmlns:p15="http://schemas.microsoft.com/office/powerpoint/2012/main" userId="Alex"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45"/>
    <a:srgbClr val="CA0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622" autoAdjust="0"/>
    <p:restoredTop sz="80320" autoAdjust="0"/>
  </p:normalViewPr>
  <p:slideViewPr>
    <p:cSldViewPr>
      <p:cViewPr varScale="1">
        <p:scale>
          <a:sx n="66" d="100"/>
          <a:sy n="66" d="100"/>
        </p:scale>
        <p:origin x="1474" y="43"/>
      </p:cViewPr>
      <p:guideLst>
        <p:guide orient="horz" pos="2160"/>
        <p:guide pos="2880"/>
      </p:guideLst>
    </p:cSldViewPr>
  </p:slideViewPr>
  <p:outlineViewPr>
    <p:cViewPr>
      <p:scale>
        <a:sx n="33" d="100"/>
        <a:sy n="33" d="100"/>
      </p:scale>
      <p:origin x="0" y="-6726"/>
    </p:cViewPr>
  </p:outlineViewPr>
  <p:notesTextViewPr>
    <p:cViewPr>
      <p:scale>
        <a:sx n="75" d="100"/>
        <a:sy n="75" d="100"/>
      </p:scale>
      <p:origin x="0" y="0"/>
    </p:cViewPr>
  </p:notesTextViewPr>
  <p:sorterViewPr>
    <p:cViewPr>
      <p:scale>
        <a:sx n="100" d="100"/>
        <a:sy n="100" d="100"/>
      </p:scale>
      <p:origin x="0" y="-80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887663"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fld id="{AE61DBDC-0697-45B4-A9D2-8A07FEB3EA50}" type="datetimeFigureOut">
              <a:rPr lang="en-GB" smtClean="0"/>
              <a:t>11/11/2021</a:t>
            </a:fld>
            <a:endParaRPr lang="en-GB" dirty="0"/>
          </a:p>
        </p:txBody>
      </p:sp>
      <p:sp>
        <p:nvSpPr>
          <p:cNvPr id="4" name="Footer Placeholder 3"/>
          <p:cNvSpPr>
            <a:spLocks noGrp="1"/>
          </p:cNvSpPr>
          <p:nvPr>
            <p:ph type="ftr" sz="quarter" idx="2"/>
          </p:nvPr>
        </p:nvSpPr>
        <p:spPr>
          <a:xfrm>
            <a:off x="2" y="9429750"/>
            <a:ext cx="2887663" cy="49688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3488" y="9429750"/>
            <a:ext cx="2887662" cy="496888"/>
          </a:xfrm>
          <a:prstGeom prst="rect">
            <a:avLst/>
          </a:prstGeom>
        </p:spPr>
        <p:txBody>
          <a:bodyPr vert="horz" lIns="91440" tIns="45720" rIns="91440" bIns="45720" rtlCol="0" anchor="b"/>
          <a:lstStyle>
            <a:lvl1pPr algn="r">
              <a:defRPr sz="1200"/>
            </a:lvl1pPr>
          </a:lstStyle>
          <a:p>
            <a:fld id="{D73696EF-B63C-4B48-8AB4-862B22BA5AAC}" type="slidenum">
              <a:rPr lang="en-GB" smtClean="0"/>
              <a:t>‹#›</a:t>
            </a:fld>
            <a:endParaRPr lang="en-GB" dirty="0"/>
          </a:p>
        </p:txBody>
      </p:sp>
    </p:spTree>
    <p:extLst>
      <p:ext uri="{BB962C8B-B14F-4D97-AF65-F5344CB8AC3E}">
        <p14:creationId xmlns:p14="http://schemas.microsoft.com/office/powerpoint/2010/main" val="1906908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887186" cy="49633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4012" y="2"/>
            <a:ext cx="2887186" cy="496331"/>
          </a:xfrm>
          <a:prstGeom prst="rect">
            <a:avLst/>
          </a:prstGeom>
        </p:spPr>
        <p:txBody>
          <a:bodyPr vert="horz" lIns="91440" tIns="45720" rIns="91440" bIns="45720" rtlCol="0"/>
          <a:lstStyle>
            <a:lvl1pPr algn="r">
              <a:defRPr sz="1200"/>
            </a:lvl1pPr>
          </a:lstStyle>
          <a:p>
            <a:fld id="{2404682E-2CA9-47B4-9BCE-C1C8B89F8023}" type="datetimeFigureOut">
              <a:rPr lang="en-GB" smtClean="0"/>
              <a:pPr/>
              <a:t>11/11/2021</a:t>
            </a:fld>
            <a:endParaRPr lang="en-GB" dirty="0"/>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274" y="4715153"/>
            <a:ext cx="5330190" cy="44669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585"/>
            <a:ext cx="2887186" cy="49633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4012" y="9428585"/>
            <a:ext cx="2887186" cy="496331"/>
          </a:xfrm>
          <a:prstGeom prst="rect">
            <a:avLst/>
          </a:prstGeom>
        </p:spPr>
        <p:txBody>
          <a:bodyPr vert="horz" lIns="91440" tIns="45720" rIns="91440" bIns="45720" rtlCol="0" anchor="b"/>
          <a:lstStyle>
            <a:lvl1pPr algn="r">
              <a:defRPr sz="1200"/>
            </a:lvl1pPr>
          </a:lstStyle>
          <a:p>
            <a:fld id="{83280E4F-971E-47B3-941B-5E7397A67091}" type="slidenum">
              <a:rPr lang="en-GB" smtClean="0"/>
              <a:pPr/>
              <a:t>‹#›</a:t>
            </a:fld>
            <a:endParaRPr lang="en-GB" dirty="0"/>
          </a:p>
        </p:txBody>
      </p:sp>
    </p:spTree>
    <p:extLst>
      <p:ext uri="{BB962C8B-B14F-4D97-AF65-F5344CB8AC3E}">
        <p14:creationId xmlns:p14="http://schemas.microsoft.com/office/powerpoint/2010/main" val="695518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E7C80E6E-C8C4-44B1-AED2-2E57916852EE}" type="slidenum">
              <a:rPr lang="en-GB">
                <a:solidFill>
                  <a:srgbClr val="000000"/>
                </a:solidFill>
              </a:rPr>
              <a:pPr>
                <a:defRPr/>
              </a:pPr>
              <a:t>1</a:t>
            </a:fld>
            <a:endParaRPr lang="en-GB" dirty="0">
              <a:solidFill>
                <a:srgbClr val="000000"/>
              </a:solidFill>
            </a:endParaRPr>
          </a:p>
        </p:txBody>
      </p:sp>
    </p:spTree>
    <p:extLst>
      <p:ext uri="{BB962C8B-B14F-4D97-AF65-F5344CB8AC3E}">
        <p14:creationId xmlns:p14="http://schemas.microsoft.com/office/powerpoint/2010/main" val="649668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effectLst/>
                <a:latin typeface="+mn-lt"/>
                <a:ea typeface="+mn-ea"/>
                <a:cs typeface="+mn-cs"/>
              </a:rPr>
              <a:t>We have a signposting guide on our website – please take a look and ensure your signposting is aligned with regulatory requirements </a:t>
            </a:r>
          </a:p>
        </p:txBody>
      </p:sp>
      <p:sp>
        <p:nvSpPr>
          <p:cNvPr id="4" name="Slide Number Placeholder 3"/>
          <p:cNvSpPr>
            <a:spLocks noGrp="1"/>
          </p:cNvSpPr>
          <p:nvPr>
            <p:ph type="sldNum" sz="quarter" idx="10"/>
          </p:nvPr>
        </p:nvSpPr>
        <p:spPr/>
        <p:txBody>
          <a:bodyPr/>
          <a:lstStyle/>
          <a:p>
            <a:fld id="{83280E4F-971E-47B3-941B-5E7397A67091}" type="slidenum">
              <a:rPr lang="en-GB" smtClean="0"/>
              <a:pPr/>
              <a:t>10</a:t>
            </a:fld>
            <a:endParaRPr lang="en-GB" dirty="0"/>
          </a:p>
        </p:txBody>
      </p:sp>
    </p:spTree>
    <p:extLst>
      <p:ext uri="{BB962C8B-B14F-4D97-AF65-F5344CB8AC3E}">
        <p14:creationId xmlns:p14="http://schemas.microsoft.com/office/powerpoint/2010/main" val="1508644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3280E4F-971E-47B3-941B-5E7397A67091}" type="slidenum">
              <a:rPr lang="en-GB" smtClean="0"/>
              <a:pPr/>
              <a:t>11</a:t>
            </a:fld>
            <a:endParaRPr lang="en-GB" dirty="0"/>
          </a:p>
        </p:txBody>
      </p:sp>
    </p:spTree>
    <p:extLst>
      <p:ext uri="{BB962C8B-B14F-4D97-AF65-F5344CB8AC3E}">
        <p14:creationId xmlns:p14="http://schemas.microsoft.com/office/powerpoint/2010/main" val="1367583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Courses – we will soon have our general complaints handling courses available on our website</a:t>
            </a:r>
          </a:p>
          <a:p>
            <a:endParaRPr lang="en-GB" dirty="0"/>
          </a:p>
          <a:p>
            <a:r>
              <a:rPr lang="en-GB" dirty="0"/>
              <a:t>Technical advice desk – please get in touch if you want to discuss a complaint informally</a:t>
            </a:r>
          </a:p>
        </p:txBody>
      </p:sp>
      <p:sp>
        <p:nvSpPr>
          <p:cNvPr id="4" name="Slide Number Placeholder 3"/>
          <p:cNvSpPr>
            <a:spLocks noGrp="1"/>
          </p:cNvSpPr>
          <p:nvPr>
            <p:ph type="sldNum" sz="quarter" idx="10"/>
          </p:nvPr>
        </p:nvSpPr>
        <p:spPr/>
        <p:txBody>
          <a:bodyPr/>
          <a:lstStyle/>
          <a:p>
            <a:fld id="{83280E4F-971E-47B3-941B-5E7397A67091}" type="slidenum">
              <a:rPr lang="en-GB" smtClean="0"/>
              <a:pPr/>
              <a:t>12</a:t>
            </a:fld>
            <a:endParaRPr lang="en-GB" dirty="0"/>
          </a:p>
        </p:txBody>
      </p:sp>
    </p:spTree>
    <p:extLst>
      <p:ext uri="{BB962C8B-B14F-4D97-AF65-F5344CB8AC3E}">
        <p14:creationId xmlns:p14="http://schemas.microsoft.com/office/powerpoint/2010/main" val="659742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a:t>Jason</a:t>
            </a:r>
          </a:p>
        </p:txBody>
      </p:sp>
      <p:sp>
        <p:nvSpPr>
          <p:cNvPr id="4" name="Slide Number Placeholder 3"/>
          <p:cNvSpPr>
            <a:spLocks noGrp="1"/>
          </p:cNvSpPr>
          <p:nvPr>
            <p:ph type="sldNum" sz="quarter" idx="10"/>
          </p:nvPr>
        </p:nvSpPr>
        <p:spPr/>
        <p:txBody>
          <a:bodyPr/>
          <a:lstStyle/>
          <a:p>
            <a:pPr>
              <a:defRPr/>
            </a:pPr>
            <a:fld id="{E7C80E6E-C8C4-44B1-AED2-2E57916852EE}" type="slidenum">
              <a:rPr lang="en-GB">
                <a:solidFill>
                  <a:srgbClr val="000000"/>
                </a:solidFill>
              </a:rPr>
              <a:pPr>
                <a:defRPr/>
              </a:pPr>
              <a:t>13</a:t>
            </a:fld>
            <a:endParaRPr lang="en-GB" dirty="0">
              <a:solidFill>
                <a:srgbClr val="000000"/>
              </a:solidFill>
            </a:endParaRPr>
          </a:p>
        </p:txBody>
      </p:sp>
    </p:spTree>
    <p:extLst>
      <p:ext uri="{BB962C8B-B14F-4D97-AF65-F5344CB8AC3E}">
        <p14:creationId xmlns:p14="http://schemas.microsoft.com/office/powerpoint/2010/main" val="4068416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b="0" baseline="0" dirty="0"/>
              <a:t>This number has remained consistent over the past three years. It equates to c. 27% of closed cases.</a:t>
            </a:r>
          </a:p>
          <a:p>
            <a:pPr marL="228600" indent="-228600">
              <a:buAutoNum type="arabicPeriod"/>
            </a:pPr>
            <a:r>
              <a:rPr lang="en-GB" b="0" baseline="0" dirty="0"/>
              <a:t>In September 2021, we commissioned internal research to determine why customers are coming directly to the Legal Ombudsman rather than approaching their service provider first</a:t>
            </a:r>
            <a:endParaRPr lang="en-GB" b="0" dirty="0"/>
          </a:p>
        </p:txBody>
      </p:sp>
      <p:sp>
        <p:nvSpPr>
          <p:cNvPr id="4" name="Slide Number Placeholder 3"/>
          <p:cNvSpPr>
            <a:spLocks noGrp="1"/>
          </p:cNvSpPr>
          <p:nvPr>
            <p:ph type="sldNum" sz="quarter" idx="10"/>
          </p:nvPr>
        </p:nvSpPr>
        <p:spPr/>
        <p:txBody>
          <a:bodyPr/>
          <a:lstStyle/>
          <a:p>
            <a:fld id="{83280E4F-971E-47B3-941B-5E7397A67091}" type="slidenum">
              <a:rPr lang="en-GB" smtClean="0"/>
              <a:pPr/>
              <a:t>2</a:t>
            </a:fld>
            <a:endParaRPr lang="en-GB" dirty="0"/>
          </a:p>
        </p:txBody>
      </p:sp>
    </p:spTree>
    <p:extLst>
      <p:ext uri="{BB962C8B-B14F-4D97-AF65-F5344CB8AC3E}">
        <p14:creationId xmlns:p14="http://schemas.microsoft.com/office/powerpoint/2010/main" val="1388517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GB" b="0" dirty="0"/>
              <a:t>In 2020/21 we accepted 4,537 new cases</a:t>
            </a:r>
          </a:p>
          <a:p>
            <a:pPr marL="0" indent="0">
              <a:buNone/>
            </a:pPr>
            <a:endParaRPr lang="en-GB" b="0" dirty="0"/>
          </a:p>
          <a:p>
            <a:pPr marL="0" indent="0">
              <a:buNone/>
            </a:pPr>
            <a:r>
              <a:rPr lang="en-GB" b="0" dirty="0"/>
              <a:t>Unreasonable service found in 55%</a:t>
            </a:r>
          </a:p>
          <a:p>
            <a:pPr marL="0" indent="0">
              <a:buNone/>
            </a:pPr>
            <a:endParaRPr lang="en-GB" b="0" dirty="0"/>
          </a:p>
          <a:p>
            <a:pPr marL="0" indent="0">
              <a:buNone/>
            </a:pPr>
            <a:r>
              <a:rPr lang="en-GB" b="0" dirty="0"/>
              <a:t>Above is the areas of law we receive the most complaints about – consistent for years</a:t>
            </a:r>
          </a:p>
          <a:p>
            <a:pPr marL="0" indent="0">
              <a:buNone/>
            </a:pPr>
            <a:endParaRPr lang="en-GB" b="0" dirty="0"/>
          </a:p>
        </p:txBody>
      </p:sp>
      <p:sp>
        <p:nvSpPr>
          <p:cNvPr id="4" name="Slide Number Placeholder 3"/>
          <p:cNvSpPr>
            <a:spLocks noGrp="1"/>
          </p:cNvSpPr>
          <p:nvPr>
            <p:ph type="sldNum" sz="quarter" idx="10"/>
          </p:nvPr>
        </p:nvSpPr>
        <p:spPr/>
        <p:txBody>
          <a:bodyPr/>
          <a:lstStyle/>
          <a:p>
            <a:fld id="{83280E4F-971E-47B3-941B-5E7397A67091}" type="slidenum">
              <a:rPr lang="en-GB" smtClean="0"/>
              <a:pPr/>
              <a:t>3</a:t>
            </a:fld>
            <a:endParaRPr lang="en-GB" dirty="0"/>
          </a:p>
        </p:txBody>
      </p:sp>
    </p:spTree>
    <p:extLst>
      <p:ext uri="{BB962C8B-B14F-4D97-AF65-F5344CB8AC3E}">
        <p14:creationId xmlns:p14="http://schemas.microsoft.com/office/powerpoint/2010/main" val="758926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GB" b="0" dirty="0"/>
              <a:t>Above is what people complained about – again very consistent picture</a:t>
            </a:r>
          </a:p>
          <a:p>
            <a:pPr marL="0" indent="0">
              <a:buNone/>
            </a:pPr>
            <a:endParaRPr lang="en-GB" b="0" dirty="0"/>
          </a:p>
          <a:p>
            <a:pPr marL="0" indent="0">
              <a:buNone/>
            </a:pPr>
            <a:r>
              <a:rPr lang="en-GB" b="0" dirty="0"/>
              <a:t>Outcome:</a:t>
            </a:r>
          </a:p>
          <a:p>
            <a:pPr marL="0" indent="0">
              <a:buNone/>
            </a:pPr>
            <a:r>
              <a:rPr lang="en-GB" b="0" dirty="0"/>
              <a:t>41% Agreed outcome</a:t>
            </a:r>
          </a:p>
          <a:p>
            <a:pPr marL="0" indent="0">
              <a:buNone/>
            </a:pPr>
            <a:r>
              <a:rPr lang="en-GB" b="0" dirty="0"/>
              <a:t>36% Ombudsman decision</a:t>
            </a:r>
          </a:p>
          <a:p>
            <a:pPr marL="0" indent="0">
              <a:buNone/>
            </a:pPr>
            <a:r>
              <a:rPr lang="en-GB" b="0" dirty="0"/>
              <a:t>23% other </a:t>
            </a:r>
          </a:p>
          <a:p>
            <a:pPr marL="0" indent="0">
              <a:buNone/>
            </a:pPr>
            <a:endParaRPr lang="en-GB" b="0" dirty="0"/>
          </a:p>
          <a:p>
            <a:pPr marL="228600" indent="-228600">
              <a:buAutoNum type="arabicPeriod"/>
            </a:pPr>
            <a:endParaRPr lang="en-GB" b="0" dirty="0"/>
          </a:p>
        </p:txBody>
      </p:sp>
      <p:sp>
        <p:nvSpPr>
          <p:cNvPr id="4" name="Slide Number Placeholder 3"/>
          <p:cNvSpPr>
            <a:spLocks noGrp="1"/>
          </p:cNvSpPr>
          <p:nvPr>
            <p:ph type="sldNum" sz="quarter" idx="10"/>
          </p:nvPr>
        </p:nvSpPr>
        <p:spPr/>
        <p:txBody>
          <a:bodyPr/>
          <a:lstStyle/>
          <a:p>
            <a:fld id="{83280E4F-971E-47B3-941B-5E7397A67091}" type="slidenum">
              <a:rPr lang="en-GB" smtClean="0"/>
              <a:pPr/>
              <a:t>4</a:t>
            </a:fld>
            <a:endParaRPr lang="en-GB" dirty="0"/>
          </a:p>
        </p:txBody>
      </p:sp>
    </p:spTree>
    <p:extLst>
      <p:ext uri="{BB962C8B-B14F-4D97-AF65-F5344CB8AC3E}">
        <p14:creationId xmlns:p14="http://schemas.microsoft.com/office/powerpoint/2010/main" val="3659253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b="0" kern="1200" baseline="0" dirty="0">
              <a:solidFill>
                <a:schemeClr val="tx1"/>
              </a:solidFill>
              <a:effectLst/>
              <a:latin typeface="+mn-lt"/>
              <a:ea typeface="+mn-ea"/>
              <a:cs typeface="+mn-cs"/>
            </a:endParaRPr>
          </a:p>
          <a:p>
            <a:r>
              <a:rPr lang="en-GB" b="0" dirty="0"/>
              <a:t>Complainants often</a:t>
            </a:r>
            <a:r>
              <a:rPr lang="en-GB" b="0" baseline="0" dirty="0"/>
              <a:t> referred to a perceived imbalance of power between them and the service provider</a:t>
            </a:r>
          </a:p>
          <a:p>
            <a:r>
              <a:rPr lang="en-GB" b="0" baseline="0" dirty="0"/>
              <a:t>64% of complainants come to the Legal Ombudsman directly whilst their legal matter is ongoing</a:t>
            </a:r>
            <a:endParaRPr lang="en-GB" b="0" dirty="0"/>
          </a:p>
        </p:txBody>
      </p:sp>
      <p:sp>
        <p:nvSpPr>
          <p:cNvPr id="4" name="Slide Number Placeholder 3"/>
          <p:cNvSpPr>
            <a:spLocks noGrp="1"/>
          </p:cNvSpPr>
          <p:nvPr>
            <p:ph type="sldNum" sz="quarter" idx="10"/>
          </p:nvPr>
        </p:nvSpPr>
        <p:spPr/>
        <p:txBody>
          <a:bodyPr/>
          <a:lstStyle/>
          <a:p>
            <a:fld id="{83280E4F-971E-47B3-941B-5E7397A67091}" type="slidenum">
              <a:rPr lang="en-GB" smtClean="0"/>
              <a:pPr/>
              <a:t>5</a:t>
            </a:fld>
            <a:endParaRPr lang="en-GB" dirty="0"/>
          </a:p>
        </p:txBody>
      </p:sp>
    </p:spTree>
    <p:extLst>
      <p:ext uri="{BB962C8B-B14F-4D97-AF65-F5344CB8AC3E}">
        <p14:creationId xmlns:p14="http://schemas.microsoft.com/office/powerpoint/2010/main" val="2326590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3280E4F-971E-47B3-941B-5E7397A67091}" type="slidenum">
              <a:rPr lang="en-GB" smtClean="0"/>
              <a:pPr/>
              <a:t>6</a:t>
            </a:fld>
            <a:endParaRPr lang="en-GB" dirty="0"/>
          </a:p>
        </p:txBody>
      </p:sp>
    </p:spTree>
    <p:extLst>
      <p:ext uri="{BB962C8B-B14F-4D97-AF65-F5344CB8AC3E}">
        <p14:creationId xmlns:p14="http://schemas.microsoft.com/office/powerpoint/2010/main" val="2831884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0" dirty="0"/>
              <a:t>Of the top</a:t>
            </a:r>
            <a:r>
              <a:rPr lang="en-GB" b="0" baseline="0" dirty="0"/>
              <a:t> 20 firms, we found large inconsistencies regarding the amount of and clarity of complaints information online</a:t>
            </a:r>
            <a:endParaRPr lang="en-GB" b="0" dirty="0"/>
          </a:p>
        </p:txBody>
      </p:sp>
      <p:sp>
        <p:nvSpPr>
          <p:cNvPr id="4" name="Slide Number Placeholder 3"/>
          <p:cNvSpPr>
            <a:spLocks noGrp="1"/>
          </p:cNvSpPr>
          <p:nvPr>
            <p:ph type="sldNum" sz="quarter" idx="10"/>
          </p:nvPr>
        </p:nvSpPr>
        <p:spPr/>
        <p:txBody>
          <a:bodyPr/>
          <a:lstStyle/>
          <a:p>
            <a:fld id="{83280E4F-971E-47B3-941B-5E7397A67091}" type="slidenum">
              <a:rPr lang="en-GB" smtClean="0"/>
              <a:pPr/>
              <a:t>7</a:t>
            </a:fld>
            <a:endParaRPr lang="en-GB" dirty="0"/>
          </a:p>
        </p:txBody>
      </p:sp>
    </p:spTree>
    <p:extLst>
      <p:ext uri="{BB962C8B-B14F-4D97-AF65-F5344CB8AC3E}">
        <p14:creationId xmlns:p14="http://schemas.microsoft.com/office/powerpoint/2010/main" val="259978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0" dirty="0"/>
              <a:t>Of the top</a:t>
            </a:r>
            <a:r>
              <a:rPr lang="en-GB" b="0" baseline="0" dirty="0"/>
              <a:t> 20 firms, we found large inconsistencies regarding the amount of and clarity of complaints information online</a:t>
            </a:r>
            <a:endParaRPr lang="en-GB" b="0" dirty="0"/>
          </a:p>
        </p:txBody>
      </p:sp>
      <p:sp>
        <p:nvSpPr>
          <p:cNvPr id="4" name="Slide Number Placeholder 3"/>
          <p:cNvSpPr>
            <a:spLocks noGrp="1"/>
          </p:cNvSpPr>
          <p:nvPr>
            <p:ph type="sldNum" sz="quarter" idx="10"/>
          </p:nvPr>
        </p:nvSpPr>
        <p:spPr/>
        <p:txBody>
          <a:bodyPr/>
          <a:lstStyle/>
          <a:p>
            <a:fld id="{83280E4F-971E-47B3-941B-5E7397A67091}" type="slidenum">
              <a:rPr lang="en-GB" smtClean="0"/>
              <a:pPr/>
              <a:t>8</a:t>
            </a:fld>
            <a:endParaRPr lang="en-GB" dirty="0"/>
          </a:p>
        </p:txBody>
      </p:sp>
    </p:spTree>
    <p:extLst>
      <p:ext uri="{BB962C8B-B14F-4D97-AF65-F5344CB8AC3E}">
        <p14:creationId xmlns:p14="http://schemas.microsoft.com/office/powerpoint/2010/main" val="3928272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effectLst/>
                <a:latin typeface="+mn-lt"/>
                <a:ea typeface="+mn-ea"/>
                <a:cs typeface="+mn-cs"/>
              </a:rPr>
              <a:t>If in doubt, treat it</a:t>
            </a:r>
            <a:r>
              <a:rPr lang="en-GB" sz="1200" kern="1200" baseline="0" dirty="0">
                <a:solidFill>
                  <a:schemeClr val="tx1"/>
                </a:solidFill>
                <a:effectLst/>
                <a:latin typeface="+mn-lt"/>
                <a:ea typeface="+mn-ea"/>
                <a:cs typeface="+mn-cs"/>
              </a:rPr>
              <a:t> as a service complaint and deal with it appropriately in line with your published procedure</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3280E4F-971E-47B3-941B-5E7397A67091}" type="slidenum">
              <a:rPr lang="en-GB" smtClean="0"/>
              <a:pPr/>
              <a:t>9</a:t>
            </a:fld>
            <a:endParaRPr lang="en-GB" dirty="0"/>
          </a:p>
        </p:txBody>
      </p:sp>
    </p:spTree>
    <p:extLst>
      <p:ext uri="{BB962C8B-B14F-4D97-AF65-F5344CB8AC3E}">
        <p14:creationId xmlns:p14="http://schemas.microsoft.com/office/powerpoint/2010/main" val="2121460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2" descr="C:\Users\sidrah.mahmood\Documents\CMC Branding\Powerpoint presentation slides\blank presentation slide.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5868144" y="764704"/>
            <a:ext cx="2520280" cy="2160240"/>
          </a:xfrm>
        </p:spPr>
        <p:txBody>
          <a:bodyPr>
            <a:normAutofit/>
          </a:bodyPr>
          <a:lstStyle>
            <a:lvl1pPr>
              <a:defRPr sz="3200">
                <a:solidFill>
                  <a:schemeClr val="bg1"/>
                </a:solidFill>
                <a:latin typeface="Century Gothic"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7544" y="4365104"/>
            <a:ext cx="5832648" cy="127369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5" name="Footer Placeholder 4"/>
          <p:cNvSpPr>
            <a:spLocks noGrp="1"/>
          </p:cNvSpPr>
          <p:nvPr>
            <p:ph type="ftr" sz="quarter" idx="11"/>
          </p:nvPr>
        </p:nvSpPr>
        <p:spPr>
          <a:xfrm>
            <a:off x="467544" y="6093296"/>
            <a:ext cx="5904656" cy="365125"/>
          </a:xfrm>
        </p:spPr>
        <p:txBody>
          <a:bodyPr/>
          <a:lstStyle/>
          <a:p>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8" name="Group 7"/>
          <p:cNvGrpSpPr/>
          <p:nvPr userDrawn="1"/>
        </p:nvGrpSpPr>
        <p:grpSpPr>
          <a:xfrm>
            <a:off x="0" y="898972"/>
            <a:ext cx="9144000" cy="5724000"/>
            <a:chOff x="0" y="898972"/>
            <a:chExt cx="9144000" cy="5724000"/>
          </a:xfrm>
        </p:grpSpPr>
        <p:sp>
          <p:nvSpPr>
            <p:cNvPr id="9" name="Rectangle 8"/>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Vertical Title 1"/>
          <p:cNvSpPr>
            <a:spLocks noGrp="1"/>
          </p:cNvSpPr>
          <p:nvPr>
            <p:ph type="title" orient="vert"/>
          </p:nvPr>
        </p:nvSpPr>
        <p:spPr>
          <a:xfrm>
            <a:off x="467544" y="908721"/>
            <a:ext cx="7056784" cy="432048"/>
          </a:xfrm>
        </p:spPr>
        <p:txBody>
          <a:bodyPr vert="horz">
            <a:noAutofit/>
          </a:bodyPr>
          <a:lstStyle>
            <a:lvl1pPr algn="l">
              <a:defRPr sz="3200">
                <a:solidFill>
                  <a:schemeClr val="bg1"/>
                </a:solidFill>
                <a:latin typeface="Century Gothic" pitchFamily="34" charset="0"/>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556793"/>
            <a:ext cx="6019800" cy="4464495"/>
          </a:xfrm>
        </p:spPr>
        <p:txBody>
          <a:bodyPr vert="horz"/>
          <a:lstStyle>
            <a:lvl1pPr>
              <a:defRPr sz="3000">
                <a:latin typeface="Century Gothic" pitchFamily="34" charset="0"/>
              </a:defRPr>
            </a:lvl1pPr>
            <a:lvl2pPr>
              <a:defRPr>
                <a:latin typeface="Century Gothic" pitchFamily="34" charset="0"/>
              </a:defRPr>
            </a:lvl2pPr>
            <a:lvl3pPr>
              <a:defRPr>
                <a:latin typeface="Century Gothic" pitchFamily="34" charset="0"/>
              </a:defRPr>
            </a:lvl3pPr>
            <a:lvl4pPr>
              <a:defRPr>
                <a:latin typeface="Century Gothic" pitchFamily="34" charset="0"/>
              </a:defRPr>
            </a:lvl4pPr>
            <a:lvl5pPr>
              <a:defRPr>
                <a:latin typeface="Century Gothic"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467544" y="6165304"/>
            <a:ext cx="2133600" cy="288032"/>
          </a:xfrm>
        </p:spPr>
        <p:txBody>
          <a:bodyPr/>
          <a:lstStyle>
            <a:lvl1pPr>
              <a:defRPr>
                <a:solidFill>
                  <a:schemeClr val="tx1"/>
                </a:solidFill>
                <a:latin typeface="Century Gothic" pitchFamily="34" charset="0"/>
              </a:defRPr>
            </a:lvl1pPr>
          </a:lstStyle>
          <a:p>
            <a:endParaRPr lang="en-GB" dirty="0"/>
          </a:p>
        </p:txBody>
      </p:sp>
      <p:sp>
        <p:nvSpPr>
          <p:cNvPr id="5" name="Footer Placeholder 4"/>
          <p:cNvSpPr>
            <a:spLocks noGrp="1"/>
          </p:cNvSpPr>
          <p:nvPr>
            <p:ph type="ftr" sz="quarter" idx="11"/>
          </p:nvPr>
        </p:nvSpPr>
        <p:spPr>
          <a:xfrm>
            <a:off x="467544" y="404664"/>
            <a:ext cx="7056784" cy="365125"/>
          </a:xfrm>
        </p:spPr>
        <p:txBody>
          <a:bodyPr/>
          <a:lstStyle>
            <a:lvl1pPr algn="l">
              <a:defRPr sz="1600" i="1">
                <a:solidFill>
                  <a:schemeClr val="tx1"/>
                </a:solidFill>
                <a:latin typeface="Century Gothic" pitchFamily="34" charset="0"/>
              </a:defRPr>
            </a:lvl1pPr>
          </a:lstStyle>
          <a:p>
            <a:endParaRPr lang="en-GB" dirty="0"/>
          </a:p>
        </p:txBody>
      </p:sp>
      <p:sp>
        <p:nvSpPr>
          <p:cNvPr id="6" name="Slide Number Placeholder 5"/>
          <p:cNvSpPr>
            <a:spLocks noGrp="1"/>
          </p:cNvSpPr>
          <p:nvPr>
            <p:ph type="sldNum" sz="quarter" idx="12"/>
          </p:nvPr>
        </p:nvSpPr>
        <p:spPr>
          <a:xfrm>
            <a:off x="7668344" y="908720"/>
            <a:ext cx="1475656" cy="432048"/>
          </a:xfrm>
        </p:spPr>
        <p:txBody>
          <a:bodyPr/>
          <a:lstStyle>
            <a:lvl1pPr algn="ctr">
              <a:defRPr sz="2200">
                <a:solidFill>
                  <a:schemeClr val="bg1"/>
                </a:solidFill>
                <a:latin typeface="Century Gothic" pitchFamily="34" charset="0"/>
              </a:defRPr>
            </a:lvl1pPr>
          </a:lstStyle>
          <a:p>
            <a:fld id="{FB43E394-DF85-40B0-B157-372FF3A3CF7F}"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8" name="Picture 17" descr="presentation-cover.png"/>
          <p:cNvPicPr>
            <a:picLocks noChangeAspect="1"/>
          </p:cNvPicPr>
          <p:nvPr userDrawn="1"/>
        </p:nvPicPr>
        <p:blipFill>
          <a:blip r:embed="rId2" cstate="print"/>
          <a:stretch>
            <a:fillRect/>
          </a:stretch>
        </p:blipFill>
        <p:spPr>
          <a:xfrm>
            <a:off x="0" y="-6348"/>
            <a:ext cx="9183652" cy="6876000"/>
          </a:xfrm>
          <a:prstGeom prst="rect">
            <a:avLst/>
          </a:prstGeom>
        </p:spPr>
      </p:pic>
      <p:sp>
        <p:nvSpPr>
          <p:cNvPr id="29701" name="Title Placeholder 14"/>
          <p:cNvSpPr>
            <a:spLocks noGrp="1"/>
          </p:cNvSpPr>
          <p:nvPr>
            <p:ph type="ctrTitle"/>
          </p:nvPr>
        </p:nvSpPr>
        <p:spPr>
          <a:xfrm>
            <a:off x="58616" y="1571625"/>
            <a:ext cx="4536831" cy="2325688"/>
          </a:xfrm>
          <a:prstGeom prst="rect">
            <a:avLst/>
          </a:prstGeom>
        </p:spPr>
        <p:txBody>
          <a:bodyPr wrap="square" anchor="t"/>
          <a:lstStyle>
            <a:lvl1pPr>
              <a:lnSpc>
                <a:spcPct val="90000"/>
              </a:lnSpc>
              <a:defRPr sz="3300" b="1" smtClean="0">
                <a:solidFill>
                  <a:schemeClr val="bg1"/>
                </a:solidFill>
              </a:defRPr>
            </a:lvl1pPr>
          </a:lstStyle>
          <a:p>
            <a:r>
              <a:rPr dirty="0"/>
              <a:t>Insert title </a:t>
            </a:r>
            <a:br>
              <a:rPr dirty="0"/>
            </a:br>
            <a:r>
              <a:rPr dirty="0"/>
              <a:t>here up to </a:t>
            </a:r>
            <a:br>
              <a:rPr dirty="0"/>
            </a:br>
            <a:r>
              <a:rPr dirty="0"/>
              <a:t>several words</a:t>
            </a:r>
          </a:p>
        </p:txBody>
      </p:sp>
      <p:sp>
        <p:nvSpPr>
          <p:cNvPr id="29700" name="Rectangle 8"/>
          <p:cNvSpPr>
            <a:spLocks noGrp="1" noChangeArrowheads="1"/>
          </p:cNvSpPr>
          <p:nvPr>
            <p:ph type="subTitle" idx="1" hasCustomPrompt="1"/>
          </p:nvPr>
        </p:nvSpPr>
        <p:spPr>
          <a:xfrm>
            <a:off x="82061" y="965200"/>
            <a:ext cx="4536831" cy="508000"/>
          </a:xfrm>
        </p:spPr>
        <p:txBody>
          <a:bodyPr/>
          <a:lstStyle>
            <a:lvl1pPr algn="l">
              <a:defRPr sz="1800" b="0" baseline="0" smtClean="0">
                <a:solidFill>
                  <a:schemeClr val="bg1"/>
                </a:solidFill>
                <a:latin typeface="+mj-lt"/>
              </a:defRPr>
            </a:lvl1pPr>
          </a:lstStyle>
          <a:p>
            <a:r>
              <a:rPr lang="en-GB" dirty="0"/>
              <a:t>The Legal Ombudsman</a:t>
            </a:r>
          </a:p>
        </p:txBody>
      </p:sp>
    </p:spTree>
    <p:extLst>
      <p:ext uri="{BB962C8B-B14F-4D97-AF65-F5344CB8AC3E}">
        <p14:creationId xmlns:p14="http://schemas.microsoft.com/office/powerpoint/2010/main" val="120901107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10" name="Rectangle 11"/>
          <p:cNvSpPr>
            <a:spLocks noGrp="1" noChangeArrowheads="1"/>
          </p:cNvSpPr>
          <p:nvPr>
            <p:ph type="ftr" sz="quarter" idx="10"/>
          </p:nvPr>
        </p:nvSpPr>
        <p:spPr>
          <a:xfrm>
            <a:off x="6619143" y="6496050"/>
            <a:ext cx="2278673" cy="336550"/>
          </a:xfrm>
          <a:prstGeom prst="rect">
            <a:avLst/>
          </a:prstGeom>
        </p:spPr>
        <p:txBody>
          <a:bodyPr/>
          <a:lstStyle>
            <a:lvl1pPr algn="r">
              <a:defRPr smtClean="0"/>
            </a:lvl1pPr>
          </a:lstStyle>
          <a:p>
            <a:pPr fontAlgn="base">
              <a:spcBef>
                <a:spcPct val="0"/>
              </a:spcBef>
              <a:spcAft>
                <a:spcPct val="0"/>
              </a:spcAft>
              <a:defRPr/>
            </a:pPr>
            <a:r>
              <a:rPr lang="en-GB" sz="900" dirty="0">
                <a:solidFill>
                  <a:srgbClr val="000000"/>
                </a:solidFill>
              </a:rPr>
              <a:t>                                 </a:t>
            </a:r>
            <a:fld id="{D3AF1463-BCD3-453D-A647-4EB9079E0D65}" type="slidenum">
              <a:rPr lang="en-GB" sz="900">
                <a:solidFill>
                  <a:srgbClr val="CA005D"/>
                </a:solidFill>
              </a:rPr>
              <a:pPr fontAlgn="base">
                <a:spcBef>
                  <a:spcPct val="0"/>
                </a:spcBef>
                <a:spcAft>
                  <a:spcPct val="0"/>
                </a:spcAft>
                <a:defRPr/>
              </a:pPr>
              <a:t>‹#›</a:t>
            </a:fld>
            <a:endParaRPr lang="en-GB" sz="900" dirty="0">
              <a:solidFill>
                <a:srgbClr val="CA005D"/>
              </a:solidFill>
            </a:endParaRPr>
          </a:p>
        </p:txBody>
      </p:sp>
      <p:pic>
        <p:nvPicPr>
          <p:cNvPr id="11" name="Picture 10" descr="leo-logo.png"/>
          <p:cNvPicPr>
            <a:picLocks noChangeAspect="1"/>
          </p:cNvPicPr>
          <p:nvPr userDrawn="1"/>
        </p:nvPicPr>
        <p:blipFill>
          <a:blip r:embed="rId2" cstate="print"/>
          <a:stretch>
            <a:fillRect/>
          </a:stretch>
        </p:blipFill>
        <p:spPr>
          <a:xfrm>
            <a:off x="7151077" y="5701939"/>
            <a:ext cx="1638299" cy="731549"/>
          </a:xfrm>
          <a:prstGeom prst="rect">
            <a:avLst/>
          </a:prstGeom>
        </p:spPr>
      </p:pic>
    </p:spTree>
    <p:extLst>
      <p:ext uri="{BB962C8B-B14F-4D97-AF65-F5344CB8AC3E}">
        <p14:creationId xmlns:p14="http://schemas.microsoft.com/office/powerpoint/2010/main" val="3177816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2" descr="C:\Users\sidrah.mahmood\Documents\CMC Branding\Powerpoint presentation slides\blank presentation slide.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5868144" y="764704"/>
            <a:ext cx="2520280" cy="2160240"/>
          </a:xfrm>
          <a:prstGeom prst="rect">
            <a:avLst/>
          </a:prstGeom>
        </p:spPr>
        <p:txBody>
          <a:bodyPr>
            <a:normAutofit/>
          </a:bodyPr>
          <a:lstStyle>
            <a:lvl1pPr>
              <a:defRPr sz="3200">
                <a:solidFill>
                  <a:schemeClr val="bg1"/>
                </a:solidFill>
                <a:latin typeface="Century Gothic"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7544" y="4365104"/>
            <a:ext cx="5832648" cy="127369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5" name="Footer Placeholder 4"/>
          <p:cNvSpPr>
            <a:spLocks noGrp="1"/>
          </p:cNvSpPr>
          <p:nvPr>
            <p:ph type="ftr" sz="quarter" idx="11"/>
          </p:nvPr>
        </p:nvSpPr>
        <p:spPr>
          <a:xfrm>
            <a:off x="467544" y="6093296"/>
            <a:ext cx="5904656" cy="365125"/>
          </a:xfrm>
          <a:prstGeom prst="rect">
            <a:avLst/>
          </a:prstGeom>
        </p:spPr>
        <p:txBody>
          <a:bodyPr/>
          <a:lstStyle/>
          <a:p>
            <a:endParaRPr lang="en-GB" dirty="0">
              <a:solidFill>
                <a:srgbClr val="000000"/>
              </a:solidFill>
            </a:endParaRPr>
          </a:p>
        </p:txBody>
      </p:sp>
    </p:spTree>
    <p:extLst>
      <p:ext uri="{BB962C8B-B14F-4D97-AF65-F5344CB8AC3E}">
        <p14:creationId xmlns:p14="http://schemas.microsoft.com/office/powerpoint/2010/main" val="516641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9" name="Group 8"/>
          <p:cNvGrpSpPr/>
          <p:nvPr userDrawn="1"/>
        </p:nvGrpSpPr>
        <p:grpSpPr>
          <a:xfrm>
            <a:off x="0" y="898972"/>
            <a:ext cx="9144000" cy="5724000"/>
            <a:chOff x="0" y="898972"/>
            <a:chExt cx="9144000" cy="5724000"/>
          </a:xfrm>
        </p:grpSpPr>
        <p:sp>
          <p:nvSpPr>
            <p:cNvPr id="11" name="Rectangle 10"/>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12" name="Rectangle 11"/>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13" name="Rectangle 12"/>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grpSp>
      <p:sp>
        <p:nvSpPr>
          <p:cNvPr id="3" name="Footer Placeholder 2"/>
          <p:cNvSpPr>
            <a:spLocks noGrp="1"/>
          </p:cNvSpPr>
          <p:nvPr>
            <p:ph type="ftr" sz="quarter" idx="11"/>
          </p:nvPr>
        </p:nvSpPr>
        <p:spPr>
          <a:xfrm>
            <a:off x="467544" y="399579"/>
            <a:ext cx="6768752" cy="365125"/>
          </a:xfrm>
          <a:prstGeom prst="rect">
            <a:avLst/>
          </a:prstGeom>
        </p:spPr>
        <p:txBody>
          <a:bodyPr/>
          <a:lstStyle>
            <a:lvl1pPr algn="l">
              <a:defRPr sz="1600" i="1">
                <a:solidFill>
                  <a:schemeClr val="tx1"/>
                </a:solidFill>
                <a:latin typeface="Century Gothic" pitchFamily="34" charset="0"/>
              </a:defRPr>
            </a:lvl1pPr>
          </a:lstStyle>
          <a:p>
            <a:endParaRPr lang="en-GB" dirty="0">
              <a:solidFill>
                <a:srgbClr val="000000"/>
              </a:solidFill>
            </a:endParaRPr>
          </a:p>
        </p:txBody>
      </p:sp>
      <p:sp>
        <p:nvSpPr>
          <p:cNvPr id="4" name="Slide Number Placeholder 3"/>
          <p:cNvSpPr>
            <a:spLocks noGrp="1"/>
          </p:cNvSpPr>
          <p:nvPr>
            <p:ph type="sldNum" sz="quarter" idx="12"/>
          </p:nvPr>
        </p:nvSpPr>
        <p:spPr>
          <a:xfrm>
            <a:off x="7668344" y="908720"/>
            <a:ext cx="1475656" cy="437133"/>
          </a:xfrm>
          <a:prstGeom prst="rect">
            <a:avLst/>
          </a:prstGeom>
        </p:spPr>
        <p:txBody>
          <a:bodyPr/>
          <a:lstStyle>
            <a:lvl1pPr algn="ctr">
              <a:defRPr sz="2200">
                <a:solidFill>
                  <a:schemeClr val="bg1"/>
                </a:solidFill>
                <a:latin typeface="Century Gothic" pitchFamily="34" charset="0"/>
              </a:defRPr>
            </a:lvl1pPr>
          </a:lstStyle>
          <a:p>
            <a:fld id="{FB43E394-DF85-40B0-B157-372FF3A3CF7F}" type="slidenum">
              <a:rPr lang="en-GB" smtClean="0">
                <a:solidFill>
                  <a:srgbClr val="FFFFFF"/>
                </a:solidFill>
              </a:rPr>
              <a:pPr/>
              <a:t>‹#›</a:t>
            </a:fld>
            <a:endParaRPr lang="en-GB" dirty="0">
              <a:solidFill>
                <a:srgbClr val="FFFFFF"/>
              </a:solidFill>
            </a:endParaRPr>
          </a:p>
        </p:txBody>
      </p:sp>
      <p:sp>
        <p:nvSpPr>
          <p:cNvPr id="6" name="Title 5"/>
          <p:cNvSpPr>
            <a:spLocks noGrp="1"/>
          </p:cNvSpPr>
          <p:nvPr>
            <p:ph type="title"/>
          </p:nvPr>
        </p:nvSpPr>
        <p:spPr>
          <a:xfrm>
            <a:off x="467544" y="908720"/>
            <a:ext cx="7056784" cy="432048"/>
          </a:xfrm>
          <a:prstGeom prst="rect">
            <a:avLst/>
          </a:prstGeom>
        </p:spPr>
        <p:txBody>
          <a:bodyPr>
            <a:noAutofit/>
          </a:bodyPr>
          <a:lstStyle>
            <a:lvl1pPr algn="l">
              <a:defRPr sz="3200">
                <a:solidFill>
                  <a:schemeClr val="bg1"/>
                </a:solidFill>
                <a:latin typeface="Century Gothic" pitchFamily="34" charset="0"/>
              </a:defRPr>
            </a:lvl1pPr>
          </a:lstStyle>
          <a:p>
            <a:r>
              <a:rPr lang="en-US" dirty="0"/>
              <a:t>Click to edit Master title style</a:t>
            </a:r>
            <a:endParaRPr lang="en-GB" dirty="0"/>
          </a:p>
        </p:txBody>
      </p:sp>
      <p:sp>
        <p:nvSpPr>
          <p:cNvPr id="8" name="Content Placeholder 7"/>
          <p:cNvSpPr>
            <a:spLocks noGrp="1"/>
          </p:cNvSpPr>
          <p:nvPr>
            <p:ph sz="quarter" idx="13"/>
          </p:nvPr>
        </p:nvSpPr>
        <p:spPr>
          <a:xfrm>
            <a:off x="467544" y="1700808"/>
            <a:ext cx="8352928" cy="22322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p:cNvSpPr>
            <a:spLocks noGrp="1"/>
          </p:cNvSpPr>
          <p:nvPr>
            <p:ph sz="quarter" idx="14"/>
          </p:nvPr>
        </p:nvSpPr>
        <p:spPr>
          <a:xfrm>
            <a:off x="467544" y="4221088"/>
            <a:ext cx="8352928" cy="22322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97488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8"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9" name="Group 8"/>
          <p:cNvGrpSpPr/>
          <p:nvPr userDrawn="1"/>
        </p:nvGrpSpPr>
        <p:grpSpPr>
          <a:xfrm>
            <a:off x="0" y="898972"/>
            <a:ext cx="9144000" cy="5724000"/>
            <a:chOff x="0" y="898972"/>
            <a:chExt cx="9144000" cy="5724000"/>
          </a:xfrm>
        </p:grpSpPr>
        <p:sp>
          <p:nvSpPr>
            <p:cNvPr id="11" name="Rectangle 10"/>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12" name="Rectangle 11"/>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13" name="Rectangle 12"/>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grpSp>
      <p:sp>
        <p:nvSpPr>
          <p:cNvPr id="2" name="Title 1"/>
          <p:cNvSpPr>
            <a:spLocks noGrp="1"/>
          </p:cNvSpPr>
          <p:nvPr>
            <p:ph type="title"/>
          </p:nvPr>
        </p:nvSpPr>
        <p:spPr>
          <a:xfrm>
            <a:off x="457200" y="908720"/>
            <a:ext cx="7139136" cy="432048"/>
          </a:xfrm>
          <a:prstGeom prst="rect">
            <a:avLst/>
          </a:prstGeom>
        </p:spPr>
        <p:txBody>
          <a:bodyPr anchor="ctr">
            <a:noAutofit/>
          </a:bodyPr>
          <a:lstStyle>
            <a:lvl1pPr algn="l">
              <a:defRPr sz="3200" b="0">
                <a:solidFill>
                  <a:schemeClr val="bg1"/>
                </a:solidFill>
                <a:latin typeface="Century Gothic" pitchFamily="34" charset="0"/>
              </a:defRPr>
            </a:lvl1pPr>
          </a:lstStyle>
          <a:p>
            <a:r>
              <a:rPr lang="en-US" dirty="0"/>
              <a:t>Click to edit Master title style</a:t>
            </a:r>
            <a:endParaRPr lang="en-GB" dirty="0"/>
          </a:p>
        </p:txBody>
      </p:sp>
      <p:sp>
        <p:nvSpPr>
          <p:cNvPr id="6" name="Footer Placeholder 5"/>
          <p:cNvSpPr>
            <a:spLocks noGrp="1"/>
          </p:cNvSpPr>
          <p:nvPr>
            <p:ph type="ftr" sz="quarter" idx="11"/>
          </p:nvPr>
        </p:nvSpPr>
        <p:spPr>
          <a:xfrm>
            <a:off x="467544" y="399579"/>
            <a:ext cx="7056784" cy="365125"/>
          </a:xfrm>
          <a:prstGeom prst="rect">
            <a:avLst/>
          </a:prstGeom>
        </p:spPr>
        <p:txBody>
          <a:bodyPr/>
          <a:lstStyle>
            <a:lvl1pPr algn="l">
              <a:defRPr sz="1600" i="1">
                <a:solidFill>
                  <a:schemeClr val="tx1"/>
                </a:solidFill>
                <a:latin typeface="Century Gothic" pitchFamily="34" charset="0"/>
              </a:defRPr>
            </a:lvl1pPr>
          </a:lstStyle>
          <a:p>
            <a:endParaRPr lang="en-GB" dirty="0">
              <a:solidFill>
                <a:srgbClr val="000000"/>
              </a:solidFill>
            </a:endParaRPr>
          </a:p>
        </p:txBody>
      </p:sp>
      <p:sp>
        <p:nvSpPr>
          <p:cNvPr id="7" name="Slide Number Placeholder 6"/>
          <p:cNvSpPr>
            <a:spLocks noGrp="1"/>
          </p:cNvSpPr>
          <p:nvPr>
            <p:ph type="sldNum" sz="quarter" idx="12"/>
          </p:nvPr>
        </p:nvSpPr>
        <p:spPr>
          <a:xfrm>
            <a:off x="7668344" y="908720"/>
            <a:ext cx="1475656" cy="432048"/>
          </a:xfrm>
          <a:prstGeom prst="rect">
            <a:avLst/>
          </a:prstGeom>
        </p:spPr>
        <p:txBody>
          <a:bodyPr/>
          <a:lstStyle>
            <a:lvl1pPr algn="ctr">
              <a:defRPr sz="2200">
                <a:solidFill>
                  <a:schemeClr val="bg1"/>
                </a:solidFill>
                <a:latin typeface="Century Gothic" pitchFamily="34" charset="0"/>
              </a:defRPr>
            </a:lvl1pPr>
          </a:lstStyle>
          <a:p>
            <a:fld id="{FB43E394-DF85-40B0-B157-372FF3A3CF7F}" type="slidenum">
              <a:rPr lang="en-GB" smtClean="0">
                <a:solidFill>
                  <a:srgbClr val="FFFFFF"/>
                </a:solidFill>
              </a:rPr>
              <a:pPr/>
              <a:t>‹#›</a:t>
            </a:fld>
            <a:endParaRPr lang="en-GB" dirty="0">
              <a:solidFill>
                <a:srgbClr val="FFFFFF"/>
              </a:solidFill>
            </a:endParaRPr>
          </a:p>
        </p:txBody>
      </p:sp>
      <p:sp>
        <p:nvSpPr>
          <p:cNvPr id="10" name="Table Placeholder 9"/>
          <p:cNvSpPr>
            <a:spLocks noGrp="1"/>
          </p:cNvSpPr>
          <p:nvPr>
            <p:ph type="tbl" sz="quarter" idx="13"/>
          </p:nvPr>
        </p:nvSpPr>
        <p:spPr>
          <a:xfrm>
            <a:off x="467544" y="1628800"/>
            <a:ext cx="8280920" cy="4824536"/>
          </a:xfrm>
        </p:spPr>
        <p:txBody>
          <a:bodyPr/>
          <a:lstStyle/>
          <a:p>
            <a:endParaRPr lang="en-GB" dirty="0"/>
          </a:p>
        </p:txBody>
      </p:sp>
    </p:spTree>
    <p:extLst>
      <p:ext uri="{BB962C8B-B14F-4D97-AF65-F5344CB8AC3E}">
        <p14:creationId xmlns:p14="http://schemas.microsoft.com/office/powerpoint/2010/main" val="680770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Table">
    <p:spTree>
      <p:nvGrpSpPr>
        <p:cNvPr id="1" name=""/>
        <p:cNvGrpSpPr/>
        <p:nvPr/>
      </p:nvGrpSpPr>
      <p:grpSpPr>
        <a:xfrm>
          <a:off x="0" y="0"/>
          <a:ext cx="0" cy="0"/>
          <a:chOff x="0" y="0"/>
          <a:chExt cx="0" cy="0"/>
        </a:xfrm>
      </p:grpSpPr>
      <p:sp>
        <p:nvSpPr>
          <p:cNvPr id="10" name="Rectangle 11"/>
          <p:cNvSpPr>
            <a:spLocks noGrp="1" noChangeArrowheads="1"/>
          </p:cNvSpPr>
          <p:nvPr>
            <p:ph type="ftr" sz="quarter" idx="10"/>
          </p:nvPr>
        </p:nvSpPr>
        <p:spPr>
          <a:xfrm>
            <a:off x="6619143" y="6496050"/>
            <a:ext cx="2278673" cy="336550"/>
          </a:xfrm>
          <a:prstGeom prst="rect">
            <a:avLst/>
          </a:prstGeom>
        </p:spPr>
        <p:txBody>
          <a:bodyPr/>
          <a:lstStyle>
            <a:lvl1pPr algn="r">
              <a:defRPr smtClean="0"/>
            </a:lvl1pPr>
          </a:lstStyle>
          <a:p>
            <a:pPr>
              <a:defRPr/>
            </a:pPr>
            <a:r>
              <a:rPr lang="en-GB" dirty="0">
                <a:solidFill>
                  <a:prstClr val="black">
                    <a:tint val="75000"/>
                  </a:prstClr>
                </a:solidFill>
              </a:rPr>
              <a:t>                                 </a:t>
            </a:r>
            <a:fld id="{D3AF1463-BCD3-453D-A647-4EB9079E0D65}" type="slidenum">
              <a:rPr lang="en-GB">
                <a:solidFill>
                  <a:srgbClr val="CA005D"/>
                </a:solidFill>
                <a:latin typeface="Calibri Light" panose="020F0302020204030204"/>
              </a:rPr>
              <a:pPr>
                <a:defRPr/>
              </a:pPr>
              <a:t>‹#›</a:t>
            </a:fld>
            <a:endParaRPr lang="en-GB" dirty="0">
              <a:solidFill>
                <a:srgbClr val="CA005D"/>
              </a:solidFill>
              <a:latin typeface="Calibri Light" panose="020F0302020204030204"/>
            </a:endParaRPr>
          </a:p>
        </p:txBody>
      </p:sp>
      <p:pic>
        <p:nvPicPr>
          <p:cNvPr id="11" name="Picture 10" descr="leo-logo.png"/>
          <p:cNvPicPr>
            <a:picLocks noChangeAspect="1"/>
          </p:cNvPicPr>
          <p:nvPr userDrawn="1"/>
        </p:nvPicPr>
        <p:blipFill>
          <a:blip r:embed="rId2" cstate="print"/>
          <a:stretch>
            <a:fillRect/>
          </a:stretch>
        </p:blipFill>
        <p:spPr>
          <a:xfrm>
            <a:off x="7151077" y="5701939"/>
            <a:ext cx="1638299" cy="731549"/>
          </a:xfrm>
          <a:prstGeom prst="rect">
            <a:avLst/>
          </a:prstGeom>
        </p:spPr>
      </p:pic>
    </p:spTree>
    <p:extLst>
      <p:ext uri="{BB962C8B-B14F-4D97-AF65-F5344CB8AC3E}">
        <p14:creationId xmlns:p14="http://schemas.microsoft.com/office/powerpoint/2010/main" val="2874355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10" name="Group 9"/>
          <p:cNvGrpSpPr/>
          <p:nvPr userDrawn="1"/>
        </p:nvGrpSpPr>
        <p:grpSpPr>
          <a:xfrm>
            <a:off x="0" y="898972"/>
            <a:ext cx="9144000" cy="5724000"/>
            <a:chOff x="0" y="898972"/>
            <a:chExt cx="9144000" cy="5724000"/>
          </a:xfrm>
        </p:grpSpPr>
        <p:sp>
          <p:nvSpPr>
            <p:cNvPr id="9" name="Rectangle 8"/>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p:nvPr>
        </p:nvSpPr>
        <p:spPr>
          <a:xfrm>
            <a:off x="457200" y="908720"/>
            <a:ext cx="6995120" cy="432048"/>
          </a:xfrm>
        </p:spPr>
        <p:txBody>
          <a:bodyPr>
            <a:noAutofit/>
          </a:bodyPr>
          <a:lstStyle>
            <a:lvl1pPr algn="l">
              <a:defRPr sz="3200">
                <a:solidFill>
                  <a:schemeClr val="bg1"/>
                </a:solidFill>
                <a:latin typeface="Century Gothic" pitchFamily="34" charset="0"/>
                <a:cs typeface="Arial"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1600200"/>
            <a:ext cx="6995120" cy="4781128"/>
          </a:xfrm>
        </p:spPr>
        <p:txBody>
          <a:bodyPr/>
          <a:lstStyle>
            <a:lvl1pPr>
              <a:defRPr sz="3000">
                <a:latin typeface="Century Gothic" pitchFamily="34" charset="0"/>
              </a:defRPr>
            </a:lvl1pPr>
            <a:lvl2pPr>
              <a:defRPr>
                <a:latin typeface="Century Gothic" pitchFamily="34" charset="0"/>
              </a:defRPr>
            </a:lvl2pPr>
            <a:lvl3pPr>
              <a:defRPr>
                <a:latin typeface="Century Gothic" pitchFamily="34" charset="0"/>
              </a:defRPr>
            </a:lvl3pPr>
            <a:lvl4pPr>
              <a:defRPr>
                <a:latin typeface="Century Gothic" pitchFamily="34" charset="0"/>
              </a:defRPr>
            </a:lvl4pPr>
            <a:lvl5pPr>
              <a:defRPr>
                <a:latin typeface="Century Gothic"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467544" y="399579"/>
            <a:ext cx="6984776" cy="365125"/>
          </a:xfrm>
        </p:spPr>
        <p:txBody>
          <a:bodyPr/>
          <a:lstStyle>
            <a:lvl1pPr algn="l">
              <a:defRPr sz="1600" i="1">
                <a:solidFill>
                  <a:schemeClr val="tx1"/>
                </a:solidFill>
                <a:latin typeface="Century Gothic" pitchFamily="34" charset="0"/>
              </a:defRPr>
            </a:lvl1pPr>
          </a:lstStyle>
          <a:p>
            <a:endParaRPr lang="en-GB" dirty="0"/>
          </a:p>
        </p:txBody>
      </p:sp>
      <p:sp>
        <p:nvSpPr>
          <p:cNvPr id="6" name="Slide Number Placeholder 5"/>
          <p:cNvSpPr>
            <a:spLocks noGrp="1"/>
          </p:cNvSpPr>
          <p:nvPr>
            <p:ph type="sldNum" sz="quarter" idx="12"/>
          </p:nvPr>
        </p:nvSpPr>
        <p:spPr>
          <a:xfrm>
            <a:off x="7668344" y="908720"/>
            <a:ext cx="1475656" cy="437133"/>
          </a:xfrm>
        </p:spPr>
        <p:txBody>
          <a:bodyPr/>
          <a:lstStyle>
            <a:lvl1pPr>
              <a:defRPr sz="2200" b="0">
                <a:solidFill>
                  <a:schemeClr val="bg1"/>
                </a:solidFill>
                <a:latin typeface="Century Gothic" pitchFamily="34" charset="0"/>
              </a:defRPr>
            </a:lvl1pPr>
          </a:lstStyle>
          <a:p>
            <a:pPr algn="ctr"/>
            <a:fld id="{FB43E394-DF85-40B0-B157-372FF3A3CF7F}" type="slidenum">
              <a:rPr lang="en-GB" smtClean="0"/>
              <a:pPr algn="ct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9" name="Group 8"/>
          <p:cNvGrpSpPr/>
          <p:nvPr userDrawn="1"/>
        </p:nvGrpSpPr>
        <p:grpSpPr>
          <a:xfrm>
            <a:off x="0" y="898972"/>
            <a:ext cx="9144000" cy="5724000"/>
            <a:chOff x="0" y="898972"/>
            <a:chExt cx="9144000" cy="5724000"/>
          </a:xfrm>
        </p:grpSpPr>
        <p:sp>
          <p:nvSpPr>
            <p:cNvPr id="10" name="Rectangle 9"/>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p:nvPr>
        </p:nvSpPr>
        <p:spPr>
          <a:xfrm>
            <a:off x="457200" y="908720"/>
            <a:ext cx="7067128" cy="432048"/>
          </a:xfrm>
        </p:spPr>
        <p:txBody>
          <a:bodyPr>
            <a:noAutofit/>
          </a:bodyPr>
          <a:lstStyle>
            <a:lvl1pPr algn="l">
              <a:defRPr sz="3200">
                <a:solidFill>
                  <a:schemeClr val="bg1"/>
                </a:solidFill>
                <a:latin typeface="Century Gothic" pitchFamily="34" charset="0"/>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781128"/>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4781128"/>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a:xfrm>
            <a:off x="467544" y="399579"/>
            <a:ext cx="7056784" cy="365125"/>
          </a:xfrm>
        </p:spPr>
        <p:txBody>
          <a:bodyPr/>
          <a:lstStyle>
            <a:lvl1pPr algn="l">
              <a:defRPr sz="1600" i="1">
                <a:solidFill>
                  <a:schemeClr val="tx1"/>
                </a:solidFill>
                <a:latin typeface="Century Gothic" pitchFamily="34" charset="0"/>
              </a:defRPr>
            </a:lvl1pPr>
          </a:lstStyle>
          <a:p>
            <a:endParaRPr lang="en-GB" dirty="0"/>
          </a:p>
        </p:txBody>
      </p:sp>
      <p:sp>
        <p:nvSpPr>
          <p:cNvPr id="7" name="Slide Number Placeholder 6"/>
          <p:cNvSpPr>
            <a:spLocks noGrp="1"/>
          </p:cNvSpPr>
          <p:nvPr>
            <p:ph type="sldNum" sz="quarter" idx="12"/>
          </p:nvPr>
        </p:nvSpPr>
        <p:spPr>
          <a:xfrm>
            <a:off x="7668344" y="908720"/>
            <a:ext cx="1475656" cy="432048"/>
          </a:xfrm>
        </p:spPr>
        <p:txBody>
          <a:bodyPr/>
          <a:lstStyle>
            <a:lvl1pPr algn="ctr">
              <a:defRPr sz="2200">
                <a:solidFill>
                  <a:schemeClr val="bg1"/>
                </a:solidFill>
                <a:latin typeface="Century Gothic" pitchFamily="34" charset="0"/>
              </a:defRPr>
            </a:lvl1pPr>
          </a:lstStyle>
          <a:p>
            <a:fld id="{FB43E394-DF85-40B0-B157-372FF3A3CF7F}"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11" name="Group 10"/>
          <p:cNvGrpSpPr/>
          <p:nvPr userDrawn="1"/>
        </p:nvGrpSpPr>
        <p:grpSpPr>
          <a:xfrm>
            <a:off x="0" y="898972"/>
            <a:ext cx="9144000" cy="5724000"/>
            <a:chOff x="0" y="898972"/>
            <a:chExt cx="9144000" cy="5724000"/>
          </a:xfrm>
        </p:grpSpPr>
        <p:sp>
          <p:nvSpPr>
            <p:cNvPr id="12" name="Rectangle 11"/>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p:nvPr>
        </p:nvSpPr>
        <p:spPr>
          <a:xfrm>
            <a:off x="457200" y="908720"/>
            <a:ext cx="6995120" cy="432048"/>
          </a:xfrm>
        </p:spPr>
        <p:txBody>
          <a:bodyPr>
            <a:noAutofit/>
          </a:bodyPr>
          <a:lstStyle>
            <a:lvl1pPr algn="l">
              <a:defRPr sz="3200">
                <a:solidFill>
                  <a:schemeClr val="bg1"/>
                </a:solidFill>
                <a:latin typeface="Century Gothic"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1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1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Footer Placeholder 7"/>
          <p:cNvSpPr>
            <a:spLocks noGrp="1"/>
          </p:cNvSpPr>
          <p:nvPr>
            <p:ph type="ftr" sz="quarter" idx="11"/>
          </p:nvPr>
        </p:nvSpPr>
        <p:spPr>
          <a:xfrm>
            <a:off x="467544" y="6237312"/>
            <a:ext cx="8208912" cy="288033"/>
          </a:xfrm>
        </p:spPr>
        <p:txBody>
          <a:bodyPr/>
          <a:lstStyle>
            <a:lvl1pPr algn="l">
              <a:defRPr>
                <a:latin typeface="Century Gothic" pitchFamily="34" charset="0"/>
              </a:defRPr>
            </a:lvl1pPr>
          </a:lstStyle>
          <a:p>
            <a:endParaRPr lang="en-GB" dirty="0"/>
          </a:p>
        </p:txBody>
      </p:sp>
      <p:sp>
        <p:nvSpPr>
          <p:cNvPr id="9" name="Slide Number Placeholder 8"/>
          <p:cNvSpPr>
            <a:spLocks noGrp="1"/>
          </p:cNvSpPr>
          <p:nvPr>
            <p:ph type="sldNum" sz="quarter" idx="12"/>
          </p:nvPr>
        </p:nvSpPr>
        <p:spPr>
          <a:xfrm>
            <a:off x="7668344" y="908720"/>
            <a:ext cx="1475656" cy="432048"/>
          </a:xfrm>
        </p:spPr>
        <p:txBody>
          <a:bodyPr/>
          <a:lstStyle>
            <a:lvl1pPr algn="ctr">
              <a:defRPr sz="2200">
                <a:solidFill>
                  <a:schemeClr val="bg1"/>
                </a:solidFill>
                <a:latin typeface="Century Gothic" pitchFamily="34" charset="0"/>
              </a:defRPr>
            </a:lvl1pPr>
          </a:lstStyle>
          <a:p>
            <a:fld id="{FB43E394-DF85-40B0-B157-372FF3A3CF7F}"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2" descr="C:\Users\sidrah.mahmood\Documents\CMC Branding\Powerpoint presentation slides\blank presentation slide.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5868144" y="764704"/>
            <a:ext cx="2520280" cy="2160240"/>
          </a:xfrm>
        </p:spPr>
        <p:txBody>
          <a:bodyPr>
            <a:normAutofit/>
          </a:bodyPr>
          <a:lstStyle>
            <a:lvl1pPr>
              <a:defRPr sz="3200">
                <a:solidFill>
                  <a:schemeClr val="bg1"/>
                </a:solidFill>
                <a:latin typeface="Century Gothic" pitchFamily="34" charset="0"/>
              </a:defRPr>
            </a:lvl1pPr>
          </a:lstStyle>
          <a:p>
            <a:r>
              <a:rPr lang="en-US" dirty="0"/>
              <a:t>Click to edit Master title style</a:t>
            </a:r>
            <a:endParaRPr lang="en-GB" dirty="0"/>
          </a:p>
        </p:txBody>
      </p:sp>
      <p:sp>
        <p:nvSpPr>
          <p:cNvPr id="4" name="Footer Placeholder 3"/>
          <p:cNvSpPr>
            <a:spLocks noGrp="1"/>
          </p:cNvSpPr>
          <p:nvPr>
            <p:ph type="ftr" sz="quarter" idx="11"/>
          </p:nvPr>
        </p:nvSpPr>
        <p:spPr>
          <a:xfrm>
            <a:off x="611560" y="6093296"/>
            <a:ext cx="5760640" cy="365125"/>
          </a:xfrm>
        </p:spPr>
        <p:txBody>
          <a:bodyPr/>
          <a:lstStyle/>
          <a:p>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9" name="Group 8"/>
          <p:cNvGrpSpPr/>
          <p:nvPr userDrawn="1"/>
        </p:nvGrpSpPr>
        <p:grpSpPr>
          <a:xfrm>
            <a:off x="0" y="898972"/>
            <a:ext cx="9144000" cy="5724000"/>
            <a:chOff x="0" y="898972"/>
            <a:chExt cx="9144000" cy="5724000"/>
          </a:xfrm>
        </p:grpSpPr>
        <p:sp>
          <p:nvSpPr>
            <p:cNvPr id="11" name="Rectangle 10"/>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Footer Placeholder 2"/>
          <p:cNvSpPr>
            <a:spLocks noGrp="1"/>
          </p:cNvSpPr>
          <p:nvPr>
            <p:ph type="ftr" sz="quarter" idx="11"/>
          </p:nvPr>
        </p:nvSpPr>
        <p:spPr>
          <a:xfrm>
            <a:off x="467544" y="399579"/>
            <a:ext cx="6768752" cy="365125"/>
          </a:xfrm>
        </p:spPr>
        <p:txBody>
          <a:bodyPr/>
          <a:lstStyle>
            <a:lvl1pPr algn="l">
              <a:defRPr sz="1600" i="1">
                <a:solidFill>
                  <a:schemeClr val="tx1"/>
                </a:solidFill>
                <a:latin typeface="Century Gothic" pitchFamily="34" charset="0"/>
              </a:defRPr>
            </a:lvl1pPr>
          </a:lstStyle>
          <a:p>
            <a:endParaRPr lang="en-GB" dirty="0"/>
          </a:p>
        </p:txBody>
      </p:sp>
      <p:sp>
        <p:nvSpPr>
          <p:cNvPr id="4" name="Slide Number Placeholder 3"/>
          <p:cNvSpPr>
            <a:spLocks noGrp="1"/>
          </p:cNvSpPr>
          <p:nvPr>
            <p:ph type="sldNum" sz="quarter" idx="12"/>
          </p:nvPr>
        </p:nvSpPr>
        <p:spPr>
          <a:xfrm>
            <a:off x="7668344" y="908720"/>
            <a:ext cx="1475656" cy="437133"/>
          </a:xfrm>
        </p:spPr>
        <p:txBody>
          <a:bodyPr/>
          <a:lstStyle>
            <a:lvl1pPr algn="ctr">
              <a:defRPr sz="2200">
                <a:solidFill>
                  <a:schemeClr val="bg1"/>
                </a:solidFill>
                <a:latin typeface="Century Gothic" pitchFamily="34" charset="0"/>
              </a:defRPr>
            </a:lvl1pPr>
          </a:lstStyle>
          <a:p>
            <a:fld id="{FB43E394-DF85-40B0-B157-372FF3A3CF7F}" type="slidenum">
              <a:rPr lang="en-GB" smtClean="0"/>
              <a:pPr/>
              <a:t>‹#›</a:t>
            </a:fld>
            <a:endParaRPr lang="en-GB" dirty="0"/>
          </a:p>
        </p:txBody>
      </p:sp>
      <p:sp>
        <p:nvSpPr>
          <p:cNvPr id="6" name="Title 5"/>
          <p:cNvSpPr>
            <a:spLocks noGrp="1"/>
          </p:cNvSpPr>
          <p:nvPr>
            <p:ph type="title"/>
          </p:nvPr>
        </p:nvSpPr>
        <p:spPr>
          <a:xfrm>
            <a:off x="467544" y="908720"/>
            <a:ext cx="7056784" cy="432048"/>
          </a:xfrm>
        </p:spPr>
        <p:txBody>
          <a:bodyPr>
            <a:noAutofit/>
          </a:bodyPr>
          <a:lstStyle>
            <a:lvl1pPr algn="l">
              <a:defRPr sz="3200">
                <a:solidFill>
                  <a:schemeClr val="bg1"/>
                </a:solidFill>
                <a:latin typeface="Century Gothic" pitchFamily="34" charset="0"/>
              </a:defRPr>
            </a:lvl1pPr>
          </a:lstStyle>
          <a:p>
            <a:r>
              <a:rPr lang="en-US" dirty="0"/>
              <a:t>Click to edit Master title style</a:t>
            </a:r>
            <a:endParaRPr lang="en-GB" dirty="0"/>
          </a:p>
        </p:txBody>
      </p:sp>
      <p:sp>
        <p:nvSpPr>
          <p:cNvPr id="8" name="Content Placeholder 7"/>
          <p:cNvSpPr>
            <a:spLocks noGrp="1"/>
          </p:cNvSpPr>
          <p:nvPr>
            <p:ph sz="quarter" idx="13"/>
          </p:nvPr>
        </p:nvSpPr>
        <p:spPr>
          <a:xfrm>
            <a:off x="467544" y="1700808"/>
            <a:ext cx="8352928" cy="22322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p:cNvSpPr>
            <a:spLocks noGrp="1"/>
          </p:cNvSpPr>
          <p:nvPr>
            <p:ph sz="quarter" idx="14"/>
          </p:nvPr>
        </p:nvSpPr>
        <p:spPr>
          <a:xfrm>
            <a:off x="467544" y="4221088"/>
            <a:ext cx="8352928" cy="22322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8"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9" name="Group 8"/>
          <p:cNvGrpSpPr/>
          <p:nvPr userDrawn="1"/>
        </p:nvGrpSpPr>
        <p:grpSpPr>
          <a:xfrm>
            <a:off x="0" y="898972"/>
            <a:ext cx="9144000" cy="5724000"/>
            <a:chOff x="0" y="898972"/>
            <a:chExt cx="9144000" cy="5724000"/>
          </a:xfrm>
        </p:grpSpPr>
        <p:sp>
          <p:nvSpPr>
            <p:cNvPr id="11" name="Rectangle 10"/>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p:nvPr>
        </p:nvSpPr>
        <p:spPr>
          <a:xfrm>
            <a:off x="457200" y="908720"/>
            <a:ext cx="7139136" cy="432048"/>
          </a:xfrm>
        </p:spPr>
        <p:txBody>
          <a:bodyPr anchor="ctr">
            <a:noAutofit/>
          </a:bodyPr>
          <a:lstStyle>
            <a:lvl1pPr algn="l">
              <a:defRPr sz="3200" b="0">
                <a:solidFill>
                  <a:schemeClr val="bg1"/>
                </a:solidFill>
                <a:latin typeface="Century Gothic" pitchFamily="34" charset="0"/>
              </a:defRPr>
            </a:lvl1pPr>
          </a:lstStyle>
          <a:p>
            <a:r>
              <a:rPr lang="en-US" dirty="0"/>
              <a:t>Click to edit Master title style</a:t>
            </a:r>
            <a:endParaRPr lang="en-GB" dirty="0"/>
          </a:p>
        </p:txBody>
      </p:sp>
      <p:sp>
        <p:nvSpPr>
          <p:cNvPr id="6" name="Footer Placeholder 5"/>
          <p:cNvSpPr>
            <a:spLocks noGrp="1"/>
          </p:cNvSpPr>
          <p:nvPr>
            <p:ph type="ftr" sz="quarter" idx="11"/>
          </p:nvPr>
        </p:nvSpPr>
        <p:spPr>
          <a:xfrm>
            <a:off x="467544" y="399579"/>
            <a:ext cx="7056784" cy="365125"/>
          </a:xfrm>
        </p:spPr>
        <p:txBody>
          <a:bodyPr/>
          <a:lstStyle>
            <a:lvl1pPr algn="l">
              <a:defRPr sz="1600" i="1">
                <a:solidFill>
                  <a:schemeClr val="tx1"/>
                </a:solidFill>
                <a:latin typeface="Century Gothic" pitchFamily="34" charset="0"/>
              </a:defRPr>
            </a:lvl1pPr>
          </a:lstStyle>
          <a:p>
            <a:endParaRPr lang="en-GB" dirty="0"/>
          </a:p>
        </p:txBody>
      </p:sp>
      <p:sp>
        <p:nvSpPr>
          <p:cNvPr id="7" name="Slide Number Placeholder 6"/>
          <p:cNvSpPr>
            <a:spLocks noGrp="1"/>
          </p:cNvSpPr>
          <p:nvPr>
            <p:ph type="sldNum" sz="quarter" idx="12"/>
          </p:nvPr>
        </p:nvSpPr>
        <p:spPr>
          <a:xfrm>
            <a:off x="7668344" y="908720"/>
            <a:ext cx="1475656" cy="432048"/>
          </a:xfrm>
        </p:spPr>
        <p:txBody>
          <a:bodyPr/>
          <a:lstStyle>
            <a:lvl1pPr algn="ctr">
              <a:defRPr sz="2200">
                <a:solidFill>
                  <a:schemeClr val="bg1"/>
                </a:solidFill>
                <a:latin typeface="Century Gothic" pitchFamily="34" charset="0"/>
              </a:defRPr>
            </a:lvl1pPr>
          </a:lstStyle>
          <a:p>
            <a:fld id="{FB43E394-DF85-40B0-B157-372FF3A3CF7F}" type="slidenum">
              <a:rPr lang="en-GB" smtClean="0"/>
              <a:pPr/>
              <a:t>‹#›</a:t>
            </a:fld>
            <a:endParaRPr lang="en-GB" dirty="0"/>
          </a:p>
        </p:txBody>
      </p:sp>
      <p:sp>
        <p:nvSpPr>
          <p:cNvPr id="10" name="Table Placeholder 9"/>
          <p:cNvSpPr>
            <a:spLocks noGrp="1"/>
          </p:cNvSpPr>
          <p:nvPr>
            <p:ph type="tbl" sz="quarter" idx="13"/>
          </p:nvPr>
        </p:nvSpPr>
        <p:spPr>
          <a:xfrm>
            <a:off x="467544" y="1628800"/>
            <a:ext cx="8280920" cy="4824536"/>
          </a:xfrm>
        </p:spPr>
        <p:txBody>
          <a:bodyPr/>
          <a:lstStyle/>
          <a:p>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9" name="Group 8"/>
          <p:cNvGrpSpPr/>
          <p:nvPr userDrawn="1"/>
        </p:nvGrpSpPr>
        <p:grpSpPr>
          <a:xfrm>
            <a:off x="0" y="898972"/>
            <a:ext cx="9144000" cy="5724000"/>
            <a:chOff x="0" y="898972"/>
            <a:chExt cx="9144000" cy="5724000"/>
          </a:xfrm>
        </p:grpSpPr>
        <p:sp>
          <p:nvSpPr>
            <p:cNvPr id="10" name="Rectangle 9"/>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p:nvPr>
        </p:nvSpPr>
        <p:spPr>
          <a:xfrm>
            <a:off x="467544" y="908720"/>
            <a:ext cx="7128792" cy="432048"/>
          </a:xfrm>
        </p:spPr>
        <p:txBody>
          <a:bodyPr anchor="ctr">
            <a:noAutofit/>
          </a:bodyPr>
          <a:lstStyle>
            <a:lvl1pPr algn="l">
              <a:defRPr sz="3200" b="0">
                <a:solidFill>
                  <a:schemeClr val="bg1"/>
                </a:solidFill>
                <a:latin typeface="Century Gothic" pitchFamily="34" charset="0"/>
              </a:defRPr>
            </a:lvl1pPr>
          </a:lstStyle>
          <a:p>
            <a:r>
              <a:rPr lang="en-US" dirty="0"/>
              <a:t>Click to edit Master title style</a:t>
            </a:r>
            <a:endParaRPr lang="en-GB" dirty="0"/>
          </a:p>
        </p:txBody>
      </p:sp>
      <p:sp>
        <p:nvSpPr>
          <p:cNvPr id="3" name="Picture Placeholder 2"/>
          <p:cNvSpPr>
            <a:spLocks noGrp="1"/>
          </p:cNvSpPr>
          <p:nvPr>
            <p:ph type="pic" idx="1"/>
          </p:nvPr>
        </p:nvSpPr>
        <p:spPr>
          <a:xfrm>
            <a:off x="467544" y="1700808"/>
            <a:ext cx="5486400" cy="31707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467544" y="5013176"/>
            <a:ext cx="5486400" cy="1303041"/>
          </a:xfrm>
        </p:spPr>
        <p:txBody>
          <a:bodyPr>
            <a:normAutofit/>
          </a:bodyPr>
          <a:lstStyle>
            <a:lvl1pPr marL="0" indent="0">
              <a:buNone/>
              <a:defRPr sz="1600">
                <a:solidFill>
                  <a:schemeClr val="tx1"/>
                </a:solidFill>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a:xfrm>
            <a:off x="467544" y="404664"/>
            <a:ext cx="6840760" cy="365125"/>
          </a:xfrm>
        </p:spPr>
        <p:txBody>
          <a:bodyPr/>
          <a:lstStyle>
            <a:lvl1pPr algn="l">
              <a:defRPr sz="1600" i="1">
                <a:solidFill>
                  <a:schemeClr val="tx1"/>
                </a:solidFill>
                <a:latin typeface="Century Gothic" pitchFamily="34" charset="0"/>
              </a:defRPr>
            </a:lvl1pPr>
          </a:lstStyle>
          <a:p>
            <a:endParaRPr lang="en-GB" dirty="0"/>
          </a:p>
        </p:txBody>
      </p:sp>
      <p:sp>
        <p:nvSpPr>
          <p:cNvPr id="7" name="Slide Number Placeholder 6"/>
          <p:cNvSpPr>
            <a:spLocks noGrp="1"/>
          </p:cNvSpPr>
          <p:nvPr>
            <p:ph type="sldNum" sz="quarter" idx="12"/>
          </p:nvPr>
        </p:nvSpPr>
        <p:spPr>
          <a:xfrm>
            <a:off x="7668344" y="908720"/>
            <a:ext cx="1475656" cy="437133"/>
          </a:xfrm>
        </p:spPr>
        <p:txBody>
          <a:bodyPr/>
          <a:lstStyle>
            <a:lvl1pPr algn="ctr">
              <a:defRPr sz="2200">
                <a:solidFill>
                  <a:schemeClr val="bg1"/>
                </a:solidFill>
                <a:latin typeface="Century Gothic" pitchFamily="34" charset="0"/>
              </a:defRPr>
            </a:lvl1pPr>
          </a:lstStyle>
          <a:p>
            <a:fld id="{FB43E394-DF85-40B0-B157-372FF3A3CF7F}"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2" descr="C:\Users\sidrah.mahmood\Documents\CMC Branding\Powerpoint presentation slides\blank presentation slid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grpSp>
        <p:nvGrpSpPr>
          <p:cNvPr id="8" name="Group 7"/>
          <p:cNvGrpSpPr/>
          <p:nvPr userDrawn="1"/>
        </p:nvGrpSpPr>
        <p:grpSpPr>
          <a:xfrm>
            <a:off x="0" y="898972"/>
            <a:ext cx="9144000" cy="5724000"/>
            <a:chOff x="0" y="898972"/>
            <a:chExt cx="9144000" cy="5724000"/>
          </a:xfrm>
        </p:grpSpPr>
        <p:sp>
          <p:nvSpPr>
            <p:cNvPr id="9" name="Rectangle 8"/>
            <p:cNvSpPr/>
            <p:nvPr userDrawn="1"/>
          </p:nvSpPr>
          <p:spPr>
            <a:xfrm>
              <a:off x="0" y="1402972"/>
              <a:ext cx="9144000" cy="52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userDrawn="1"/>
          </p:nvSpPr>
          <p:spPr>
            <a:xfrm>
              <a:off x="0" y="898972"/>
              <a:ext cx="7668344" cy="504000"/>
            </a:xfrm>
            <a:prstGeom prst="rect">
              <a:avLst/>
            </a:prstGeom>
            <a:solidFill>
              <a:srgbClr val="CA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7668344" y="898972"/>
              <a:ext cx="1475656" cy="504000"/>
            </a:xfrm>
            <a:prstGeom prst="rect">
              <a:avLst/>
            </a:prstGeom>
            <a:solidFill>
              <a:srgbClr val="0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p:nvPr>
        </p:nvSpPr>
        <p:spPr>
          <a:xfrm>
            <a:off x="457200" y="908720"/>
            <a:ext cx="7067128" cy="432048"/>
          </a:xfrm>
        </p:spPr>
        <p:txBody>
          <a:bodyPr>
            <a:noAutofit/>
          </a:bodyPr>
          <a:lstStyle>
            <a:lvl1pPr algn="l">
              <a:defRPr sz="3200">
                <a:solidFill>
                  <a:schemeClr val="bg1"/>
                </a:solidFill>
                <a:latin typeface="Century Gothic" pitchFamily="34" charset="0"/>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600201"/>
            <a:ext cx="8229600" cy="4421088"/>
          </a:xfrm>
        </p:spPr>
        <p:txBody>
          <a:bodyPr vert="horz"/>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467544" y="6165304"/>
            <a:ext cx="2133600" cy="293117"/>
          </a:xfrm>
        </p:spPr>
        <p:txBody>
          <a:bodyPr/>
          <a:lstStyle>
            <a:lvl1pPr>
              <a:defRPr>
                <a:solidFill>
                  <a:schemeClr val="tx1"/>
                </a:solidFill>
                <a:latin typeface="Century Gothic" pitchFamily="34" charset="0"/>
              </a:defRPr>
            </a:lvl1pPr>
          </a:lstStyle>
          <a:p>
            <a:endParaRPr lang="en-GB" dirty="0"/>
          </a:p>
        </p:txBody>
      </p:sp>
      <p:sp>
        <p:nvSpPr>
          <p:cNvPr id="5" name="Footer Placeholder 4"/>
          <p:cNvSpPr>
            <a:spLocks noGrp="1"/>
          </p:cNvSpPr>
          <p:nvPr>
            <p:ph type="ftr" sz="quarter" idx="11"/>
          </p:nvPr>
        </p:nvSpPr>
        <p:spPr>
          <a:xfrm>
            <a:off x="467544" y="404664"/>
            <a:ext cx="7056784" cy="365125"/>
          </a:xfrm>
        </p:spPr>
        <p:txBody>
          <a:bodyPr/>
          <a:lstStyle>
            <a:lvl1pPr algn="l">
              <a:defRPr sz="1600" i="1">
                <a:solidFill>
                  <a:schemeClr val="tx1"/>
                </a:solidFill>
                <a:latin typeface="Century Gothic" pitchFamily="34" charset="0"/>
              </a:defRPr>
            </a:lvl1pPr>
          </a:lstStyle>
          <a:p>
            <a:endParaRPr lang="en-GB" dirty="0"/>
          </a:p>
        </p:txBody>
      </p:sp>
      <p:sp>
        <p:nvSpPr>
          <p:cNvPr id="6" name="Slide Number Placeholder 5"/>
          <p:cNvSpPr>
            <a:spLocks noGrp="1"/>
          </p:cNvSpPr>
          <p:nvPr>
            <p:ph type="sldNum" sz="quarter" idx="12"/>
          </p:nvPr>
        </p:nvSpPr>
        <p:spPr>
          <a:xfrm>
            <a:off x="7668344" y="908720"/>
            <a:ext cx="1475656" cy="432048"/>
          </a:xfrm>
        </p:spPr>
        <p:txBody>
          <a:bodyPr/>
          <a:lstStyle>
            <a:lvl1pPr algn="ctr">
              <a:defRPr sz="2200">
                <a:solidFill>
                  <a:schemeClr val="bg1"/>
                </a:solidFill>
                <a:latin typeface="Century Gothic" pitchFamily="34" charset="0"/>
              </a:defRPr>
            </a:lvl1pPr>
          </a:lstStyle>
          <a:p>
            <a:fld id="{FB43E394-DF85-40B0-B157-372FF3A3CF7F}"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3E394-DF85-40B0-B157-372FF3A3CF7F}"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8"/>
          <p:cNvSpPr>
            <a:spLocks noGrp="1" noChangeArrowheads="1"/>
          </p:cNvSpPr>
          <p:nvPr>
            <p:ph type="body" idx="1"/>
          </p:nvPr>
        </p:nvSpPr>
        <p:spPr bwMode="auto">
          <a:xfrm>
            <a:off x="128954" y="1504952"/>
            <a:ext cx="6951785" cy="4621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a:t>Click to edit Master text style</a:t>
            </a:r>
          </a:p>
          <a:p>
            <a:pPr lvl="1"/>
            <a:r>
              <a:rPr lang="en-GB" dirty="0"/>
              <a:t>Second level</a:t>
            </a:r>
          </a:p>
          <a:p>
            <a:pPr lvl="2"/>
            <a:r>
              <a:rPr lang="en-GB" dirty="0"/>
              <a:t>Third level</a:t>
            </a:r>
          </a:p>
        </p:txBody>
      </p:sp>
      <p:pic>
        <p:nvPicPr>
          <p:cNvPr id="6" name="Picture 5" descr="leo-logo.png"/>
          <p:cNvPicPr>
            <a:picLocks noChangeAspect="1"/>
          </p:cNvPicPr>
          <p:nvPr userDrawn="1"/>
        </p:nvPicPr>
        <p:blipFill>
          <a:blip r:embed="rId8" cstate="print"/>
          <a:stretch>
            <a:fillRect/>
          </a:stretch>
        </p:blipFill>
        <p:spPr>
          <a:xfrm>
            <a:off x="7151077" y="5701939"/>
            <a:ext cx="1638299" cy="731549"/>
          </a:xfrm>
          <a:prstGeom prst="rect">
            <a:avLst/>
          </a:prstGeom>
        </p:spPr>
      </p:pic>
      <p:pic>
        <p:nvPicPr>
          <p:cNvPr id="8" name="Picture 7" descr="favicon.png"/>
          <p:cNvPicPr>
            <a:picLocks noChangeAspect="1"/>
          </p:cNvPicPr>
          <p:nvPr userDrawn="1"/>
        </p:nvPicPr>
        <p:blipFill>
          <a:blip r:embed="rId9" cstate="print"/>
          <a:stretch>
            <a:fillRect/>
          </a:stretch>
        </p:blipFill>
        <p:spPr>
          <a:xfrm>
            <a:off x="8451870" y="6563360"/>
            <a:ext cx="140677" cy="152400"/>
          </a:xfrm>
          <a:prstGeom prst="rect">
            <a:avLst/>
          </a:prstGeom>
        </p:spPr>
      </p:pic>
    </p:spTree>
    <p:extLst>
      <p:ext uri="{BB962C8B-B14F-4D97-AF65-F5344CB8AC3E}">
        <p14:creationId xmlns:p14="http://schemas.microsoft.com/office/powerpoint/2010/main" val="3127070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79" r:id="rId6"/>
  </p:sldLayoutIdLst>
  <p:hf hdr="0" dt="0"/>
  <p:txStyles>
    <p:titleStyle>
      <a:lvl1pPr algn="l" rtl="0" eaLnBrk="0" fontAlgn="base" hangingPunct="0">
        <a:lnSpc>
          <a:spcPct val="85000"/>
        </a:lnSpc>
        <a:spcBef>
          <a:spcPct val="0"/>
        </a:spcBef>
        <a:spcAft>
          <a:spcPct val="0"/>
        </a:spcAft>
        <a:defRPr lang="en-GB" sz="2700" b="1" kern="1200" dirty="0">
          <a:solidFill>
            <a:schemeClr val="accent1"/>
          </a:solidFill>
          <a:latin typeface="+mj-lt"/>
          <a:ea typeface="+mj-ea"/>
          <a:cs typeface="+mj-cs"/>
        </a:defRPr>
      </a:lvl1pPr>
      <a:lvl2pPr algn="l" rtl="0" eaLnBrk="0" fontAlgn="base" hangingPunct="0">
        <a:lnSpc>
          <a:spcPct val="85000"/>
        </a:lnSpc>
        <a:spcBef>
          <a:spcPct val="0"/>
        </a:spcBef>
        <a:spcAft>
          <a:spcPct val="0"/>
        </a:spcAft>
        <a:defRPr sz="2700" b="1">
          <a:solidFill>
            <a:schemeClr val="accent1"/>
          </a:solidFill>
          <a:latin typeface="Arial" pitchFamily="34" charset="0"/>
        </a:defRPr>
      </a:lvl2pPr>
      <a:lvl3pPr algn="l" rtl="0" eaLnBrk="0" fontAlgn="base" hangingPunct="0">
        <a:lnSpc>
          <a:spcPct val="85000"/>
        </a:lnSpc>
        <a:spcBef>
          <a:spcPct val="0"/>
        </a:spcBef>
        <a:spcAft>
          <a:spcPct val="0"/>
        </a:spcAft>
        <a:defRPr sz="2700" b="1">
          <a:solidFill>
            <a:schemeClr val="accent1"/>
          </a:solidFill>
          <a:latin typeface="Arial" pitchFamily="34" charset="0"/>
        </a:defRPr>
      </a:lvl3pPr>
      <a:lvl4pPr algn="l" rtl="0" eaLnBrk="0" fontAlgn="base" hangingPunct="0">
        <a:lnSpc>
          <a:spcPct val="85000"/>
        </a:lnSpc>
        <a:spcBef>
          <a:spcPct val="0"/>
        </a:spcBef>
        <a:spcAft>
          <a:spcPct val="0"/>
        </a:spcAft>
        <a:defRPr sz="2700" b="1">
          <a:solidFill>
            <a:schemeClr val="accent1"/>
          </a:solidFill>
          <a:latin typeface="Arial" pitchFamily="34" charset="0"/>
        </a:defRPr>
      </a:lvl4pPr>
      <a:lvl5pPr algn="l" rtl="0" eaLnBrk="0" fontAlgn="base" hangingPunct="0">
        <a:lnSpc>
          <a:spcPct val="85000"/>
        </a:lnSpc>
        <a:spcBef>
          <a:spcPct val="0"/>
        </a:spcBef>
        <a:spcAft>
          <a:spcPct val="0"/>
        </a:spcAft>
        <a:defRPr sz="2700" b="1">
          <a:solidFill>
            <a:schemeClr val="accent1"/>
          </a:solidFill>
          <a:latin typeface="Arial" pitchFamily="34" charset="0"/>
        </a:defRPr>
      </a:lvl5pPr>
      <a:lvl6pPr marL="342900" algn="l" rtl="0" fontAlgn="base">
        <a:lnSpc>
          <a:spcPct val="95000"/>
        </a:lnSpc>
        <a:spcBef>
          <a:spcPct val="0"/>
        </a:spcBef>
        <a:spcAft>
          <a:spcPct val="0"/>
        </a:spcAft>
        <a:defRPr sz="2025" b="1">
          <a:solidFill>
            <a:schemeClr val="bg2"/>
          </a:solidFill>
          <a:latin typeface="Arial" pitchFamily="34" charset="0"/>
        </a:defRPr>
      </a:lvl6pPr>
      <a:lvl7pPr marL="685800" algn="l" rtl="0" fontAlgn="base">
        <a:lnSpc>
          <a:spcPct val="95000"/>
        </a:lnSpc>
        <a:spcBef>
          <a:spcPct val="0"/>
        </a:spcBef>
        <a:spcAft>
          <a:spcPct val="0"/>
        </a:spcAft>
        <a:defRPr sz="2025" b="1">
          <a:solidFill>
            <a:schemeClr val="bg2"/>
          </a:solidFill>
          <a:latin typeface="Arial" pitchFamily="34" charset="0"/>
        </a:defRPr>
      </a:lvl7pPr>
      <a:lvl8pPr marL="1028700" algn="l" rtl="0" fontAlgn="base">
        <a:lnSpc>
          <a:spcPct val="95000"/>
        </a:lnSpc>
        <a:spcBef>
          <a:spcPct val="0"/>
        </a:spcBef>
        <a:spcAft>
          <a:spcPct val="0"/>
        </a:spcAft>
        <a:defRPr sz="2025" b="1">
          <a:solidFill>
            <a:schemeClr val="bg2"/>
          </a:solidFill>
          <a:latin typeface="Arial" pitchFamily="34" charset="0"/>
        </a:defRPr>
      </a:lvl8pPr>
      <a:lvl9pPr marL="1371600" algn="l" rtl="0" fontAlgn="base">
        <a:lnSpc>
          <a:spcPct val="95000"/>
        </a:lnSpc>
        <a:spcBef>
          <a:spcPct val="0"/>
        </a:spcBef>
        <a:spcAft>
          <a:spcPct val="0"/>
        </a:spcAft>
        <a:defRPr sz="2025" b="1">
          <a:solidFill>
            <a:schemeClr val="bg2"/>
          </a:solidFill>
          <a:latin typeface="Arial" pitchFamily="34" charset="0"/>
        </a:defRPr>
      </a:lvl9pPr>
    </p:titleStyle>
    <p:bodyStyle>
      <a:lvl1pPr marL="257175" indent="-257175" algn="l" rtl="0" eaLnBrk="0" fontAlgn="base" hangingPunct="0">
        <a:lnSpc>
          <a:spcPct val="90000"/>
        </a:lnSpc>
        <a:spcBef>
          <a:spcPct val="40000"/>
        </a:spcBef>
        <a:spcAft>
          <a:spcPct val="0"/>
        </a:spcAft>
        <a:defRPr sz="1500" b="1">
          <a:solidFill>
            <a:schemeClr val="tx1"/>
          </a:solidFill>
          <a:latin typeface="+mn-lt"/>
          <a:ea typeface="+mn-ea"/>
          <a:cs typeface="+mn-cs"/>
        </a:defRPr>
      </a:lvl1pPr>
      <a:lvl2pPr marL="348854" indent="-214313" algn="l" rtl="0" eaLnBrk="0" fontAlgn="base" hangingPunct="0">
        <a:lnSpc>
          <a:spcPct val="90000"/>
        </a:lnSpc>
        <a:spcBef>
          <a:spcPct val="75000"/>
        </a:spcBef>
        <a:spcAft>
          <a:spcPct val="0"/>
        </a:spcAft>
        <a:buChar char="•"/>
        <a:defRPr sz="1200">
          <a:solidFill>
            <a:schemeClr val="tx1"/>
          </a:solidFill>
          <a:latin typeface="+mn-lt"/>
        </a:defRPr>
      </a:lvl2pPr>
      <a:lvl3pPr marL="654844" indent="-171450" algn="l" rtl="0" eaLnBrk="0" fontAlgn="base" hangingPunct="0">
        <a:lnSpc>
          <a:spcPct val="90000"/>
        </a:lnSpc>
        <a:spcBef>
          <a:spcPct val="75000"/>
        </a:spcBef>
        <a:spcAft>
          <a:spcPct val="0"/>
        </a:spcAft>
        <a:buFont typeface="Arial" pitchFamily="34" charset="0"/>
        <a:buChar char="–"/>
        <a:defRPr sz="900">
          <a:solidFill>
            <a:srgbClr val="CA005D"/>
          </a:solidFill>
          <a:latin typeface="Univers-Light" charset="0"/>
        </a:defRPr>
      </a:lvl3pPr>
      <a:lvl4pPr marL="1200150" indent="-171450" algn="l" rtl="0" eaLnBrk="0" fontAlgn="base" hangingPunct="0">
        <a:spcBef>
          <a:spcPct val="20000"/>
        </a:spcBef>
        <a:spcAft>
          <a:spcPct val="0"/>
        </a:spcAft>
        <a:buChar char="–"/>
        <a:defRPr sz="900">
          <a:solidFill>
            <a:srgbClr val="804000"/>
          </a:solidFill>
          <a:latin typeface="+mn-lt"/>
        </a:defRPr>
      </a:lvl4pPr>
      <a:lvl5pPr marL="1543050" indent="-171450" algn="l" rtl="0" eaLnBrk="0" fontAlgn="base" hangingPunct="0">
        <a:spcBef>
          <a:spcPct val="20000"/>
        </a:spcBef>
        <a:spcAft>
          <a:spcPct val="0"/>
        </a:spcAft>
        <a:buChar char="»"/>
        <a:defRPr sz="1200">
          <a:solidFill>
            <a:srgbClr val="804000"/>
          </a:solidFill>
          <a:latin typeface="+mn-lt"/>
        </a:defRPr>
      </a:lvl5pPr>
      <a:lvl6pPr marL="1885950" indent="-171450" algn="l" rtl="0" fontAlgn="base">
        <a:spcBef>
          <a:spcPct val="20000"/>
        </a:spcBef>
        <a:spcAft>
          <a:spcPct val="0"/>
        </a:spcAft>
        <a:defRPr sz="1200">
          <a:solidFill>
            <a:schemeClr val="bg2"/>
          </a:solidFill>
          <a:latin typeface="+mn-lt"/>
        </a:defRPr>
      </a:lvl6pPr>
      <a:lvl7pPr marL="2228850" indent="-171450" algn="l" rtl="0" fontAlgn="base">
        <a:spcBef>
          <a:spcPct val="20000"/>
        </a:spcBef>
        <a:spcAft>
          <a:spcPct val="0"/>
        </a:spcAft>
        <a:defRPr sz="1200">
          <a:solidFill>
            <a:schemeClr val="bg2"/>
          </a:solidFill>
          <a:latin typeface="+mn-lt"/>
        </a:defRPr>
      </a:lvl7pPr>
      <a:lvl8pPr marL="2571750" indent="-171450" algn="l" rtl="0" fontAlgn="base">
        <a:spcBef>
          <a:spcPct val="20000"/>
        </a:spcBef>
        <a:spcAft>
          <a:spcPct val="0"/>
        </a:spcAft>
        <a:defRPr sz="1200">
          <a:solidFill>
            <a:schemeClr val="bg2"/>
          </a:solidFill>
          <a:latin typeface="+mn-lt"/>
        </a:defRPr>
      </a:lvl8pPr>
      <a:lvl9pPr marL="2914650" indent="-171450" algn="l" rtl="0" fontAlgn="base">
        <a:spcBef>
          <a:spcPct val="20000"/>
        </a:spcBef>
        <a:spcAft>
          <a:spcPct val="0"/>
        </a:spcAft>
        <a:defRPr sz="1200">
          <a:solidFill>
            <a:schemeClr val="bg2"/>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ourses@legalombudsman.org.u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ctrTitle"/>
          </p:nvPr>
        </p:nvSpPr>
        <p:spPr>
          <a:xfrm>
            <a:off x="914400" y="1268760"/>
            <a:ext cx="3645243" cy="2095565"/>
          </a:xfrm>
        </p:spPr>
        <p:txBody>
          <a:bodyPr anchor="t"/>
          <a:lstStyle/>
          <a:p>
            <a:r>
              <a:rPr lang="en-GB" sz="3600" dirty="0">
                <a:latin typeface="Century Gothic" panose="020B0502020202020204" pitchFamily="34" charset="0"/>
                <a:cs typeface="Arial" panose="020B0604020202020204" pitchFamily="34" charset="0"/>
              </a:rPr>
              <a:t>Identifying and dealing with Complaints at first tier</a:t>
            </a:r>
            <a:endParaRPr lang="en-US" sz="3600" dirty="0">
              <a:latin typeface="Century Gothic" panose="020B0502020202020204" pitchFamily="34" charset="0"/>
              <a:cs typeface="Arial" panose="020B0604020202020204" pitchFamily="34" charset="0"/>
            </a:endParaRPr>
          </a:p>
        </p:txBody>
      </p:sp>
      <p:sp>
        <p:nvSpPr>
          <p:cNvPr id="24" name="TextBox 23"/>
          <p:cNvSpPr txBox="1"/>
          <p:nvPr/>
        </p:nvSpPr>
        <p:spPr>
          <a:xfrm>
            <a:off x="914400" y="4284961"/>
            <a:ext cx="6415474" cy="461665"/>
          </a:xfrm>
          <a:prstGeom prst="rect">
            <a:avLst/>
          </a:prstGeom>
          <a:noFill/>
        </p:spPr>
        <p:txBody>
          <a:bodyPr wrap="square" rtlCol="0" anchor="t">
            <a:spAutoFit/>
          </a:bodyPr>
          <a:lstStyle/>
          <a:p>
            <a:pPr>
              <a:spcBef>
                <a:spcPct val="20000"/>
              </a:spcBef>
            </a:pPr>
            <a:r>
              <a:rPr lang="en-US" sz="3600" b="1" baseline="30000" dirty="0">
                <a:solidFill>
                  <a:prstClr val="white"/>
                </a:solidFill>
                <a:latin typeface="Century Gothic" panose="020B0502020202020204" pitchFamily="34" charset="0"/>
              </a:rPr>
              <a:t>Jason Chapman	Ombudsman</a:t>
            </a:r>
          </a:p>
        </p:txBody>
      </p:sp>
    </p:spTree>
    <p:extLst>
      <p:ext uri="{BB962C8B-B14F-4D97-AF65-F5344CB8AC3E}">
        <p14:creationId xmlns:p14="http://schemas.microsoft.com/office/powerpoint/2010/main" val="1102389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13805"/>
            <a:ext cx="6995120" cy="432048"/>
          </a:xfrm>
        </p:spPr>
        <p:txBody>
          <a:bodyPr/>
          <a:lstStyle/>
          <a:p>
            <a:r>
              <a:rPr lang="en-GB" sz="3000" dirty="0"/>
              <a:t>Awareness – signposting to LeO</a:t>
            </a:r>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10</a:t>
            </a:fld>
            <a:endParaRPr lang="en-GB" dirty="0"/>
          </a:p>
        </p:txBody>
      </p:sp>
      <p:sp>
        <p:nvSpPr>
          <p:cNvPr id="8" name="TextBox 7"/>
          <p:cNvSpPr txBox="1"/>
          <p:nvPr/>
        </p:nvSpPr>
        <p:spPr>
          <a:xfrm>
            <a:off x="395536" y="1772816"/>
            <a:ext cx="8352928" cy="4401205"/>
          </a:xfrm>
          <a:prstGeom prst="rect">
            <a:avLst/>
          </a:prstGeom>
          <a:noFill/>
        </p:spPr>
        <p:txBody>
          <a:bodyPr wrap="square" rtlCol="0">
            <a:spAutoFit/>
          </a:bodyPr>
          <a:lstStyle/>
          <a:p>
            <a:pPr algn="l">
              <a:buFontTx/>
              <a:buNone/>
              <a:defRPr/>
            </a:pPr>
            <a:r>
              <a:rPr lang="en-GB" sz="2000" dirty="0">
                <a:solidFill>
                  <a:srgbClr val="003745"/>
                </a:solidFill>
              </a:rPr>
              <a:t>At the beginning:</a:t>
            </a:r>
          </a:p>
          <a:p>
            <a:pPr marL="263776" indent="-263776">
              <a:buFontTx/>
              <a:buChar char="-"/>
              <a:defRPr/>
            </a:pPr>
            <a:r>
              <a:rPr lang="en-GB" sz="2000" dirty="0">
                <a:solidFill>
                  <a:srgbClr val="003745"/>
                </a:solidFill>
              </a:rPr>
              <a:t>Include LeO in </a:t>
            </a:r>
            <a:r>
              <a:rPr lang="en-GB" sz="2000" u="sng" dirty="0">
                <a:solidFill>
                  <a:srgbClr val="003745"/>
                </a:solidFill>
              </a:rPr>
              <a:t>client care letter</a:t>
            </a:r>
            <a:r>
              <a:rPr lang="en-GB" sz="2000" dirty="0">
                <a:solidFill>
                  <a:srgbClr val="003745"/>
                </a:solidFill>
              </a:rPr>
              <a:t> and </a:t>
            </a:r>
            <a:r>
              <a:rPr lang="en-GB" sz="2000" u="sng" dirty="0">
                <a:solidFill>
                  <a:srgbClr val="003745"/>
                </a:solidFill>
              </a:rPr>
              <a:t>complaints process</a:t>
            </a:r>
          </a:p>
          <a:p>
            <a:pPr>
              <a:defRPr/>
            </a:pPr>
            <a:endParaRPr lang="en-GB" sz="2000" dirty="0">
              <a:solidFill>
                <a:srgbClr val="003745"/>
              </a:solidFill>
            </a:endParaRPr>
          </a:p>
          <a:p>
            <a:pPr>
              <a:defRPr/>
            </a:pPr>
            <a:r>
              <a:rPr lang="en-GB" sz="2000" dirty="0">
                <a:solidFill>
                  <a:srgbClr val="003745"/>
                </a:solidFill>
              </a:rPr>
              <a:t>At the end:</a:t>
            </a:r>
          </a:p>
          <a:p>
            <a:pPr marL="263776" indent="-263776">
              <a:buFontTx/>
              <a:buChar char="-"/>
              <a:defRPr/>
            </a:pPr>
            <a:r>
              <a:rPr lang="en-GB" sz="2000" dirty="0">
                <a:solidFill>
                  <a:srgbClr val="003745"/>
                </a:solidFill>
              </a:rPr>
              <a:t>Ensure LeO </a:t>
            </a:r>
            <a:r>
              <a:rPr lang="en-GB" sz="2000" u="sng" dirty="0">
                <a:solidFill>
                  <a:srgbClr val="CA005D"/>
                </a:solidFill>
              </a:rPr>
              <a:t>contact details</a:t>
            </a:r>
            <a:r>
              <a:rPr lang="en-GB" sz="2000" dirty="0">
                <a:solidFill>
                  <a:srgbClr val="003745"/>
                </a:solidFill>
              </a:rPr>
              <a:t> and </a:t>
            </a:r>
            <a:r>
              <a:rPr lang="en-GB" sz="2000" u="sng" dirty="0">
                <a:solidFill>
                  <a:srgbClr val="CA005D"/>
                </a:solidFill>
              </a:rPr>
              <a:t>timescales</a:t>
            </a:r>
            <a:r>
              <a:rPr lang="en-GB" sz="2000" dirty="0">
                <a:solidFill>
                  <a:srgbClr val="003745"/>
                </a:solidFill>
              </a:rPr>
              <a:t> are in your final response</a:t>
            </a:r>
            <a:r>
              <a:rPr lang="en-GB" sz="2000" dirty="0">
                <a:solidFill>
                  <a:srgbClr val="CA005D"/>
                </a:solidFill>
              </a:rPr>
              <a:t>*</a:t>
            </a:r>
            <a:r>
              <a:rPr lang="en-GB" sz="2000" dirty="0">
                <a:solidFill>
                  <a:srgbClr val="003745"/>
                </a:solidFill>
              </a:rPr>
              <a:t> letter:  </a:t>
            </a:r>
          </a:p>
          <a:p>
            <a:pPr marL="529018" lvl="1" indent="-316531">
              <a:buFont typeface="Arial" panose="020B0604020202020204" pitchFamily="34" charset="0"/>
              <a:buChar char="•"/>
              <a:defRPr/>
            </a:pPr>
            <a:r>
              <a:rPr lang="en-GB" sz="2000" dirty="0">
                <a:solidFill>
                  <a:srgbClr val="003745"/>
                </a:solidFill>
              </a:rPr>
              <a:t>Consumer has </a:t>
            </a:r>
            <a:r>
              <a:rPr lang="en-GB" sz="2000" i="1" dirty="0">
                <a:solidFill>
                  <a:srgbClr val="CA005D"/>
                </a:solidFill>
              </a:rPr>
              <a:t>6 months** </a:t>
            </a:r>
            <a:r>
              <a:rPr lang="en-GB" sz="2000" dirty="0">
                <a:solidFill>
                  <a:srgbClr val="003745"/>
                </a:solidFill>
              </a:rPr>
              <a:t>from date of final response to bring the complaint to LeO</a:t>
            </a:r>
          </a:p>
          <a:p>
            <a:pPr marL="529018" lvl="1" indent="-316531">
              <a:buFont typeface="Arial" panose="020B0604020202020204" pitchFamily="34" charset="0"/>
              <a:buChar char="•"/>
              <a:defRPr/>
            </a:pPr>
            <a:r>
              <a:rPr lang="en-GB" sz="2000" dirty="0">
                <a:solidFill>
                  <a:srgbClr val="003745"/>
                </a:solidFill>
              </a:rPr>
              <a:t>LeO can accept complaints about problems that have arisen in the last </a:t>
            </a:r>
            <a:r>
              <a:rPr lang="en-GB" sz="2000" i="1" dirty="0">
                <a:solidFill>
                  <a:srgbClr val="CA005D"/>
                </a:solidFill>
              </a:rPr>
              <a:t>6 years </a:t>
            </a:r>
            <a:r>
              <a:rPr lang="en-GB" sz="2000" dirty="0">
                <a:solidFill>
                  <a:srgbClr val="003745"/>
                </a:solidFill>
              </a:rPr>
              <a:t>(or if the matter is older than 6 years then the consumer should have become aware of the problem in the last </a:t>
            </a:r>
            <a:r>
              <a:rPr lang="en-GB" sz="2000" i="1" dirty="0">
                <a:solidFill>
                  <a:srgbClr val="CA005D"/>
                </a:solidFill>
              </a:rPr>
              <a:t>3 years</a:t>
            </a:r>
            <a:r>
              <a:rPr lang="en-GB" sz="2000" dirty="0">
                <a:solidFill>
                  <a:srgbClr val="003745"/>
                </a:solidFill>
              </a:rPr>
              <a:t>).                                                          (LSB requirements)</a:t>
            </a:r>
          </a:p>
          <a:p>
            <a:pPr marL="212487" lvl="1">
              <a:defRPr/>
            </a:pPr>
            <a:endParaRPr lang="en-GB" sz="2000" dirty="0">
              <a:solidFill>
                <a:srgbClr val="003745"/>
              </a:solidFill>
            </a:endParaRPr>
          </a:p>
          <a:p>
            <a:pPr marL="212487" lvl="1">
              <a:defRPr/>
            </a:pPr>
            <a:r>
              <a:rPr lang="en-GB" sz="2000" i="1" dirty="0">
                <a:solidFill>
                  <a:srgbClr val="003745"/>
                </a:solidFill>
              </a:rPr>
              <a:t>* If you do not hear from the consumer send final response within 8 weeks. </a:t>
            </a:r>
          </a:p>
          <a:p>
            <a:pPr marL="212487" lvl="1">
              <a:defRPr/>
            </a:pPr>
            <a:r>
              <a:rPr lang="en-GB" sz="2000" i="1" dirty="0">
                <a:solidFill>
                  <a:srgbClr val="003745"/>
                </a:solidFill>
              </a:rPr>
              <a:t>** 6 month timescale does not apply if not in the letter</a:t>
            </a:r>
            <a:endParaRPr lang="en-GB" sz="2000" dirty="0">
              <a:solidFill>
                <a:srgbClr val="003745"/>
              </a:solidFill>
            </a:endParaRPr>
          </a:p>
        </p:txBody>
      </p:sp>
    </p:spTree>
    <p:extLst>
      <p:ext uri="{BB962C8B-B14F-4D97-AF65-F5344CB8AC3E}">
        <p14:creationId xmlns:p14="http://schemas.microsoft.com/office/powerpoint/2010/main" val="2625734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t>Overview of complaints process</a:t>
            </a:r>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11</a:t>
            </a:fld>
            <a:endParaRPr lang="en-GB" dirty="0"/>
          </a:p>
        </p:txBody>
      </p:sp>
      <p:sp>
        <p:nvSpPr>
          <p:cNvPr id="3" name="Oval Callout 2"/>
          <p:cNvSpPr/>
          <p:nvPr/>
        </p:nvSpPr>
        <p:spPr>
          <a:xfrm>
            <a:off x="4572000" y="4316862"/>
            <a:ext cx="4248472" cy="2016224"/>
          </a:xfrm>
          <a:prstGeom prst="wedgeEllipseCallout">
            <a:avLst/>
          </a:prstGeom>
          <a:noFill/>
          <a:ln>
            <a:solidFill>
              <a:srgbClr val="CA005D"/>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GB" b="1" dirty="0">
                <a:solidFill>
                  <a:srgbClr val="003745"/>
                </a:solidFill>
              </a:rPr>
              <a:t>  3. Respond</a:t>
            </a:r>
          </a:p>
          <a:p>
            <a:r>
              <a:rPr lang="en-GB" dirty="0">
                <a:solidFill>
                  <a:srgbClr val="003745"/>
                </a:solidFill>
              </a:rPr>
              <a:t>  What did you find out?</a:t>
            </a:r>
          </a:p>
          <a:p>
            <a:r>
              <a:rPr lang="en-GB" dirty="0">
                <a:solidFill>
                  <a:srgbClr val="003745"/>
                </a:solidFill>
              </a:rPr>
              <a:t>  How will you put things right?</a:t>
            </a:r>
          </a:p>
          <a:p>
            <a:r>
              <a:rPr lang="en-GB" u="sng" dirty="0">
                <a:solidFill>
                  <a:srgbClr val="003745"/>
                </a:solidFill>
              </a:rPr>
              <a:t>  Send final response within 8    weeks and  signpost</a:t>
            </a:r>
          </a:p>
        </p:txBody>
      </p:sp>
      <p:sp>
        <p:nvSpPr>
          <p:cNvPr id="17" name="Oval Callout 16"/>
          <p:cNvSpPr/>
          <p:nvPr/>
        </p:nvSpPr>
        <p:spPr>
          <a:xfrm>
            <a:off x="120147" y="1585643"/>
            <a:ext cx="3862772" cy="2016224"/>
          </a:xfrm>
          <a:prstGeom prst="wedgeEllipseCallout">
            <a:avLst/>
          </a:prstGeom>
          <a:noFill/>
          <a:ln>
            <a:solidFill>
              <a:srgbClr val="CA005D"/>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GB" b="1" dirty="0">
                <a:solidFill>
                  <a:srgbClr val="003745"/>
                </a:solidFill>
              </a:rPr>
              <a:t>1. Listen</a:t>
            </a:r>
          </a:p>
          <a:p>
            <a:r>
              <a:rPr lang="en-GB" dirty="0">
                <a:solidFill>
                  <a:srgbClr val="003745"/>
                </a:solidFill>
              </a:rPr>
              <a:t>Is a complaint being made?</a:t>
            </a:r>
          </a:p>
          <a:p>
            <a:r>
              <a:rPr lang="en-GB" dirty="0">
                <a:solidFill>
                  <a:srgbClr val="003745"/>
                </a:solidFill>
              </a:rPr>
              <a:t>What are the reasons for the complaint?</a:t>
            </a:r>
          </a:p>
        </p:txBody>
      </p:sp>
      <p:sp>
        <p:nvSpPr>
          <p:cNvPr id="18" name="Oval Callout 17"/>
          <p:cNvSpPr/>
          <p:nvPr/>
        </p:nvSpPr>
        <p:spPr>
          <a:xfrm>
            <a:off x="4499992" y="1585643"/>
            <a:ext cx="3744416" cy="2016224"/>
          </a:xfrm>
          <a:prstGeom prst="wedgeEllipseCallout">
            <a:avLst/>
          </a:prstGeom>
          <a:noFill/>
          <a:ln>
            <a:solidFill>
              <a:srgbClr val="CA005D"/>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GB" b="1" dirty="0">
                <a:solidFill>
                  <a:srgbClr val="003745"/>
                </a:solidFill>
              </a:rPr>
              <a:t>2. Inform</a:t>
            </a:r>
          </a:p>
          <a:p>
            <a:r>
              <a:rPr lang="en-GB" dirty="0">
                <a:solidFill>
                  <a:srgbClr val="003745"/>
                </a:solidFill>
              </a:rPr>
              <a:t>Acknowledge and explain the process</a:t>
            </a:r>
          </a:p>
          <a:p>
            <a:r>
              <a:rPr lang="en-GB" dirty="0">
                <a:solidFill>
                  <a:srgbClr val="003745"/>
                </a:solidFill>
              </a:rPr>
              <a:t>Reassure about any worries</a:t>
            </a:r>
          </a:p>
        </p:txBody>
      </p:sp>
      <p:sp>
        <p:nvSpPr>
          <p:cNvPr id="20" name="Oval Callout 19"/>
          <p:cNvSpPr/>
          <p:nvPr/>
        </p:nvSpPr>
        <p:spPr>
          <a:xfrm>
            <a:off x="120147" y="4316862"/>
            <a:ext cx="3951130" cy="2016224"/>
          </a:xfrm>
          <a:prstGeom prst="wedgeEllipseCallout">
            <a:avLst/>
          </a:prstGeom>
          <a:noFill/>
          <a:ln>
            <a:solidFill>
              <a:srgbClr val="CA005D"/>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GB" b="1" dirty="0">
                <a:solidFill>
                  <a:srgbClr val="003745"/>
                </a:solidFill>
              </a:rPr>
              <a:t>4. Learn</a:t>
            </a:r>
          </a:p>
          <a:p>
            <a:r>
              <a:rPr lang="en-GB" dirty="0">
                <a:solidFill>
                  <a:srgbClr val="003745"/>
                </a:solidFill>
              </a:rPr>
              <a:t>Root cause analysis? </a:t>
            </a:r>
          </a:p>
          <a:p>
            <a:r>
              <a:rPr lang="en-GB" dirty="0">
                <a:solidFill>
                  <a:srgbClr val="003745"/>
                </a:solidFill>
              </a:rPr>
              <a:t>Any lessons for staff or firm?  </a:t>
            </a:r>
          </a:p>
        </p:txBody>
      </p:sp>
    </p:spTree>
    <p:extLst>
      <p:ext uri="{BB962C8B-B14F-4D97-AF65-F5344CB8AC3E}">
        <p14:creationId xmlns:p14="http://schemas.microsoft.com/office/powerpoint/2010/main" val="34505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908720"/>
            <a:ext cx="6995120" cy="432048"/>
          </a:xfrm>
        </p:spPr>
        <p:txBody>
          <a:bodyPr/>
          <a:lstStyle/>
          <a:p>
            <a:pPr algn="r"/>
            <a:r>
              <a:rPr lang="en-GB" dirty="0"/>
              <a:t>Feeding back to the profession</a:t>
            </a:r>
          </a:p>
        </p:txBody>
      </p:sp>
      <p:sp>
        <p:nvSpPr>
          <p:cNvPr id="3" name="Content Placeholder 2"/>
          <p:cNvSpPr>
            <a:spLocks noGrp="1"/>
          </p:cNvSpPr>
          <p:nvPr>
            <p:ph idx="1"/>
          </p:nvPr>
        </p:nvSpPr>
        <p:spPr>
          <a:xfrm>
            <a:off x="457200" y="1600200"/>
            <a:ext cx="8291264" cy="4781128"/>
          </a:xfrm>
        </p:spPr>
        <p:txBody>
          <a:bodyPr>
            <a:normAutofit/>
          </a:bodyPr>
          <a:lstStyle/>
          <a:p>
            <a:pPr lvl="1" defTabSz="1152000">
              <a:buFont typeface="Arial" pitchFamily="34" charset="0"/>
              <a:buChar char="•"/>
            </a:pPr>
            <a:r>
              <a:rPr lang="en-GB" sz="2400" dirty="0">
                <a:solidFill>
                  <a:srgbClr val="003745"/>
                </a:solidFill>
                <a:latin typeface="+mn-lt"/>
              </a:rPr>
              <a:t>Visit our </a:t>
            </a:r>
            <a:r>
              <a:rPr lang="en-GB" sz="2400" dirty="0">
                <a:solidFill>
                  <a:srgbClr val="CA005D"/>
                </a:solidFill>
                <a:latin typeface="+mn-lt"/>
              </a:rPr>
              <a:t>website</a:t>
            </a:r>
            <a:r>
              <a:rPr lang="en-GB" sz="2400" dirty="0">
                <a:solidFill>
                  <a:srgbClr val="003745"/>
                </a:solidFill>
                <a:latin typeface="+mn-lt"/>
              </a:rPr>
              <a:t> for News, Research, Decisions and a dedicated section for service providers</a:t>
            </a:r>
          </a:p>
          <a:p>
            <a:pPr lvl="1" defTabSz="1152000">
              <a:buFont typeface="Arial" pitchFamily="34" charset="0"/>
              <a:buChar char="•"/>
            </a:pPr>
            <a:r>
              <a:rPr lang="en-GB" sz="2400" dirty="0">
                <a:solidFill>
                  <a:srgbClr val="003745"/>
                </a:solidFill>
                <a:latin typeface="+mn-lt"/>
              </a:rPr>
              <a:t> </a:t>
            </a:r>
            <a:r>
              <a:rPr lang="en-GB" sz="2400" dirty="0">
                <a:solidFill>
                  <a:srgbClr val="CA005D"/>
                </a:solidFill>
                <a:latin typeface="+mn-lt"/>
              </a:rPr>
              <a:t>Courses </a:t>
            </a:r>
          </a:p>
          <a:p>
            <a:pPr lvl="1" defTabSz="1152000">
              <a:buFont typeface="Arial" pitchFamily="34" charset="0"/>
              <a:buChar char="•"/>
            </a:pPr>
            <a:r>
              <a:rPr lang="en-GB" sz="2400" dirty="0">
                <a:solidFill>
                  <a:srgbClr val="003745"/>
                </a:solidFill>
                <a:latin typeface="+mn-lt"/>
              </a:rPr>
              <a:t> </a:t>
            </a:r>
            <a:r>
              <a:rPr lang="en-GB" sz="2400" dirty="0">
                <a:solidFill>
                  <a:srgbClr val="CA005D"/>
                </a:solidFill>
                <a:latin typeface="+mn-lt"/>
              </a:rPr>
              <a:t>Publications</a:t>
            </a:r>
            <a:r>
              <a:rPr lang="en-GB" sz="2400" dirty="0">
                <a:solidFill>
                  <a:srgbClr val="003745"/>
                </a:solidFill>
                <a:latin typeface="+mn-lt"/>
              </a:rPr>
              <a:t> - Thematic reports, guidance and consultations</a:t>
            </a:r>
          </a:p>
          <a:p>
            <a:pPr lvl="1" defTabSz="1152000">
              <a:buFont typeface="Arial" pitchFamily="34" charset="0"/>
              <a:buChar char="•"/>
            </a:pPr>
            <a:r>
              <a:rPr lang="en-GB" sz="2400" dirty="0">
                <a:solidFill>
                  <a:srgbClr val="003745"/>
                </a:solidFill>
                <a:latin typeface="+mn-lt"/>
              </a:rPr>
              <a:t> </a:t>
            </a:r>
            <a:r>
              <a:rPr lang="en-GB" sz="2400" dirty="0">
                <a:solidFill>
                  <a:srgbClr val="CA005D"/>
                </a:solidFill>
                <a:latin typeface="+mn-lt"/>
              </a:rPr>
              <a:t>LeO news </a:t>
            </a:r>
            <a:r>
              <a:rPr lang="en-GB" sz="2400" dirty="0">
                <a:solidFill>
                  <a:srgbClr val="003745"/>
                </a:solidFill>
                <a:latin typeface="+mn-lt"/>
              </a:rPr>
              <a:t>– sign up on our website</a:t>
            </a:r>
          </a:p>
          <a:p>
            <a:pPr lvl="1" defTabSz="1152000">
              <a:buFont typeface="Arial" pitchFamily="34" charset="0"/>
              <a:buChar char="•"/>
            </a:pPr>
            <a:r>
              <a:rPr lang="en-GB" sz="2400" dirty="0">
                <a:solidFill>
                  <a:srgbClr val="003745"/>
                </a:solidFill>
                <a:latin typeface="+mn-lt"/>
              </a:rPr>
              <a:t> </a:t>
            </a:r>
            <a:r>
              <a:rPr lang="en-GB" sz="2400" dirty="0">
                <a:solidFill>
                  <a:srgbClr val="CA005D"/>
                </a:solidFill>
                <a:latin typeface="+mn-lt"/>
              </a:rPr>
              <a:t>Social media </a:t>
            </a:r>
            <a:r>
              <a:rPr lang="en-GB" sz="2400" dirty="0">
                <a:solidFill>
                  <a:srgbClr val="003745"/>
                </a:solidFill>
                <a:latin typeface="+mn-lt"/>
              </a:rPr>
              <a:t>– LinkedIn and Twitter @Legal_Ombudsman</a:t>
            </a:r>
          </a:p>
          <a:p>
            <a:pPr lvl="1" defTabSz="1152000">
              <a:buFont typeface="Arial" pitchFamily="34" charset="0"/>
              <a:buChar char="•"/>
            </a:pPr>
            <a:r>
              <a:rPr lang="en-GB" sz="2400" dirty="0">
                <a:solidFill>
                  <a:srgbClr val="CA005D"/>
                </a:solidFill>
                <a:latin typeface="+mn-lt"/>
              </a:rPr>
              <a:t>Technical desk  </a:t>
            </a:r>
            <a:r>
              <a:rPr lang="en-GB" sz="2400" dirty="0">
                <a:solidFill>
                  <a:srgbClr val="003745"/>
                </a:solidFill>
                <a:latin typeface="+mn-lt"/>
              </a:rPr>
              <a:t>- technical.advice@legalombudsman.org.uk</a:t>
            </a:r>
          </a:p>
          <a:p>
            <a:pPr lvl="1" defTabSz="1152000">
              <a:buFont typeface="Arial" pitchFamily="34" charset="0"/>
              <a:buChar char="•"/>
            </a:pPr>
            <a:r>
              <a:rPr lang="en-GB" sz="2400" dirty="0">
                <a:solidFill>
                  <a:srgbClr val="003745"/>
                </a:solidFill>
                <a:latin typeface="+mn-lt"/>
              </a:rPr>
              <a:t>What else can we do?</a:t>
            </a:r>
          </a:p>
          <a:p>
            <a:pPr marL="457200" lvl="1" indent="0" defTabSz="1152000">
              <a:buNone/>
            </a:pPr>
            <a:endParaRPr lang="en-GB" sz="2400" dirty="0">
              <a:latin typeface="+mn-lt"/>
            </a:endParaRPr>
          </a:p>
          <a:p>
            <a:pPr marL="457200" lvl="1" indent="0" defTabSz="1152000">
              <a:buNone/>
            </a:pPr>
            <a:r>
              <a:rPr lang="en-GB" sz="2400" dirty="0">
                <a:solidFill>
                  <a:srgbClr val="CA005D"/>
                </a:solidFill>
                <a:latin typeface="+mn-lt"/>
                <a:hlinkClick r:id="rId3"/>
              </a:rPr>
              <a:t>courses@legalombudsman.org.uk</a:t>
            </a:r>
            <a:endParaRPr lang="en-GB" sz="2400" dirty="0">
              <a:solidFill>
                <a:srgbClr val="CA005D"/>
              </a:solidFill>
              <a:latin typeface="+mn-lt"/>
            </a:endParaRPr>
          </a:p>
          <a:p>
            <a:endParaRPr lang="en-GB" sz="2400"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pPr algn="ctr"/>
            <a:fld id="{FB43E394-DF85-40B0-B157-372FF3A3CF7F}" type="slidenum">
              <a:rPr lang="en-GB" smtClean="0"/>
              <a:pPr algn="ctr"/>
              <a:t>12</a:t>
            </a:fld>
            <a:endParaRPr lang="en-GB" dirty="0"/>
          </a:p>
        </p:txBody>
      </p:sp>
    </p:spTree>
    <p:extLst>
      <p:ext uri="{BB962C8B-B14F-4D97-AF65-F5344CB8AC3E}">
        <p14:creationId xmlns:p14="http://schemas.microsoft.com/office/powerpoint/2010/main" val="2970470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539552" y="1124745"/>
            <a:ext cx="4176464" cy="25922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GB" b="1" noProof="0" dirty="0">
                <a:solidFill>
                  <a:sysClr val="window" lastClr="FFFFFF"/>
                </a:solidFill>
                <a:latin typeface="Century Gothic" panose="020B0502020202020204" pitchFamily="34" charset="0"/>
              </a:rPr>
              <a:t>Thank you for your time</a:t>
            </a:r>
            <a:endParaRPr lang="en-GB" b="1" dirty="0">
              <a:solidFill>
                <a:schemeClr val="bg1"/>
              </a:solidFill>
              <a:latin typeface="Century Gothic" panose="020B0502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b="0" i="0" u="none" strike="noStrike" kern="1200" cap="none" spc="0" normalizeH="0" baseline="0" noProof="0" dirty="0">
              <a:ln>
                <a:noFill/>
              </a:ln>
              <a:solidFill>
                <a:sysClr val="window" lastClr="FFFFFF"/>
              </a:solidFill>
              <a:effectLst/>
              <a:uLnTx/>
              <a:uFillTx/>
              <a:latin typeface="Century Gothic" panose="020B0502020202020204" pitchFamily="34" charset="0"/>
            </a:endParaRPr>
          </a:p>
        </p:txBody>
      </p:sp>
    </p:spTree>
    <p:extLst>
      <p:ext uri="{BB962C8B-B14F-4D97-AF65-F5344CB8AC3E}">
        <p14:creationId xmlns:p14="http://schemas.microsoft.com/office/powerpoint/2010/main" val="2096535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cpd-course.png"/>
          <p:cNvPicPr>
            <a:picLocks noChangeAspect="1"/>
          </p:cNvPicPr>
          <p:nvPr/>
        </p:nvPicPr>
        <p:blipFill>
          <a:blip r:embed="rId3" cstate="print">
            <a:duotone>
              <a:schemeClr val="bg2">
                <a:shade val="45000"/>
                <a:satMod val="135000"/>
              </a:schemeClr>
              <a:prstClr val="white"/>
            </a:duotone>
          </a:blip>
          <a:stretch>
            <a:fillRect/>
          </a:stretch>
        </p:blipFill>
        <p:spPr>
          <a:xfrm>
            <a:off x="1015548" y="2931958"/>
            <a:ext cx="8004628" cy="3178981"/>
          </a:xfrm>
          <a:prstGeom prst="rect">
            <a:avLst/>
          </a:prstGeom>
        </p:spPr>
      </p:pic>
      <p:sp>
        <p:nvSpPr>
          <p:cNvPr id="2" name="Title 1"/>
          <p:cNvSpPr>
            <a:spLocks noGrp="1"/>
          </p:cNvSpPr>
          <p:nvPr>
            <p:ph type="title"/>
          </p:nvPr>
        </p:nvSpPr>
        <p:spPr/>
        <p:txBody>
          <a:bodyPr/>
          <a:lstStyle/>
          <a:p>
            <a:r>
              <a:rPr lang="en-GB" sz="3000" dirty="0"/>
              <a:t>Purpose</a:t>
            </a:r>
          </a:p>
        </p:txBody>
      </p:sp>
      <p:sp>
        <p:nvSpPr>
          <p:cNvPr id="5" name="Footer Placeholder 4"/>
          <p:cNvSpPr>
            <a:spLocks noGrp="1"/>
          </p:cNvSpPr>
          <p:nvPr>
            <p:ph type="ftr" sz="quarter" idx="11"/>
          </p:nvPr>
        </p:nvSpPr>
        <p:spPr/>
        <p:txBody>
          <a:bodyPr/>
          <a:lstStyle/>
          <a:p>
            <a:endParaRPr lang="en-GB" b="1" dirty="0"/>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2</a:t>
            </a:fld>
            <a:endParaRPr lang="en-GB" dirty="0"/>
          </a:p>
        </p:txBody>
      </p:sp>
      <p:cxnSp>
        <p:nvCxnSpPr>
          <p:cNvPr id="9" name="Straight Connector 8"/>
          <p:cNvCxnSpPr/>
          <p:nvPr/>
        </p:nvCxnSpPr>
        <p:spPr>
          <a:xfrm>
            <a:off x="2339752" y="3212976"/>
            <a:ext cx="0" cy="3059258"/>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99992" y="3212976"/>
            <a:ext cx="0" cy="3095640"/>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682158" y="3212976"/>
            <a:ext cx="0" cy="3059258"/>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sp>
        <p:nvSpPr>
          <p:cNvPr id="19" name="Text Placeholder 2"/>
          <p:cNvSpPr txBox="1">
            <a:spLocks/>
          </p:cNvSpPr>
          <p:nvPr/>
        </p:nvSpPr>
        <p:spPr>
          <a:xfrm>
            <a:off x="80392" y="1484784"/>
            <a:ext cx="8839200" cy="4552950"/>
          </a:xfrm>
          <a:prstGeom prst="rect">
            <a:avLst/>
          </a:prstGeom>
        </p:spPr>
        <p:txBody>
          <a:bodyPr/>
          <a:lstStyle/>
          <a:p>
            <a:pPr marL="77787" defTabSz="812800" eaLnBrk="0" fontAlgn="base" hangingPunct="0">
              <a:lnSpc>
                <a:spcPct val="90000"/>
              </a:lnSpc>
              <a:spcBef>
                <a:spcPct val="75000"/>
              </a:spcBef>
              <a:spcAft>
                <a:spcPct val="0"/>
              </a:spcAft>
              <a:defRPr/>
            </a:pPr>
            <a:r>
              <a:rPr kumimoji="0" lang="it-IT" sz="2400" b="1" i="0" u="none" strike="noStrike" kern="0" cap="none" spc="0" normalizeH="0" baseline="0" noProof="0" dirty="0">
                <a:ln>
                  <a:noFill/>
                </a:ln>
                <a:solidFill>
                  <a:srgbClr val="CA005D"/>
                </a:solidFill>
                <a:effectLst/>
                <a:uLnTx/>
                <a:uFillTx/>
                <a:latin typeface="+mn-lt"/>
              </a:rPr>
              <a:t>Aims:</a:t>
            </a:r>
            <a:endParaRPr lang="it-IT" sz="2400" b="1" kern="0" dirty="0">
              <a:solidFill>
                <a:srgbClr val="CA005D"/>
              </a:solidFill>
            </a:endParaRPr>
          </a:p>
          <a:p>
            <a:pPr marL="355600" indent="-277813" defTabSz="812800" eaLnBrk="0" fontAlgn="base" hangingPunct="0">
              <a:lnSpc>
                <a:spcPct val="90000"/>
              </a:lnSpc>
              <a:spcBef>
                <a:spcPct val="75000"/>
              </a:spcBef>
              <a:spcAft>
                <a:spcPct val="0"/>
              </a:spcAft>
              <a:buFontTx/>
              <a:buChar char="•"/>
              <a:defRPr/>
            </a:pPr>
            <a:r>
              <a:rPr lang="it-IT" sz="2400" kern="0" dirty="0">
                <a:solidFill>
                  <a:srgbClr val="003745"/>
                </a:solidFill>
              </a:rPr>
              <a:t>Share the latest data</a:t>
            </a:r>
          </a:p>
          <a:p>
            <a:pPr marL="355600" indent="-277813" defTabSz="812800" eaLnBrk="0" fontAlgn="base" hangingPunct="0">
              <a:lnSpc>
                <a:spcPct val="90000"/>
              </a:lnSpc>
              <a:spcBef>
                <a:spcPct val="75000"/>
              </a:spcBef>
              <a:spcAft>
                <a:spcPct val="0"/>
              </a:spcAft>
              <a:buFontTx/>
              <a:buChar char="•"/>
              <a:defRPr/>
            </a:pPr>
            <a:r>
              <a:rPr lang="it-IT" sz="2400" kern="0" dirty="0">
                <a:solidFill>
                  <a:srgbClr val="003745"/>
                </a:solidFill>
              </a:rPr>
              <a:t>In 2020/21, the Legal Ombudsman received 6,246 contacts from customers wanting to complain about their lawyer who had not raised a formal complaint with the service provider first</a:t>
            </a:r>
          </a:p>
          <a:p>
            <a:pPr marL="355600" indent="-277813" defTabSz="812800" eaLnBrk="0" hangingPunct="0">
              <a:lnSpc>
                <a:spcPct val="90000"/>
              </a:lnSpc>
              <a:spcBef>
                <a:spcPct val="75000"/>
              </a:spcBef>
              <a:buFontTx/>
              <a:buChar char="•"/>
              <a:defRPr/>
            </a:pPr>
            <a:r>
              <a:rPr lang="it-IT" sz="2400" kern="0" dirty="0">
                <a:solidFill>
                  <a:srgbClr val="003745"/>
                </a:solidFill>
              </a:rPr>
              <a:t>We have undertaken research to determine why customers come directly to the Legal Ombudsman rather than approaching their service provider first</a:t>
            </a:r>
          </a:p>
          <a:p>
            <a:pPr marL="355600" indent="-277813" defTabSz="812800" eaLnBrk="0" hangingPunct="0">
              <a:lnSpc>
                <a:spcPct val="90000"/>
              </a:lnSpc>
              <a:spcBef>
                <a:spcPct val="75000"/>
              </a:spcBef>
              <a:buFontTx/>
              <a:buChar char="•"/>
              <a:defRPr/>
            </a:pPr>
            <a:r>
              <a:rPr lang="it-IT" sz="2400" kern="0" dirty="0">
                <a:solidFill>
                  <a:srgbClr val="003745"/>
                </a:solidFill>
              </a:rPr>
              <a:t>We want to inform service providers on why customers are not raising complaints with them and tell them,from the findings we have made, what they can do to make it easier for customers to raise issues with them so they can deal with them</a:t>
            </a:r>
            <a:endParaRPr lang="it-IT" sz="2400" kern="0" dirty="0">
              <a:solidFill>
                <a:srgbClr val="003745"/>
              </a:solidFill>
              <a:latin typeface="+mn-lt"/>
            </a:endParaRPr>
          </a:p>
          <a:p>
            <a:pPr marL="812800" lvl="1" indent="-277813" defTabSz="812800" eaLnBrk="0" hangingPunct="0">
              <a:lnSpc>
                <a:spcPct val="90000"/>
              </a:lnSpc>
              <a:spcBef>
                <a:spcPct val="75000"/>
              </a:spcBef>
              <a:buFontTx/>
              <a:buChar char="•"/>
              <a:defRPr/>
            </a:pPr>
            <a:endParaRPr kumimoji="0" lang="it-IT" sz="2400" b="0" i="0" u="none" strike="noStrike" kern="0" cap="none" spc="0" normalizeH="0" baseline="0" noProof="0" dirty="0">
              <a:ln>
                <a:noFill/>
              </a:ln>
              <a:solidFill>
                <a:srgbClr val="003745"/>
              </a:solidFill>
              <a:effectLst/>
              <a:uLnTx/>
              <a:uFillTx/>
              <a:latin typeface="+mn-lt"/>
            </a:endParaRPr>
          </a:p>
          <a:p>
            <a:pPr marL="179388" marR="0" lvl="1" defTabSz="914400" rtl="0" eaLnBrk="0" fontAlgn="base" latinLnBrk="0" hangingPunct="0">
              <a:lnSpc>
                <a:spcPct val="90000"/>
              </a:lnSpc>
              <a:spcBef>
                <a:spcPct val="75000"/>
              </a:spcBef>
              <a:spcAft>
                <a:spcPct val="0"/>
              </a:spcAft>
              <a:buClrTx/>
              <a:buSzTx/>
              <a:tabLst/>
              <a:defRPr/>
            </a:pPr>
            <a:endParaRPr kumimoji="0" lang="en-GB" sz="2400" b="1" i="0" u="none" strike="noStrike" kern="0" cap="none" spc="0" normalizeH="0" baseline="0" noProof="0" dirty="0">
              <a:ln>
                <a:noFill/>
              </a:ln>
              <a:solidFill>
                <a:schemeClr val="tx1"/>
              </a:solidFill>
              <a:effectLst/>
              <a:uLnTx/>
              <a:uFillTx/>
              <a:latin typeface="+mn-lt"/>
            </a:endParaRPr>
          </a:p>
          <a:p>
            <a:pPr marL="465138" marR="0" lvl="1" indent="-285750" defTabSz="914400" rtl="0" eaLnBrk="0" fontAlgn="base" latinLnBrk="0" hangingPunct="0">
              <a:lnSpc>
                <a:spcPct val="90000"/>
              </a:lnSpc>
              <a:spcBef>
                <a:spcPct val="75000"/>
              </a:spcBef>
              <a:spcAft>
                <a:spcPct val="0"/>
              </a:spcAft>
              <a:buClrTx/>
              <a:buSzTx/>
              <a:buFont typeface="Arial" pitchFamily="34" charset="0"/>
              <a:buChar char="•"/>
              <a:tabLst/>
              <a:defRPr/>
            </a:pPr>
            <a:endParaRPr kumimoji="0" lang="en-GB" sz="2400" b="0" i="0" u="none" strike="noStrike" kern="0" cap="none" spc="0" normalizeH="0" baseline="0" noProof="0" dirty="0">
              <a:ln>
                <a:noFill/>
              </a:ln>
              <a:solidFill>
                <a:schemeClr val="tx1"/>
              </a:solidFill>
              <a:effectLst/>
              <a:uLnTx/>
              <a:uFillTx/>
              <a:latin typeface="+mn-lt"/>
            </a:endParaRPr>
          </a:p>
        </p:txBody>
      </p:sp>
    </p:spTree>
    <p:extLst>
      <p:ext uri="{BB962C8B-B14F-4D97-AF65-F5344CB8AC3E}">
        <p14:creationId xmlns:p14="http://schemas.microsoft.com/office/powerpoint/2010/main" val="2793611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t>Data</a:t>
            </a:r>
          </a:p>
        </p:txBody>
      </p:sp>
      <p:sp>
        <p:nvSpPr>
          <p:cNvPr id="5" name="Footer Placeholder 4"/>
          <p:cNvSpPr>
            <a:spLocks noGrp="1"/>
          </p:cNvSpPr>
          <p:nvPr>
            <p:ph type="ftr" sz="quarter" idx="11"/>
          </p:nvPr>
        </p:nvSpPr>
        <p:spPr/>
        <p:txBody>
          <a:bodyPr/>
          <a:lstStyle/>
          <a:p>
            <a:endParaRPr lang="en-GB" b="1" dirty="0"/>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3</a:t>
            </a:fld>
            <a:endParaRPr lang="en-GB" dirty="0"/>
          </a:p>
        </p:txBody>
      </p:sp>
      <p:cxnSp>
        <p:nvCxnSpPr>
          <p:cNvPr id="9" name="Straight Connector 8"/>
          <p:cNvCxnSpPr/>
          <p:nvPr/>
        </p:nvCxnSpPr>
        <p:spPr>
          <a:xfrm>
            <a:off x="2339752" y="3212976"/>
            <a:ext cx="0" cy="3059258"/>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99992" y="3212976"/>
            <a:ext cx="0" cy="3095640"/>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682158" y="3212976"/>
            <a:ext cx="0" cy="3059258"/>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06863F5-239B-4345-BFFE-00DB63986C90}"/>
              </a:ext>
            </a:extLst>
          </p:cNvPr>
          <p:cNvPicPr>
            <a:picLocks noChangeAspect="1"/>
          </p:cNvPicPr>
          <p:nvPr/>
        </p:nvPicPr>
        <p:blipFill>
          <a:blip r:embed="rId3"/>
          <a:stretch>
            <a:fillRect/>
          </a:stretch>
        </p:blipFill>
        <p:spPr>
          <a:xfrm>
            <a:off x="621495" y="1484784"/>
            <a:ext cx="7901009" cy="5156448"/>
          </a:xfrm>
          <a:prstGeom prst="rect">
            <a:avLst/>
          </a:prstGeom>
        </p:spPr>
      </p:pic>
    </p:spTree>
    <p:extLst>
      <p:ext uri="{BB962C8B-B14F-4D97-AF65-F5344CB8AC3E}">
        <p14:creationId xmlns:p14="http://schemas.microsoft.com/office/powerpoint/2010/main" val="353844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t>Data</a:t>
            </a:r>
          </a:p>
        </p:txBody>
      </p:sp>
      <p:sp>
        <p:nvSpPr>
          <p:cNvPr id="5" name="Footer Placeholder 4"/>
          <p:cNvSpPr>
            <a:spLocks noGrp="1"/>
          </p:cNvSpPr>
          <p:nvPr>
            <p:ph type="ftr" sz="quarter" idx="11"/>
          </p:nvPr>
        </p:nvSpPr>
        <p:spPr/>
        <p:txBody>
          <a:bodyPr/>
          <a:lstStyle/>
          <a:p>
            <a:endParaRPr lang="en-GB" b="1" dirty="0"/>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4</a:t>
            </a:fld>
            <a:endParaRPr lang="en-GB" dirty="0"/>
          </a:p>
        </p:txBody>
      </p:sp>
      <p:cxnSp>
        <p:nvCxnSpPr>
          <p:cNvPr id="9" name="Straight Connector 8"/>
          <p:cNvCxnSpPr/>
          <p:nvPr/>
        </p:nvCxnSpPr>
        <p:spPr>
          <a:xfrm>
            <a:off x="2339752" y="3212976"/>
            <a:ext cx="0" cy="3059258"/>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99992" y="3212976"/>
            <a:ext cx="0" cy="3095640"/>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682158" y="3212976"/>
            <a:ext cx="0" cy="3059258"/>
          </a:xfrm>
          <a:prstGeom prst="line">
            <a:avLst/>
          </a:prstGeom>
          <a:ln w="19050">
            <a:solidFill>
              <a:srgbClr val="D6EBF9"/>
            </a:solidFill>
            <a:prstDash val="dash"/>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57D368E2-D666-495B-9080-F8016F8ECF05}"/>
              </a:ext>
            </a:extLst>
          </p:cNvPr>
          <p:cNvPicPr>
            <a:picLocks noChangeAspect="1"/>
          </p:cNvPicPr>
          <p:nvPr/>
        </p:nvPicPr>
        <p:blipFill>
          <a:blip r:embed="rId3"/>
          <a:stretch>
            <a:fillRect/>
          </a:stretch>
        </p:blipFill>
        <p:spPr>
          <a:xfrm>
            <a:off x="433734" y="1628800"/>
            <a:ext cx="8568316" cy="4829621"/>
          </a:xfrm>
          <a:prstGeom prst="rect">
            <a:avLst/>
          </a:prstGeom>
        </p:spPr>
      </p:pic>
    </p:spTree>
    <p:extLst>
      <p:ext uri="{BB962C8B-B14F-4D97-AF65-F5344CB8AC3E}">
        <p14:creationId xmlns:p14="http://schemas.microsoft.com/office/powerpoint/2010/main" val="42662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t>Why don’t customers complain </a:t>
            </a:r>
          </a:p>
        </p:txBody>
      </p:sp>
      <p:sp>
        <p:nvSpPr>
          <p:cNvPr id="5" name="Footer Placeholder 4"/>
          <p:cNvSpPr>
            <a:spLocks noGrp="1"/>
          </p:cNvSpPr>
          <p:nvPr>
            <p:ph type="ftr" sz="quarter" idx="11"/>
          </p:nvPr>
        </p:nvSpPr>
        <p:spPr/>
        <p:txBody>
          <a:bodyPr/>
          <a:lstStyle/>
          <a:p>
            <a:endParaRPr lang="en-GB" b="1" dirty="0"/>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5</a:t>
            </a:fld>
            <a:endParaRPr lang="en-GB" dirty="0"/>
          </a:p>
        </p:txBody>
      </p:sp>
      <p:sp>
        <p:nvSpPr>
          <p:cNvPr id="7" name="TextBox 6"/>
          <p:cNvSpPr txBox="1"/>
          <p:nvPr/>
        </p:nvSpPr>
        <p:spPr>
          <a:xfrm>
            <a:off x="426368" y="1487609"/>
            <a:ext cx="8291264" cy="5170646"/>
          </a:xfrm>
          <a:prstGeom prst="rect">
            <a:avLst/>
          </a:prstGeom>
          <a:noFill/>
        </p:spPr>
        <p:txBody>
          <a:bodyPr wrap="square" rtlCol="0">
            <a:spAutoFit/>
          </a:bodyPr>
          <a:lstStyle/>
          <a:p>
            <a:pPr algn="l"/>
            <a:r>
              <a:rPr lang="en-GB" dirty="0"/>
              <a:t> </a:t>
            </a:r>
          </a:p>
          <a:p>
            <a:pPr algn="l"/>
            <a:r>
              <a:rPr lang="en-GB" sz="2400" b="1" dirty="0">
                <a:solidFill>
                  <a:srgbClr val="CA005D"/>
                </a:solidFill>
              </a:rPr>
              <a:t>And why do they come directly to the Legal Ombudsman: </a:t>
            </a:r>
          </a:p>
          <a:p>
            <a:pPr marL="342900" indent="-342900" algn="l">
              <a:buFont typeface="Arial" panose="020B0604020202020204" pitchFamily="34" charset="0"/>
              <a:buChar char="•"/>
            </a:pPr>
            <a:r>
              <a:rPr lang="en-GB" sz="2400" b="1" dirty="0">
                <a:solidFill>
                  <a:srgbClr val="003745"/>
                </a:solidFill>
              </a:rPr>
              <a:t>Lack of confidence </a:t>
            </a:r>
            <a:r>
              <a:rPr lang="en-GB" sz="2400" dirty="0">
                <a:solidFill>
                  <a:srgbClr val="003745"/>
                </a:solidFill>
              </a:rPr>
              <a:t>that the service provider would deal with the complaint fairly or were worried that they would withdraw</a:t>
            </a:r>
          </a:p>
          <a:p>
            <a:pPr marL="342900" indent="-342900" algn="l">
              <a:buFont typeface="Arial" panose="020B0604020202020204" pitchFamily="34" charset="0"/>
              <a:buChar char="•"/>
            </a:pPr>
            <a:r>
              <a:rPr lang="en-GB" sz="2400" b="1" dirty="0">
                <a:solidFill>
                  <a:srgbClr val="003745"/>
                </a:solidFill>
              </a:rPr>
              <a:t>Lack of awareness </a:t>
            </a:r>
            <a:r>
              <a:rPr lang="en-GB" sz="2400" dirty="0">
                <a:solidFill>
                  <a:srgbClr val="003745"/>
                </a:solidFill>
              </a:rPr>
              <a:t>of the service provider’s complaints process and that the customer could make a complaint to either a complaints handling partner or a complaints department – poor signposting or lack of information</a:t>
            </a:r>
          </a:p>
          <a:p>
            <a:pPr marL="342900" indent="-342900" algn="l">
              <a:buFont typeface="Arial" panose="020B0604020202020204" pitchFamily="34" charset="0"/>
              <a:buChar char="•"/>
            </a:pPr>
            <a:r>
              <a:rPr lang="en-GB" sz="2400" b="1" dirty="0">
                <a:solidFill>
                  <a:srgbClr val="003745"/>
                </a:solidFill>
              </a:rPr>
              <a:t>Lack of understanding </a:t>
            </a:r>
            <a:r>
              <a:rPr lang="en-GB" sz="2400" dirty="0">
                <a:solidFill>
                  <a:srgbClr val="003745"/>
                </a:solidFill>
              </a:rPr>
              <a:t>about where the Legal Ombudsman fits into the complaints process - 52% of respondents are not told about LeO at any point</a:t>
            </a:r>
          </a:p>
          <a:p>
            <a:pPr marL="342900" indent="-342900" algn="l">
              <a:buFont typeface="Arial" panose="020B0604020202020204" pitchFamily="34" charset="0"/>
              <a:buChar char="•"/>
            </a:pPr>
            <a:r>
              <a:rPr lang="en-GB" sz="2400" dirty="0">
                <a:solidFill>
                  <a:srgbClr val="003745"/>
                </a:solidFill>
              </a:rPr>
              <a:t>Complaining is </a:t>
            </a:r>
            <a:r>
              <a:rPr lang="en-GB" sz="2400" b="1" dirty="0">
                <a:solidFill>
                  <a:srgbClr val="003745"/>
                </a:solidFill>
              </a:rPr>
              <a:t>time consuming</a:t>
            </a:r>
          </a:p>
          <a:p>
            <a:pPr marL="342900" indent="-342900" algn="l">
              <a:buFont typeface="Arial" panose="020B0604020202020204" pitchFamily="34" charset="0"/>
              <a:buChar char="•"/>
            </a:pPr>
            <a:r>
              <a:rPr lang="en-GB" sz="2400" dirty="0">
                <a:solidFill>
                  <a:srgbClr val="003745"/>
                </a:solidFill>
              </a:rPr>
              <a:t>Complaining is unpleasant and customers feel </a:t>
            </a:r>
            <a:r>
              <a:rPr lang="en-GB" sz="2400" b="1" dirty="0">
                <a:solidFill>
                  <a:srgbClr val="003745"/>
                </a:solidFill>
              </a:rPr>
              <a:t>intimidated</a:t>
            </a:r>
          </a:p>
          <a:p>
            <a:pPr marL="342900" indent="-342900" algn="l">
              <a:buFont typeface="Arial" panose="020B0604020202020204" pitchFamily="34" charset="0"/>
              <a:buChar char="•"/>
            </a:pPr>
            <a:endParaRPr lang="en-GB" sz="2400" dirty="0">
              <a:solidFill>
                <a:srgbClr val="002D36"/>
              </a:solidFill>
            </a:endParaRPr>
          </a:p>
        </p:txBody>
      </p:sp>
    </p:spTree>
    <p:extLst>
      <p:ext uri="{BB962C8B-B14F-4D97-AF65-F5344CB8AC3E}">
        <p14:creationId xmlns:p14="http://schemas.microsoft.com/office/powerpoint/2010/main" val="1612279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Lack of confidence</a:t>
            </a:r>
          </a:p>
        </p:txBody>
      </p:sp>
      <p:sp>
        <p:nvSpPr>
          <p:cNvPr id="3" name="Content Placeholder 2"/>
          <p:cNvSpPr>
            <a:spLocks noGrp="1"/>
          </p:cNvSpPr>
          <p:nvPr>
            <p:ph idx="1"/>
          </p:nvPr>
        </p:nvSpPr>
        <p:spPr>
          <a:xfrm>
            <a:off x="282352" y="1677293"/>
            <a:ext cx="8579296" cy="4781128"/>
          </a:xfrm>
        </p:spPr>
        <p:txBody>
          <a:bodyPr>
            <a:normAutofit fontScale="62500" lnSpcReduction="20000"/>
          </a:bodyPr>
          <a:lstStyle/>
          <a:p>
            <a:pPr>
              <a:buFont typeface="Wingdings" panose="05000000000000000000" pitchFamily="2" charset="2"/>
              <a:buChar char="ü"/>
            </a:pPr>
            <a:r>
              <a:rPr lang="en-GB" sz="3800" dirty="0">
                <a:solidFill>
                  <a:srgbClr val="003745"/>
                </a:solidFill>
                <a:latin typeface="+mn-lt"/>
              </a:rPr>
              <a:t>Encourage feedback from your customer and make it clear what they need to do if they want to make a complaint</a:t>
            </a:r>
          </a:p>
          <a:p>
            <a:pPr>
              <a:buFont typeface="Wingdings" panose="05000000000000000000" pitchFamily="2" charset="2"/>
              <a:buChar char="ü"/>
            </a:pPr>
            <a:r>
              <a:rPr lang="en-GB" sz="3800" dirty="0">
                <a:solidFill>
                  <a:srgbClr val="003745"/>
                </a:solidFill>
                <a:latin typeface="+mn-lt"/>
              </a:rPr>
              <a:t>Learn to spot potential issues and complaints so you can deal with them</a:t>
            </a:r>
          </a:p>
          <a:p>
            <a:pPr>
              <a:buFont typeface="Wingdings" panose="05000000000000000000" pitchFamily="2" charset="2"/>
              <a:buChar char="ü"/>
            </a:pPr>
            <a:endParaRPr lang="en-GB" sz="3800" dirty="0">
              <a:solidFill>
                <a:srgbClr val="003745"/>
              </a:solidFill>
              <a:latin typeface="+mn-lt"/>
            </a:endParaRPr>
          </a:p>
          <a:p>
            <a:pPr marL="0" indent="0">
              <a:buNone/>
            </a:pPr>
            <a:r>
              <a:rPr lang="en-GB" sz="3800" dirty="0">
                <a:solidFill>
                  <a:srgbClr val="003745"/>
                </a:solidFill>
                <a:latin typeface="+mn-lt"/>
              </a:rPr>
              <a:t>Use a complaint as both, </a:t>
            </a:r>
          </a:p>
          <a:p>
            <a:pPr>
              <a:buFont typeface="Wingdings" panose="05000000000000000000" pitchFamily="2" charset="2"/>
              <a:buChar char="ü"/>
            </a:pPr>
            <a:r>
              <a:rPr lang="en-GB" sz="3800" dirty="0">
                <a:solidFill>
                  <a:srgbClr val="003745"/>
                </a:solidFill>
                <a:latin typeface="+mn-lt"/>
              </a:rPr>
              <a:t>A feedback mechanism, and</a:t>
            </a:r>
          </a:p>
          <a:p>
            <a:pPr>
              <a:buFont typeface="Wingdings" panose="05000000000000000000" pitchFamily="2" charset="2"/>
              <a:buChar char="ü"/>
            </a:pPr>
            <a:r>
              <a:rPr lang="en-GB" sz="3800" dirty="0">
                <a:solidFill>
                  <a:srgbClr val="003745"/>
                </a:solidFill>
                <a:latin typeface="+mn-lt"/>
              </a:rPr>
              <a:t>An opportunity for learning</a:t>
            </a:r>
          </a:p>
          <a:p>
            <a:pPr marL="0" indent="0">
              <a:buNone/>
            </a:pPr>
            <a:endParaRPr lang="en-GB" sz="3800" dirty="0">
              <a:solidFill>
                <a:srgbClr val="003745"/>
              </a:solidFill>
              <a:latin typeface="+mn-lt"/>
            </a:endParaRPr>
          </a:p>
          <a:p>
            <a:pPr>
              <a:buFont typeface="Century Gothic" panose="020B0502020202020204" pitchFamily="34" charset="0"/>
              <a:buChar char="×"/>
            </a:pPr>
            <a:r>
              <a:rPr lang="en-GB" sz="3800" dirty="0">
                <a:solidFill>
                  <a:srgbClr val="003745"/>
                </a:solidFill>
                <a:latin typeface="+mn-lt"/>
              </a:rPr>
              <a:t>Dissatisfied customers tell 15 other people.</a:t>
            </a:r>
          </a:p>
          <a:p>
            <a:pPr>
              <a:buFont typeface="Century Gothic" panose="020B0502020202020204" pitchFamily="34" charset="0"/>
              <a:buChar char="×"/>
            </a:pPr>
            <a:r>
              <a:rPr lang="en-GB" sz="3800" dirty="0">
                <a:solidFill>
                  <a:srgbClr val="003745"/>
                </a:solidFill>
                <a:latin typeface="+mn-lt"/>
              </a:rPr>
              <a:t>70% of people who have a bad experience will warn others not to use the same organisation. </a:t>
            </a:r>
          </a:p>
          <a:p>
            <a:pPr marL="0" indent="0">
              <a:buNone/>
            </a:pPr>
            <a:r>
              <a:rPr lang="en-GB" sz="3200" dirty="0">
                <a:solidFill>
                  <a:srgbClr val="003745"/>
                </a:solidFill>
                <a:latin typeface="+mn-lt"/>
              </a:rPr>
              <a:t>    (Institute of Customer Service 2013)</a:t>
            </a:r>
          </a:p>
          <a:p>
            <a:pPr marL="0" indent="0">
              <a:buNone/>
            </a:pPr>
            <a:endParaRPr lang="en-GB" sz="3200" dirty="0">
              <a:latin typeface="+mn-lt"/>
            </a:endParaRPr>
          </a:p>
          <a:p>
            <a:pPr marL="0" indent="0">
              <a:buNone/>
            </a:pPr>
            <a:endParaRPr lang="en-GB" sz="1200" dirty="0"/>
          </a:p>
          <a:p>
            <a:pPr marL="0" indent="0">
              <a:buNone/>
            </a:pPr>
            <a:endParaRPr lang="en-GB" sz="1200"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6</a:t>
            </a:fld>
            <a:endParaRPr lang="en-GB" dirty="0"/>
          </a:p>
        </p:txBody>
      </p:sp>
    </p:spTree>
    <p:extLst>
      <p:ext uri="{BB962C8B-B14F-4D97-AF65-F5344CB8AC3E}">
        <p14:creationId xmlns:p14="http://schemas.microsoft.com/office/powerpoint/2010/main" val="87516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Lack of awareness and understanding</a:t>
            </a:r>
          </a:p>
        </p:txBody>
      </p:sp>
      <p:sp>
        <p:nvSpPr>
          <p:cNvPr id="5" name="Footer Placeholder 4"/>
          <p:cNvSpPr>
            <a:spLocks noGrp="1"/>
          </p:cNvSpPr>
          <p:nvPr>
            <p:ph type="ftr" sz="quarter" idx="11"/>
          </p:nvPr>
        </p:nvSpPr>
        <p:spPr/>
        <p:txBody>
          <a:bodyPr/>
          <a:lstStyle/>
          <a:p>
            <a:endParaRPr lang="en-GB" b="1" dirty="0"/>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7</a:t>
            </a:fld>
            <a:endParaRPr lang="en-GB" dirty="0"/>
          </a:p>
        </p:txBody>
      </p:sp>
      <p:sp>
        <p:nvSpPr>
          <p:cNvPr id="7" name="TextBox 6"/>
          <p:cNvSpPr txBox="1"/>
          <p:nvPr/>
        </p:nvSpPr>
        <p:spPr>
          <a:xfrm>
            <a:off x="246348" y="1700808"/>
            <a:ext cx="8651304" cy="4893647"/>
          </a:xfrm>
          <a:prstGeom prst="rect">
            <a:avLst/>
          </a:prstGeom>
          <a:noFill/>
        </p:spPr>
        <p:txBody>
          <a:bodyPr wrap="square" rtlCol="0">
            <a:spAutoFit/>
          </a:bodyPr>
          <a:lstStyle/>
          <a:p>
            <a:pPr marL="285750" indent="-285750" algn="l">
              <a:buFont typeface="Arial" panose="020B0604020202020204" pitchFamily="34" charset="0"/>
              <a:buChar char="•"/>
            </a:pPr>
            <a:r>
              <a:rPr lang="en-GB" sz="2400" dirty="0"/>
              <a:t> </a:t>
            </a:r>
            <a:r>
              <a:rPr lang="en-GB" sz="2400" dirty="0">
                <a:solidFill>
                  <a:srgbClr val="002D36"/>
                </a:solidFill>
              </a:rPr>
              <a:t>Of the five service providers who had the most premature complaints in 2020/21:</a:t>
            </a:r>
          </a:p>
          <a:p>
            <a:pPr marL="1257300" lvl="2" indent="-342900">
              <a:buFont typeface="Arial" panose="020B0604020202020204" pitchFamily="34" charset="0"/>
              <a:buChar char="•"/>
            </a:pPr>
            <a:r>
              <a:rPr lang="en-GB" sz="2400" dirty="0">
                <a:solidFill>
                  <a:srgbClr val="002D36"/>
                </a:solidFill>
              </a:rPr>
              <a:t>only one published its complaints procedure online</a:t>
            </a:r>
          </a:p>
          <a:p>
            <a:pPr marL="1257300" lvl="2" indent="-342900">
              <a:buFont typeface="Arial" panose="020B0604020202020204" pitchFamily="34" charset="0"/>
              <a:buChar char="•"/>
            </a:pPr>
            <a:r>
              <a:rPr lang="en-GB" sz="2400" dirty="0">
                <a:solidFill>
                  <a:srgbClr val="002D36"/>
                </a:solidFill>
              </a:rPr>
              <a:t>two asked customers to contact them if they had a complaint for a call back</a:t>
            </a:r>
          </a:p>
          <a:p>
            <a:pPr marL="1257300" lvl="2" indent="-342900">
              <a:buFont typeface="Arial" panose="020B0604020202020204" pitchFamily="34" charset="0"/>
              <a:buChar char="•"/>
            </a:pPr>
            <a:r>
              <a:rPr lang="en-GB" sz="2400" dirty="0">
                <a:solidFill>
                  <a:srgbClr val="002D36"/>
                </a:solidFill>
              </a:rPr>
              <a:t>two had no information online regarding how to complain at all</a:t>
            </a:r>
          </a:p>
          <a:p>
            <a:pPr marL="342900" indent="-342900" algn="l">
              <a:buFont typeface="Arial" panose="020B0604020202020204" pitchFamily="34" charset="0"/>
              <a:buChar char="•"/>
            </a:pPr>
            <a:r>
              <a:rPr lang="en-GB" sz="2400" dirty="0">
                <a:solidFill>
                  <a:srgbClr val="002D36"/>
                </a:solidFill>
              </a:rPr>
              <a:t> 47% of premature complainants contacted the Legal Ombudsman as they did not know how to complain to their service provider</a:t>
            </a:r>
          </a:p>
          <a:p>
            <a:pPr marL="342900" indent="-342900" algn="l">
              <a:buFont typeface="Arial" panose="020B0604020202020204" pitchFamily="34" charset="0"/>
              <a:buChar char="•"/>
            </a:pPr>
            <a:r>
              <a:rPr lang="en-GB" sz="2400" dirty="0">
                <a:solidFill>
                  <a:srgbClr val="002D36"/>
                </a:solidFill>
              </a:rPr>
              <a:t>The SRA’s 2018 Transparency Rules require service providers to publish complaints procedures on their website</a:t>
            </a:r>
          </a:p>
          <a:p>
            <a:pPr marL="342900" indent="-342900" algn="l">
              <a:buFont typeface="Arial" panose="020B0604020202020204" pitchFamily="34" charset="0"/>
              <a:buChar char="•"/>
            </a:pPr>
            <a:endParaRPr lang="en-GB" sz="2400" dirty="0">
              <a:solidFill>
                <a:srgbClr val="002D36"/>
              </a:solidFill>
            </a:endParaRPr>
          </a:p>
        </p:txBody>
      </p:sp>
    </p:spTree>
    <p:extLst>
      <p:ext uri="{BB962C8B-B14F-4D97-AF65-F5344CB8AC3E}">
        <p14:creationId xmlns:p14="http://schemas.microsoft.com/office/powerpoint/2010/main" val="321621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Lack of awareness and understanding</a:t>
            </a:r>
          </a:p>
        </p:txBody>
      </p:sp>
      <p:sp>
        <p:nvSpPr>
          <p:cNvPr id="5" name="Footer Placeholder 4"/>
          <p:cNvSpPr>
            <a:spLocks noGrp="1"/>
          </p:cNvSpPr>
          <p:nvPr>
            <p:ph type="ftr" sz="quarter" idx="11"/>
          </p:nvPr>
        </p:nvSpPr>
        <p:spPr/>
        <p:txBody>
          <a:bodyPr/>
          <a:lstStyle/>
          <a:p>
            <a:endParaRPr lang="en-GB" b="1" dirty="0"/>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8</a:t>
            </a:fld>
            <a:endParaRPr lang="en-GB" dirty="0"/>
          </a:p>
        </p:txBody>
      </p:sp>
      <p:sp>
        <p:nvSpPr>
          <p:cNvPr id="7" name="TextBox 6"/>
          <p:cNvSpPr txBox="1"/>
          <p:nvPr/>
        </p:nvSpPr>
        <p:spPr>
          <a:xfrm>
            <a:off x="2545338" y="1484784"/>
            <a:ext cx="6491157" cy="3877985"/>
          </a:xfrm>
          <a:prstGeom prst="rect">
            <a:avLst/>
          </a:prstGeom>
          <a:noFill/>
        </p:spPr>
        <p:txBody>
          <a:bodyPr wrap="square" rtlCol="0">
            <a:spAutoFit/>
          </a:bodyPr>
          <a:lstStyle/>
          <a:p>
            <a:pPr algn="l"/>
            <a:r>
              <a:rPr lang="en-GB" dirty="0"/>
              <a:t> </a:t>
            </a:r>
          </a:p>
          <a:p>
            <a:pPr algn="l"/>
            <a:r>
              <a:rPr lang="en-GB" sz="2000" dirty="0">
                <a:solidFill>
                  <a:srgbClr val="003745"/>
                </a:solidFill>
              </a:rPr>
              <a:t>Make it clear how a customer can raise a complaint if they have cause to do so – have a complaints handling procedure in place and include information in initial client care letter and on website if you have one, including what the customer has to do and who they have to contact</a:t>
            </a:r>
          </a:p>
          <a:p>
            <a:pPr algn="l"/>
            <a:endParaRPr lang="en-GB" sz="2000" dirty="0">
              <a:solidFill>
                <a:srgbClr val="003745"/>
              </a:solidFill>
            </a:endParaRPr>
          </a:p>
          <a:p>
            <a:pPr algn="l"/>
            <a:endParaRPr lang="en-GB" sz="2000" dirty="0">
              <a:solidFill>
                <a:srgbClr val="003745"/>
              </a:solidFill>
            </a:endParaRPr>
          </a:p>
          <a:p>
            <a:pPr algn="l"/>
            <a:r>
              <a:rPr lang="en-GB" sz="2000" dirty="0">
                <a:solidFill>
                  <a:srgbClr val="003745"/>
                </a:solidFill>
              </a:rPr>
              <a:t>Recognise complaints and potential complaints and address them</a:t>
            </a:r>
          </a:p>
          <a:p>
            <a:pPr marL="342900" indent="-342900" algn="l">
              <a:buFont typeface="Arial" panose="020B0604020202020204" pitchFamily="34" charset="0"/>
              <a:buChar char="•"/>
            </a:pPr>
            <a:endParaRPr lang="en-GB" sz="2400" dirty="0">
              <a:solidFill>
                <a:srgbClr val="002D36"/>
              </a:solidFill>
            </a:endParaRPr>
          </a:p>
          <a:p>
            <a:pPr marL="342900" indent="-342900" algn="l">
              <a:buFont typeface="Arial" panose="020B0604020202020204" pitchFamily="34" charset="0"/>
              <a:buChar char="•"/>
            </a:pPr>
            <a:endParaRPr lang="en-GB" sz="2400" dirty="0">
              <a:solidFill>
                <a:srgbClr val="002D36"/>
              </a:solidFill>
            </a:endParaRPr>
          </a:p>
        </p:txBody>
      </p:sp>
      <p:pic>
        <p:nvPicPr>
          <p:cNvPr id="9" name="Picture 8">
            <a:extLst>
              <a:ext uri="{FF2B5EF4-FFF2-40B4-BE49-F238E27FC236}">
                <a16:creationId xmlns:a16="http://schemas.microsoft.com/office/drawing/2014/main" id="{4821D2E3-383D-4935-9636-456DFFEC4DD4}"/>
              </a:ext>
            </a:extLst>
          </p:cNvPr>
          <p:cNvPicPr>
            <a:picLocks noChangeAspect="1"/>
          </p:cNvPicPr>
          <p:nvPr/>
        </p:nvPicPr>
        <p:blipFill>
          <a:blip r:embed="rId3"/>
          <a:stretch>
            <a:fillRect/>
          </a:stretch>
        </p:blipFill>
        <p:spPr>
          <a:xfrm>
            <a:off x="611560" y="1825324"/>
            <a:ext cx="1616968" cy="1342083"/>
          </a:xfrm>
          <a:prstGeom prst="rect">
            <a:avLst/>
          </a:prstGeom>
        </p:spPr>
      </p:pic>
      <p:pic>
        <p:nvPicPr>
          <p:cNvPr id="11" name="Picture 10">
            <a:extLst>
              <a:ext uri="{FF2B5EF4-FFF2-40B4-BE49-F238E27FC236}">
                <a16:creationId xmlns:a16="http://schemas.microsoft.com/office/drawing/2014/main" id="{B358C7DF-2958-42C3-BADE-43664A9F73DE}"/>
              </a:ext>
            </a:extLst>
          </p:cNvPr>
          <p:cNvPicPr>
            <a:picLocks noChangeAspect="1"/>
          </p:cNvPicPr>
          <p:nvPr/>
        </p:nvPicPr>
        <p:blipFill>
          <a:blip r:embed="rId4"/>
          <a:stretch>
            <a:fillRect/>
          </a:stretch>
        </p:blipFill>
        <p:spPr>
          <a:xfrm>
            <a:off x="611560" y="3687647"/>
            <a:ext cx="1616968" cy="1431583"/>
          </a:xfrm>
          <a:prstGeom prst="rect">
            <a:avLst/>
          </a:prstGeom>
        </p:spPr>
      </p:pic>
      <p:sp>
        <p:nvSpPr>
          <p:cNvPr id="10" name="TextBox 9">
            <a:extLst>
              <a:ext uri="{FF2B5EF4-FFF2-40B4-BE49-F238E27FC236}">
                <a16:creationId xmlns:a16="http://schemas.microsoft.com/office/drawing/2014/main" id="{A8CCB189-D162-4E33-BD6E-7992474C902C}"/>
              </a:ext>
            </a:extLst>
          </p:cNvPr>
          <p:cNvSpPr txBox="1"/>
          <p:nvPr/>
        </p:nvSpPr>
        <p:spPr>
          <a:xfrm>
            <a:off x="457200" y="5439063"/>
            <a:ext cx="8075240" cy="923330"/>
          </a:xfrm>
          <a:prstGeom prst="rect">
            <a:avLst/>
          </a:prstGeom>
          <a:noFill/>
        </p:spPr>
        <p:txBody>
          <a:bodyPr wrap="square">
            <a:spAutoFit/>
          </a:bodyPr>
          <a:lstStyle/>
          <a:p>
            <a:r>
              <a:rPr lang="en-GB" b="0" i="0" dirty="0">
                <a:solidFill>
                  <a:srgbClr val="003745"/>
                </a:solidFill>
                <a:effectLst/>
                <a:latin typeface="Segoe UI" panose="020B0502040204020203" pitchFamily="34" charset="0"/>
              </a:rPr>
              <a:t>The Legal Ombudsman will not accept any complaints for investigation unless the service provider has been given the opportunity to resolve the complaint first</a:t>
            </a:r>
            <a:endParaRPr lang="en-GB" dirty="0">
              <a:solidFill>
                <a:srgbClr val="003745"/>
              </a:solidFill>
            </a:endParaRPr>
          </a:p>
        </p:txBody>
      </p:sp>
    </p:spTree>
    <p:extLst>
      <p:ext uri="{BB962C8B-B14F-4D97-AF65-F5344CB8AC3E}">
        <p14:creationId xmlns:p14="http://schemas.microsoft.com/office/powerpoint/2010/main" val="1333045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8852" t="18899" r="15167" b="42252"/>
          <a:stretch/>
        </p:blipFill>
        <p:spPr>
          <a:xfrm>
            <a:off x="1907704" y="2798686"/>
            <a:ext cx="5366345" cy="2270377"/>
          </a:xfrm>
          <a:prstGeom prst="rect">
            <a:avLst/>
          </a:prstGeom>
        </p:spPr>
      </p:pic>
      <p:sp>
        <p:nvSpPr>
          <p:cNvPr id="2" name="Title 1"/>
          <p:cNvSpPr>
            <a:spLocks noGrp="1"/>
          </p:cNvSpPr>
          <p:nvPr>
            <p:ph type="title"/>
          </p:nvPr>
        </p:nvSpPr>
        <p:spPr/>
        <p:txBody>
          <a:bodyPr/>
          <a:lstStyle/>
          <a:p>
            <a:r>
              <a:rPr lang="en-GB" sz="3000" dirty="0"/>
              <a:t>Recognising a complaint</a:t>
            </a:r>
          </a:p>
        </p:txBody>
      </p:sp>
      <p:sp>
        <p:nvSpPr>
          <p:cNvPr id="6" name="Slide Number Placeholder 5"/>
          <p:cNvSpPr>
            <a:spLocks noGrp="1"/>
          </p:cNvSpPr>
          <p:nvPr>
            <p:ph type="sldNum" sz="quarter" idx="12"/>
          </p:nvPr>
        </p:nvSpPr>
        <p:spPr/>
        <p:txBody>
          <a:bodyPr/>
          <a:lstStyle/>
          <a:p>
            <a:pPr algn="ctr"/>
            <a:fld id="{FB43E394-DF85-40B0-B157-372FF3A3CF7F}" type="slidenum">
              <a:rPr lang="en-GB" smtClean="0"/>
              <a:pPr algn="ctr"/>
              <a:t>9</a:t>
            </a:fld>
            <a:endParaRPr lang="en-GB" dirty="0"/>
          </a:p>
        </p:txBody>
      </p:sp>
      <p:sp>
        <p:nvSpPr>
          <p:cNvPr id="9" name="TextBox 8"/>
          <p:cNvSpPr txBox="1"/>
          <p:nvPr/>
        </p:nvSpPr>
        <p:spPr>
          <a:xfrm>
            <a:off x="2195736" y="2995458"/>
            <a:ext cx="4747151" cy="1857581"/>
          </a:xfrm>
          <a:prstGeom prst="rect">
            <a:avLst/>
          </a:prstGeom>
        </p:spPr>
        <p:txBody>
          <a:bodyPr vert="horz" wrap="square" lIns="91440" tIns="45720" rIns="91440" bIns="45720" rtlCol="0" anchor="ctr">
            <a:noAutofit/>
          </a:bodyPr>
          <a:lstStyle/>
          <a:p>
            <a:pPr algn="ctr"/>
            <a:r>
              <a:rPr lang="en-US" sz="3200" i="1" baseline="30000" dirty="0">
                <a:solidFill>
                  <a:srgbClr val="003745"/>
                </a:solidFill>
              </a:rPr>
              <a:t>Response</a:t>
            </a:r>
          </a:p>
          <a:p>
            <a:pPr algn="ctr"/>
            <a:endParaRPr lang="en-US" sz="2000" i="1" baseline="30000" dirty="0">
              <a:solidFill>
                <a:srgbClr val="003745"/>
              </a:solidFill>
            </a:endParaRPr>
          </a:p>
          <a:p>
            <a:pPr algn="ctr"/>
            <a:r>
              <a:rPr lang="en-US" sz="3200" b="1" baseline="30000" dirty="0">
                <a:solidFill>
                  <a:srgbClr val="CA005D"/>
                </a:solidFill>
              </a:rPr>
              <a:t>“Expression of dissatisfaction”</a:t>
            </a:r>
            <a:endParaRPr lang="en-US" sz="3200" baseline="30000" dirty="0">
              <a:solidFill>
                <a:srgbClr val="CA005D"/>
              </a:solidFill>
            </a:endParaRPr>
          </a:p>
          <a:p>
            <a:pPr algn="ctr"/>
            <a:r>
              <a:rPr lang="en-US" sz="3200" baseline="30000" dirty="0">
                <a:solidFill>
                  <a:srgbClr val="CA005D"/>
                </a:solidFill>
              </a:rPr>
              <a:t>(Scheme rules s. 1.6)</a:t>
            </a:r>
          </a:p>
          <a:p>
            <a:pPr algn="ctr"/>
            <a:endParaRPr kumimoji="0" lang="en-US" sz="2000" u="none" strike="noStrike" kern="1200" cap="none" spc="0" normalizeH="0" baseline="30000" noProof="0" dirty="0">
              <a:ln>
                <a:noFill/>
              </a:ln>
              <a:solidFill>
                <a:srgbClr val="003745"/>
              </a:solidFill>
              <a:effectLst/>
              <a:uLnTx/>
              <a:uFillTx/>
              <a:ea typeface="+mj-ea"/>
              <a:cs typeface="+mj-cs"/>
            </a:endParaRPr>
          </a:p>
          <a:p>
            <a:pPr algn="ctr"/>
            <a:r>
              <a:rPr lang="en-US" sz="3200" i="1" baseline="30000" dirty="0">
                <a:solidFill>
                  <a:srgbClr val="003745"/>
                </a:solidFill>
                <a:ea typeface="+mj-ea"/>
                <a:cs typeface="+mj-cs"/>
              </a:rPr>
              <a:t>Communication</a:t>
            </a:r>
            <a:endParaRPr kumimoji="0" lang="en-GB" sz="3200" i="1" u="none" strike="noStrike" kern="1200" cap="none" spc="0" normalizeH="0" baseline="0" noProof="0" dirty="0">
              <a:ln>
                <a:noFill/>
              </a:ln>
              <a:solidFill>
                <a:srgbClr val="003745"/>
              </a:solidFill>
              <a:effectLst/>
              <a:uLnTx/>
              <a:uFillTx/>
              <a:ea typeface="+mj-ea"/>
              <a:cs typeface="+mj-cs"/>
            </a:endParaRPr>
          </a:p>
        </p:txBody>
      </p:sp>
      <p:cxnSp>
        <p:nvCxnSpPr>
          <p:cNvPr id="11" name="Straight Arrow Connector 10"/>
          <p:cNvCxnSpPr/>
          <p:nvPr/>
        </p:nvCxnSpPr>
        <p:spPr>
          <a:xfrm>
            <a:off x="2483768" y="2294630"/>
            <a:ext cx="0" cy="50405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6660232" y="2294630"/>
            <a:ext cx="0" cy="50405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flipV="1">
            <a:off x="2479674" y="5069063"/>
            <a:ext cx="0" cy="49395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flipV="1">
            <a:off x="4355976" y="5069063"/>
            <a:ext cx="0" cy="49395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6588223" y="5069063"/>
            <a:ext cx="0" cy="49395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5346076" y="5661248"/>
            <a:ext cx="2484295" cy="864096"/>
          </a:xfrm>
          <a:prstGeom prst="rect">
            <a:avLst/>
          </a:prstGeom>
        </p:spPr>
        <p:txBody>
          <a:bodyPr vert="horz" wrap="square" lIns="91440" tIns="45720" rIns="91440" bIns="45720" rtlCol="0" anchor="t">
            <a:noAutofit/>
          </a:bodyPr>
          <a:lstStyle/>
          <a:p>
            <a:pPr algn="ctr"/>
            <a:r>
              <a:rPr lang="en-US" sz="3000" i="1" baseline="30000" dirty="0">
                <a:solidFill>
                  <a:srgbClr val="003745"/>
                </a:solidFill>
              </a:rPr>
              <a:t>Formal complaint letter/email/ phone call</a:t>
            </a:r>
          </a:p>
        </p:txBody>
      </p:sp>
      <p:sp>
        <p:nvSpPr>
          <p:cNvPr id="25" name="TextBox 24"/>
          <p:cNvSpPr txBox="1"/>
          <p:nvPr/>
        </p:nvSpPr>
        <p:spPr>
          <a:xfrm>
            <a:off x="3673947" y="5630777"/>
            <a:ext cx="1364058" cy="713116"/>
          </a:xfrm>
          <a:prstGeom prst="rect">
            <a:avLst/>
          </a:prstGeom>
        </p:spPr>
        <p:txBody>
          <a:bodyPr vert="horz" wrap="square" lIns="91440" tIns="45720" rIns="91440" bIns="45720" rtlCol="0" anchor="ctr">
            <a:noAutofit/>
          </a:bodyPr>
          <a:lstStyle/>
          <a:p>
            <a:pPr algn="ctr"/>
            <a:r>
              <a:rPr lang="en-US" sz="3000" i="1" baseline="30000" dirty="0">
                <a:solidFill>
                  <a:srgbClr val="003745"/>
                </a:solidFill>
              </a:rPr>
              <a:t>Raising</a:t>
            </a:r>
            <a:endParaRPr lang="en-US" sz="3000" i="1" dirty="0">
              <a:solidFill>
                <a:srgbClr val="003745"/>
              </a:solidFill>
            </a:endParaRPr>
          </a:p>
          <a:p>
            <a:pPr algn="ctr"/>
            <a:r>
              <a:rPr lang="en-US" sz="3000" i="1" baseline="30000" dirty="0">
                <a:solidFill>
                  <a:srgbClr val="003745"/>
                </a:solidFill>
              </a:rPr>
              <a:t>concerns</a:t>
            </a:r>
          </a:p>
        </p:txBody>
      </p:sp>
      <p:sp>
        <p:nvSpPr>
          <p:cNvPr id="26" name="TextBox 25"/>
          <p:cNvSpPr txBox="1"/>
          <p:nvPr/>
        </p:nvSpPr>
        <p:spPr>
          <a:xfrm>
            <a:off x="1797645" y="5672737"/>
            <a:ext cx="1364058" cy="629195"/>
          </a:xfrm>
          <a:prstGeom prst="rect">
            <a:avLst/>
          </a:prstGeom>
        </p:spPr>
        <p:txBody>
          <a:bodyPr vert="horz" wrap="square" lIns="91440" tIns="45720" rIns="91440" bIns="45720" rtlCol="0" anchor="ctr">
            <a:noAutofit/>
          </a:bodyPr>
          <a:lstStyle/>
          <a:p>
            <a:pPr algn="ctr"/>
            <a:r>
              <a:rPr lang="en-US" sz="3000" i="1" baseline="30000" dirty="0">
                <a:solidFill>
                  <a:srgbClr val="003745"/>
                </a:solidFill>
              </a:rPr>
              <a:t>Raising</a:t>
            </a:r>
          </a:p>
          <a:p>
            <a:pPr algn="ctr"/>
            <a:r>
              <a:rPr lang="en-US" sz="3000" i="1" baseline="30000" dirty="0">
                <a:solidFill>
                  <a:srgbClr val="003745"/>
                </a:solidFill>
              </a:rPr>
              <a:t>queries</a:t>
            </a:r>
          </a:p>
        </p:txBody>
      </p:sp>
      <p:sp>
        <p:nvSpPr>
          <p:cNvPr id="27" name="TextBox 26"/>
          <p:cNvSpPr txBox="1"/>
          <p:nvPr/>
        </p:nvSpPr>
        <p:spPr>
          <a:xfrm>
            <a:off x="5978203" y="1628874"/>
            <a:ext cx="1364058" cy="713116"/>
          </a:xfrm>
          <a:prstGeom prst="rect">
            <a:avLst/>
          </a:prstGeom>
        </p:spPr>
        <p:txBody>
          <a:bodyPr vert="horz" wrap="square" lIns="91440" tIns="45720" rIns="91440" bIns="45720" rtlCol="0" anchor="ctr">
            <a:noAutofit/>
          </a:bodyPr>
          <a:lstStyle/>
          <a:p>
            <a:pPr algn="ctr"/>
            <a:r>
              <a:rPr lang="en-US" sz="3000" i="1" baseline="30000" dirty="0">
                <a:solidFill>
                  <a:srgbClr val="003745"/>
                </a:solidFill>
              </a:rPr>
              <a:t>Formal</a:t>
            </a:r>
          </a:p>
          <a:p>
            <a:pPr algn="ctr"/>
            <a:r>
              <a:rPr lang="en-US" sz="3000" i="1" baseline="30000" dirty="0">
                <a:solidFill>
                  <a:srgbClr val="003745"/>
                </a:solidFill>
              </a:rPr>
              <a:t>process</a:t>
            </a:r>
          </a:p>
        </p:txBody>
      </p:sp>
      <p:sp>
        <p:nvSpPr>
          <p:cNvPr id="28" name="TextBox 27"/>
          <p:cNvSpPr txBox="1"/>
          <p:nvPr/>
        </p:nvSpPr>
        <p:spPr>
          <a:xfrm>
            <a:off x="1797645" y="1628874"/>
            <a:ext cx="1364058" cy="713116"/>
          </a:xfrm>
          <a:prstGeom prst="rect">
            <a:avLst/>
          </a:prstGeom>
        </p:spPr>
        <p:txBody>
          <a:bodyPr vert="horz" wrap="square" lIns="91440" tIns="45720" rIns="91440" bIns="45720" rtlCol="0" anchor="ctr">
            <a:noAutofit/>
          </a:bodyPr>
          <a:lstStyle/>
          <a:p>
            <a:pPr algn="ctr"/>
            <a:r>
              <a:rPr lang="en-US" sz="3000" i="1" baseline="30000" dirty="0">
                <a:solidFill>
                  <a:srgbClr val="003745"/>
                </a:solidFill>
              </a:rPr>
              <a:t>Informal</a:t>
            </a:r>
          </a:p>
          <a:p>
            <a:pPr algn="ctr"/>
            <a:r>
              <a:rPr lang="en-US" sz="3000" i="1" baseline="30000" dirty="0">
                <a:solidFill>
                  <a:srgbClr val="003745"/>
                </a:solidFill>
              </a:rPr>
              <a:t>resolution</a:t>
            </a:r>
          </a:p>
        </p:txBody>
      </p:sp>
    </p:spTree>
    <p:extLst>
      <p:ext uri="{BB962C8B-B14F-4D97-AF65-F5344CB8AC3E}">
        <p14:creationId xmlns:p14="http://schemas.microsoft.com/office/powerpoint/2010/main" val="3417343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Autofit/>
      </a:bodyPr>
      <a:lstStyle>
        <a:defPPr marL="0" marR="0" indent="0" algn="l" defTabSz="914400" rtl="0" eaLnBrk="1" fontAlgn="auto" latinLnBrk="0" hangingPunct="1">
          <a:lnSpc>
            <a:spcPct val="100000"/>
          </a:lnSpc>
          <a:spcBef>
            <a:spcPct val="0"/>
          </a:spcBef>
          <a:spcAft>
            <a:spcPts val="0"/>
          </a:spcAft>
          <a:buClrTx/>
          <a:buSzTx/>
          <a:buFontTx/>
          <a:buNone/>
          <a:tabLst/>
          <a:defRPr kumimoji="0" sz="3200" b="0" i="0" u="none" strike="noStrike" kern="1200" cap="none" spc="0" normalizeH="0" baseline="0" noProof="0" dirty="0" smtClean="0">
            <a:ln>
              <a:noFill/>
            </a:ln>
            <a:solidFill>
              <a:schemeClr val="bg1"/>
            </a:solidFill>
            <a:effectLst/>
            <a:uLnTx/>
            <a:uFillTx/>
            <a:latin typeface="Century Gothic" pitchFamily="34" charset="0"/>
            <a:ea typeface="+mj-ea"/>
            <a:cs typeface="+mj-cs"/>
          </a:defRPr>
        </a:defPPr>
      </a:lstStyle>
    </a:txDef>
  </a:objectDefaults>
  <a:extraClrSchemeLst/>
</a:theme>
</file>

<file path=ppt/theme/theme2.xml><?xml version="1.0" encoding="utf-8"?>
<a:theme xmlns:a="http://schemas.openxmlformats.org/drawingml/2006/main" name="7_verve-template-1.3">
  <a:themeElements>
    <a:clrScheme name="6_verve-template-1.3 13">
      <a:dk1>
        <a:srgbClr val="000000"/>
      </a:dk1>
      <a:lt1>
        <a:srgbClr val="FFFFFF"/>
      </a:lt1>
      <a:dk2>
        <a:srgbClr val="000000"/>
      </a:dk2>
      <a:lt2>
        <a:srgbClr val="FFFFFF"/>
      </a:lt2>
      <a:accent1>
        <a:srgbClr val="CA005D"/>
      </a:accent1>
      <a:accent2>
        <a:srgbClr val="002D36"/>
      </a:accent2>
      <a:accent3>
        <a:srgbClr val="FFFFFF"/>
      </a:accent3>
      <a:accent4>
        <a:srgbClr val="000000"/>
      </a:accent4>
      <a:accent5>
        <a:srgbClr val="E1AAB6"/>
      </a:accent5>
      <a:accent6>
        <a:srgbClr val="002830"/>
      </a:accent6>
      <a:hlink>
        <a:srgbClr val="857363"/>
      </a:hlink>
      <a:folHlink>
        <a:srgbClr val="96A797"/>
      </a:folHlink>
    </a:clrScheme>
    <a:fontScheme name="7_verve-template-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98200"/>
        </a:solidFill>
        <a:ln w="9525" cap="flat" cmpd="sng" algn="ctr">
          <a:no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200" b="1" i="0" u="none" strike="noStrike" cap="none" normalizeH="0" baseline="0" smtClean="0">
            <a:ln>
              <a:noFill/>
            </a:ln>
            <a:solidFill>
              <a:srgbClr val="400080"/>
            </a:solidFill>
            <a:effectLst/>
            <a:latin typeface="Arial" pitchFamily="34" charset="0"/>
          </a:defRPr>
        </a:defPPr>
      </a:lstStyle>
    </a:spDef>
    <a:lnDef>
      <a:spPr bwMode="auto">
        <a:xfrm>
          <a:off x="0" y="0"/>
          <a:ext cx="1" cy="1"/>
        </a:xfrm>
        <a:custGeom>
          <a:avLst/>
          <a:gdLst/>
          <a:ahLst/>
          <a:cxnLst/>
          <a:rect l="0" t="0" r="0" b="0"/>
          <a:pathLst/>
        </a:custGeom>
        <a:solidFill>
          <a:srgbClr val="D98200"/>
        </a:solidFill>
        <a:ln w="9525" cap="flat" cmpd="sng" algn="ctr">
          <a:no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200" b="1" i="0" u="none" strike="noStrike" cap="none" normalizeH="0" baseline="0" smtClean="0">
            <a:ln>
              <a:noFill/>
            </a:ln>
            <a:solidFill>
              <a:srgbClr val="400080"/>
            </a:solidFill>
            <a:effectLst/>
            <a:latin typeface="Arial" pitchFamily="34" charset="0"/>
          </a:defRPr>
        </a:defPPr>
      </a:lstStyle>
    </a:lnDef>
  </a:objectDefaults>
  <a:extraClrSchemeLst>
    <a:extraClrScheme>
      <a:clrScheme name="verve-template-1.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erve-template-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erve-template-1.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erve-template-1.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erve-template-1.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erve-template-1.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erve-template-1.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erve-template-1.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erve-template-1.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erve-template-1.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erve-template-1.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erve-template-1.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verve-template-1.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verve-template-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verve-template-1.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verve-template-1.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verve-template-1.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verve-template-1.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verve-template-1.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verve-template-1.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verve-template-1.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verve-template-1.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verve-template-1.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verve-template-1.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verve-template-1.3 13">
        <a:dk1>
          <a:srgbClr val="000000"/>
        </a:dk1>
        <a:lt1>
          <a:srgbClr val="FFFFFF"/>
        </a:lt1>
        <a:dk2>
          <a:srgbClr val="000000"/>
        </a:dk2>
        <a:lt2>
          <a:srgbClr val="FFFFFF"/>
        </a:lt2>
        <a:accent1>
          <a:srgbClr val="CA005D"/>
        </a:accent1>
        <a:accent2>
          <a:srgbClr val="002D36"/>
        </a:accent2>
        <a:accent3>
          <a:srgbClr val="FFFFFF"/>
        </a:accent3>
        <a:accent4>
          <a:srgbClr val="000000"/>
        </a:accent4>
        <a:accent5>
          <a:srgbClr val="E1AAB6"/>
        </a:accent5>
        <a:accent6>
          <a:srgbClr val="002830"/>
        </a:accent6>
        <a:hlink>
          <a:srgbClr val="857363"/>
        </a:hlink>
        <a:folHlink>
          <a:srgbClr val="96A79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ublished_x0020_status xmlns="67b902ab-0355-488c-9de0-d87985ecee3d">Published</Published_x0020_status>
    <LegalOmbCreator xmlns="67b902ab-0355-488c-9de0-d87985ecee3d" xsi:nil="true"/>
    <LegalOmbDescription xmlns="67b902ab-0355-488c-9de0-d87985ecee3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Legal Ombudsman document" ma:contentTypeID="0x0101005CB198BA26DF5044BB1C25B078D5DD2A010053566B2B6CB22C4BA896A9B3FABDE708" ma:contentTypeVersion="32" ma:contentTypeDescription="" ma:contentTypeScope="" ma:versionID="d298ac715307affa3b5093d3c91ccf62">
  <xsd:schema xmlns:xsd="http://www.w3.org/2001/XMLSchema" xmlns:xs="http://www.w3.org/2001/XMLSchema" xmlns:p="http://schemas.microsoft.com/office/2006/metadata/properties" xmlns:ns2="67b902ab-0355-488c-9de0-d87985ecee3d" xmlns:ns3="50117734-6a20-48b1-a70d-3cfadc35b44e" xmlns:ns4="ae545179-468a-43f6-9544-1bbdd08a12e1" targetNamespace="http://schemas.microsoft.com/office/2006/metadata/properties" ma:root="true" ma:fieldsID="b91857008f2af54a76ee63815ced9f24" ns2:_="" ns3:_="" ns4:_="">
    <xsd:import namespace="67b902ab-0355-488c-9de0-d87985ecee3d"/>
    <xsd:import namespace="50117734-6a20-48b1-a70d-3cfadc35b44e"/>
    <xsd:import namespace="ae545179-468a-43f6-9544-1bbdd08a12e1"/>
    <xsd:element name="properties">
      <xsd:complexType>
        <xsd:sequence>
          <xsd:element name="documentManagement">
            <xsd:complexType>
              <xsd:all>
                <xsd:element ref="ns2:Published_x0020_status" minOccurs="0"/>
                <xsd:element ref="ns2:LegalOmbCreator" minOccurs="0"/>
                <xsd:element ref="ns2:LegalOmbDescription" minOccurs="0"/>
                <xsd:element ref="ns3:MediaServiceMetadata" minOccurs="0"/>
                <xsd:element ref="ns3:MediaServiceFastMetadata" minOccurs="0"/>
                <xsd:element ref="ns3:MediaServiceDateTaken" minOccurs="0"/>
                <xsd:element ref="ns4:SharedWithUsers" minOccurs="0"/>
                <xsd:element ref="ns4:SharedWithDetails"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b902ab-0355-488c-9de0-d87985ecee3d" elementFormDefault="qualified">
    <xsd:import namespace="http://schemas.microsoft.com/office/2006/documentManagement/types"/>
    <xsd:import namespace="http://schemas.microsoft.com/office/infopath/2007/PartnerControls"/>
    <xsd:element name="Published_x0020_status" ma:index="3" nillable="true" ma:displayName="Published status" ma:default="Not published" ma:format="Dropdown" ma:internalName="Published_x0020_status" ma:readOnly="false">
      <xsd:simpleType>
        <xsd:restriction base="dms:Choice">
          <xsd:enumeration value="Not published"/>
          <xsd:enumeration value="Published"/>
        </xsd:restriction>
      </xsd:simpleType>
    </xsd:element>
    <xsd:element name="LegalOmbCreator" ma:index="4" nillable="true" ma:displayName="Creator" ma:description="The primary author" ma:internalName="LegalOmbCreator" ma:readOnly="false">
      <xsd:simpleType>
        <xsd:restriction base="dms:Text"/>
      </xsd:simpleType>
    </xsd:element>
    <xsd:element name="LegalOmbDescription" ma:index="5" nillable="true" ma:displayName="Description" ma:description="A summary of this resource" ma:internalName="LegalOmb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117734-6a20-48b1-a70d-3cfadc35b44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545179-468a-43f6-9544-1bbdd08a12e1"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74BAA008-5D32-4200-8801-25912D67A61E}">
  <ds:schemaRef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67b902ab-0355-488c-9de0-d87985ecee3d"/>
    <ds:schemaRef ds:uri="http://schemas.microsoft.com/office/2006/documentManagement/types"/>
    <ds:schemaRef ds:uri="ae545179-468a-43f6-9544-1bbdd08a12e1"/>
    <ds:schemaRef ds:uri="50117734-6a20-48b1-a70d-3cfadc35b44e"/>
    <ds:schemaRef ds:uri="http://www.w3.org/XML/1998/namespace"/>
    <ds:schemaRef ds:uri="http://purl.org/dc/dcmitype/"/>
  </ds:schemaRefs>
</ds:datastoreItem>
</file>

<file path=customXml/itemProps2.xml><?xml version="1.0" encoding="utf-8"?>
<ds:datastoreItem xmlns:ds="http://schemas.openxmlformats.org/officeDocument/2006/customXml" ds:itemID="{D1C71AC0-A2E2-40F0-90DE-9A78FE20B4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b902ab-0355-488c-9de0-d87985ecee3d"/>
    <ds:schemaRef ds:uri="50117734-6a20-48b1-a70d-3cfadc35b44e"/>
    <ds:schemaRef ds:uri="ae545179-468a-43f6-9544-1bbdd08a12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A62590-E75B-4379-A35C-473311488FE3}">
  <ds:schemaRefs>
    <ds:schemaRef ds:uri="http://schemas.microsoft.com/sharepoint/v3/contenttype/forms"/>
  </ds:schemaRefs>
</ds:datastoreItem>
</file>

<file path=customXml/itemProps4.xml><?xml version="1.0" encoding="utf-8"?>
<ds:datastoreItem xmlns:ds="http://schemas.openxmlformats.org/officeDocument/2006/customXml" ds:itemID="{5C29E3C0-7B7F-4C96-98EE-FEDE529AF2F4}">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otalTime>9458</TotalTime>
  <Words>1078</Words>
  <Application>Microsoft Office PowerPoint</Application>
  <PresentationFormat>On-screen Show (4:3)</PresentationFormat>
  <Paragraphs>145</Paragraphs>
  <Slides>13</Slides>
  <Notes>13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Calibri</vt:lpstr>
      <vt:lpstr>Calibri Light</vt:lpstr>
      <vt:lpstr>Century Gothic</vt:lpstr>
      <vt:lpstr>Segoe UI</vt:lpstr>
      <vt:lpstr>Univers-Light</vt:lpstr>
      <vt:lpstr>Wingdings</vt:lpstr>
      <vt:lpstr>Office Theme</vt:lpstr>
      <vt:lpstr>7_verve-template-1.3</vt:lpstr>
      <vt:lpstr>Identifying and dealing with Complaints at first tier</vt:lpstr>
      <vt:lpstr>Purpose</vt:lpstr>
      <vt:lpstr>Data</vt:lpstr>
      <vt:lpstr>Data</vt:lpstr>
      <vt:lpstr>Why don’t customers complain </vt:lpstr>
      <vt:lpstr>Lack of confidence</vt:lpstr>
      <vt:lpstr>Lack of awareness and understanding</vt:lpstr>
      <vt:lpstr>Lack of awareness and understanding</vt:lpstr>
      <vt:lpstr>Recognising a complaint</vt:lpstr>
      <vt:lpstr>Awareness – signposting to LeO</vt:lpstr>
      <vt:lpstr>Overview of complaints process</vt:lpstr>
      <vt:lpstr>Feeding back to the profession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Ombudsman LegalEx 2021</dc:title>
  <dc:creator>Legal Ombudsman</dc:creator>
  <cp:lastModifiedBy>Matthew Maidment</cp:lastModifiedBy>
  <cp:revision>460</cp:revision>
  <cp:lastPrinted>2019-04-23T08:24:03Z</cp:lastPrinted>
  <dcterms:created xsi:type="dcterms:W3CDTF">2015-06-03T11:47:36Z</dcterms:created>
  <dcterms:modified xsi:type="dcterms:W3CDTF">2021-11-11T08:49:23Z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0x0101005CB198BA26DF5044BB1C25B078D5DD2A010053566B2B6CB22C4BA896A9B3FABDE708</vt:lpwstr>
  </property>
  <property fmtid="{D5CDD505-2E9C-101B-9397-08002B2CF9AE}" pid="3" name="Published status">
    <vt:lpwstr>Published</vt:lpwstr>
  </property>
</Properties>
</file>