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3" r:id="rId3"/>
    <p:sldId id="268" r:id="rId4"/>
    <p:sldId id="264" r:id="rId5"/>
    <p:sldId id="267" r:id="rId6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B34"/>
    <a:srgbClr val="B5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740" autoAdjust="0"/>
  </p:normalViewPr>
  <p:slideViewPr>
    <p:cSldViewPr>
      <p:cViewPr varScale="1">
        <p:scale>
          <a:sx n="53" d="100"/>
          <a:sy n="53" d="100"/>
        </p:scale>
        <p:origin x="1358" y="43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5ABB8-A3B4-4A27-A9AF-13D2D926C44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B3F5-9895-41A2-9462-6BFD6E033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CB3F5-9895-41A2-9462-6BFD6E0333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878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CB3F5-9895-41A2-9462-6BFD6E03332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1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7CB3F5-9895-41A2-9462-6BFD6E03332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5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DF08-44D9-4867-9249-F1A22D141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91854"/>
            <a:ext cx="9144000" cy="1102519"/>
          </a:xfrm>
        </p:spPr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+mn-lt"/>
              </a:rPr>
              <a:t>The Solicitors Indemnity Fund and post </a:t>
            </a:r>
            <a:br>
              <a:rPr lang="en-US" b="0" i="0" dirty="0">
                <a:solidFill>
                  <a:srgbClr val="111111"/>
                </a:solidFill>
                <a:effectLst/>
                <a:latin typeface="+mn-lt"/>
              </a:rPr>
            </a:br>
            <a:r>
              <a:rPr lang="en-US" b="0" i="0" dirty="0">
                <a:solidFill>
                  <a:srgbClr val="111111"/>
                </a:solidFill>
                <a:effectLst/>
                <a:latin typeface="+mn-lt"/>
              </a:rPr>
              <a:t>six-year insurance</a:t>
            </a:r>
            <a:br>
              <a:rPr lang="en-US" b="0" i="0" dirty="0">
                <a:solidFill>
                  <a:srgbClr val="111111"/>
                </a:solidFill>
                <a:effectLst/>
                <a:latin typeface="Abel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BB34CA-86AF-4EBF-BF60-62C2CA60E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25452"/>
            <a:ext cx="9144000" cy="1314450"/>
          </a:xfrm>
        </p:spPr>
        <p:txBody>
          <a:bodyPr/>
          <a:lstStyle/>
          <a:p>
            <a:r>
              <a:rPr lang="en-US" dirty="0"/>
              <a:t>Chris Handford</a:t>
            </a:r>
            <a:br>
              <a:rPr lang="en-US" dirty="0"/>
            </a:br>
            <a:r>
              <a:rPr lang="en-US" dirty="0"/>
              <a:t>Director of Regulatory Policy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03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0324"/>
            <a:ext cx="4895850" cy="857250"/>
          </a:xfrm>
        </p:spPr>
        <p:txBody>
          <a:bodyPr/>
          <a:lstStyle/>
          <a:p>
            <a:r>
              <a:rPr lang="en-US" dirty="0"/>
              <a:t>Background</a:t>
            </a:r>
            <a:endParaRPr lang="en-GB" dirty="0"/>
          </a:p>
        </p:txBody>
      </p:sp>
      <p:pic>
        <p:nvPicPr>
          <p:cNvPr id="9" name="Picture 8" descr="Diagram, arrow&#10;&#10;Description automatically generated">
            <a:extLst>
              <a:ext uri="{FF2B5EF4-FFF2-40B4-BE49-F238E27FC236}">
                <a16:creationId xmlns:a16="http://schemas.microsoft.com/office/drawing/2014/main" id="{5D546328-DBDF-4899-B971-830423F5EF6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5"/>
          <a:stretch/>
        </p:blipFill>
        <p:spPr>
          <a:xfrm>
            <a:off x="-108520" y="987574"/>
            <a:ext cx="9361040" cy="415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6CC4-08A3-40F4-9731-899610A21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3478"/>
            <a:ext cx="4895850" cy="857250"/>
          </a:xfrm>
        </p:spPr>
        <p:txBody>
          <a:bodyPr/>
          <a:lstStyle/>
          <a:p>
            <a:r>
              <a:rPr lang="en-US" dirty="0"/>
              <a:t>Key issues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BBA01-911C-4822-BDE7-8043DB92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49591"/>
            <a:ext cx="6191299" cy="3357563"/>
          </a:xfrm>
        </p:spPr>
        <p:txBody>
          <a:bodyPr/>
          <a:lstStyle/>
          <a:p>
            <a:endParaRPr lang="en-GB" sz="1200" dirty="0"/>
          </a:p>
          <a:p>
            <a:r>
              <a:rPr lang="en-GB" dirty="0"/>
              <a:t>Should on-going PSYROC be a regulatory provision?</a:t>
            </a:r>
          </a:p>
          <a:p>
            <a:endParaRPr lang="en-GB" sz="1200" dirty="0"/>
          </a:p>
          <a:p>
            <a:r>
              <a:rPr lang="en-GB" dirty="0"/>
              <a:t>If so, what would it look like and who would pay for it? </a:t>
            </a:r>
          </a:p>
          <a:p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Thought bubble outline">
            <a:extLst>
              <a:ext uri="{FF2B5EF4-FFF2-40B4-BE49-F238E27FC236}">
                <a16:creationId xmlns:a16="http://schemas.microsoft.com/office/drawing/2014/main" id="{65C88269-0A45-463B-BCD1-BBB6C4F6E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23722" y="1419622"/>
            <a:ext cx="2915816" cy="3043518"/>
          </a:xfrm>
          <a:prstGeom prst="rect">
            <a:avLst/>
          </a:prstGeom>
        </p:spPr>
      </p:pic>
      <p:pic>
        <p:nvPicPr>
          <p:cNvPr id="7" name="Graphic 6" descr="Question Mark outline">
            <a:extLst>
              <a:ext uri="{FF2B5EF4-FFF2-40B4-BE49-F238E27FC236}">
                <a16:creationId xmlns:a16="http://schemas.microsoft.com/office/drawing/2014/main" id="{8AD755C9-ECAF-4875-9107-91FEA6DA81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64288" y="2114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20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457E-6FB3-4972-9C19-31CD2C63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3478"/>
            <a:ext cx="4895850" cy="857250"/>
          </a:xfrm>
        </p:spPr>
        <p:txBody>
          <a:bodyPr/>
          <a:lstStyle/>
          <a:p>
            <a:r>
              <a:rPr lang="en-US" dirty="0"/>
              <a:t>Developing the options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418C4-FDB6-4EC5-94AE-EF6E9062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275606"/>
            <a:ext cx="7561535" cy="335756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Development of a decision-making framework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200" dirty="0"/>
              <a:t>Analysis of historic claims data by insurance experts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Analysis of</a:t>
            </a:r>
            <a:r>
              <a:rPr lang="en-GB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other available data about the characteristics of claimants and the impact of different options</a:t>
            </a:r>
          </a:p>
          <a:p>
            <a:pPr marL="0" indent="0">
              <a:buNone/>
            </a:pPr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Discussions with other professional services regulators about their run-off requirements</a:t>
            </a:r>
          </a:p>
          <a:p>
            <a:pPr marL="0" indent="0">
              <a:buNone/>
            </a:pPr>
            <a:endParaRPr lang="en-GB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</a:rPr>
              <a:t>Input from our virtual reference group</a:t>
            </a:r>
          </a:p>
          <a:p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5" name="Graphic 4" descr="Research outline">
            <a:extLst>
              <a:ext uri="{FF2B5EF4-FFF2-40B4-BE49-F238E27FC236}">
                <a16:creationId xmlns:a16="http://schemas.microsoft.com/office/drawing/2014/main" id="{FAB6E9F0-0BA1-45C3-9052-806B3CF1F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6874" y="2643758"/>
            <a:ext cx="581251" cy="581251"/>
          </a:xfrm>
          <a:prstGeom prst="rect">
            <a:avLst/>
          </a:prstGeom>
        </p:spPr>
      </p:pic>
      <p:pic>
        <p:nvPicPr>
          <p:cNvPr id="7" name="Graphic 6" descr="Presentation with pie chart outline">
            <a:extLst>
              <a:ext uri="{FF2B5EF4-FFF2-40B4-BE49-F238E27FC236}">
                <a16:creationId xmlns:a16="http://schemas.microsoft.com/office/drawing/2014/main" id="{18341198-80A0-4250-9444-0361F5E97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6874" y="1918491"/>
            <a:ext cx="581251" cy="581251"/>
          </a:xfrm>
          <a:prstGeom prst="rect">
            <a:avLst/>
          </a:prstGeom>
        </p:spPr>
      </p:pic>
      <p:pic>
        <p:nvPicPr>
          <p:cNvPr id="9" name="Graphic 8" descr="Chat outline">
            <a:extLst>
              <a:ext uri="{FF2B5EF4-FFF2-40B4-BE49-F238E27FC236}">
                <a16:creationId xmlns:a16="http://schemas.microsoft.com/office/drawing/2014/main" id="{13A6CDE8-1146-4387-9248-5C008B9AED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59" y="3552970"/>
            <a:ext cx="581251" cy="581251"/>
          </a:xfrm>
          <a:prstGeom prst="rect">
            <a:avLst/>
          </a:prstGeom>
        </p:spPr>
      </p:pic>
      <p:pic>
        <p:nvPicPr>
          <p:cNvPr id="11" name="Graphic 10" descr="Online meeting outline">
            <a:extLst>
              <a:ext uri="{FF2B5EF4-FFF2-40B4-BE49-F238E27FC236}">
                <a16:creationId xmlns:a16="http://schemas.microsoft.com/office/drawing/2014/main" id="{84DD25EA-5DA4-407D-B8AD-19E4673069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1560" y="4412808"/>
            <a:ext cx="578614" cy="578614"/>
          </a:xfrm>
          <a:prstGeom prst="rect">
            <a:avLst/>
          </a:prstGeom>
        </p:spPr>
      </p:pic>
      <p:pic>
        <p:nvPicPr>
          <p:cNvPr id="13" name="Graphic 12" descr="Playbook outline">
            <a:extLst>
              <a:ext uri="{FF2B5EF4-FFF2-40B4-BE49-F238E27FC236}">
                <a16:creationId xmlns:a16="http://schemas.microsoft.com/office/drawing/2014/main" id="{09383EAF-D8A3-49E1-A38E-F727D98FEFE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8505" y="1192696"/>
            <a:ext cx="671669" cy="67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95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FBAD4-61BA-4F53-94D1-65DCEDBD4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28556-E8B4-4E76-8D9B-5C354AD9B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9552" y="3183818"/>
            <a:ext cx="2213127" cy="1216171"/>
          </a:xfrm>
        </p:spPr>
        <p:txBody>
          <a:bodyPr/>
          <a:lstStyle/>
          <a:p>
            <a:pPr marL="0" indent="0">
              <a:buNone/>
            </a:pPr>
            <a:r>
              <a:rPr lang="en-US" sz="2300" dirty="0"/>
              <a:t>I</a:t>
            </a:r>
            <a:r>
              <a:rPr lang="en-US" sz="2300" dirty="0">
                <a:ea typeface="ＭＳ Ｐゴシック" pitchFamily="34" charset="-128"/>
              </a:rPr>
              <a:t>mplementation of any changes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Flip calendar outline">
            <a:extLst>
              <a:ext uri="{FF2B5EF4-FFF2-40B4-BE49-F238E27FC236}">
                <a16:creationId xmlns:a16="http://schemas.microsoft.com/office/drawing/2014/main" id="{A300B2D4-7AFB-4CA5-8C0D-A770859ECC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504" y="1052512"/>
            <a:ext cx="2660760" cy="21673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EDA6BA-2496-4634-AE9A-04EF84EA8B5C}"/>
              </a:ext>
            </a:extLst>
          </p:cNvPr>
          <p:cNvSpPr txBox="1"/>
          <p:nvPr/>
        </p:nvSpPr>
        <p:spPr>
          <a:xfrm>
            <a:off x="595181" y="1923678"/>
            <a:ext cx="168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November</a:t>
            </a:r>
            <a:br>
              <a:rPr lang="en-US" sz="22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2021</a:t>
            </a:r>
            <a:endParaRPr lang="en-GB" sz="2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Graphic 8" descr="Flip calendar outline">
            <a:extLst>
              <a:ext uri="{FF2B5EF4-FFF2-40B4-BE49-F238E27FC236}">
                <a16:creationId xmlns:a16="http://schemas.microsoft.com/office/drawing/2014/main" id="{B7AE10BC-BACC-49B4-A941-C17A5F65F0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27388" y="1063212"/>
            <a:ext cx="2660760" cy="21673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5F6CA9-034A-4432-9471-CF712626A36D}"/>
              </a:ext>
            </a:extLst>
          </p:cNvPr>
          <p:cNvSpPr txBox="1"/>
          <p:nvPr/>
        </p:nvSpPr>
        <p:spPr>
          <a:xfrm>
            <a:off x="3615524" y="1923678"/>
            <a:ext cx="168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Spring</a:t>
            </a:r>
            <a:br>
              <a:rPr lang="en-US" sz="22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2022</a:t>
            </a:r>
            <a:endParaRPr lang="en-GB" sz="2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1" name="Graphic 10" descr="Flip calendar outline">
            <a:extLst>
              <a:ext uri="{FF2B5EF4-FFF2-40B4-BE49-F238E27FC236}">
                <a16:creationId xmlns:a16="http://schemas.microsoft.com/office/drawing/2014/main" id="{E5038EC8-E6CB-46A7-AC15-8E1C31F0D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75736" y="1016508"/>
            <a:ext cx="2660760" cy="21673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6CE5421-4727-4318-B419-4138C8BB60C2}"/>
              </a:ext>
            </a:extLst>
          </p:cNvPr>
          <p:cNvSpPr txBox="1"/>
          <p:nvPr/>
        </p:nvSpPr>
        <p:spPr>
          <a:xfrm>
            <a:off x="6863414" y="1894744"/>
            <a:ext cx="168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September</a:t>
            </a:r>
            <a:br>
              <a:rPr lang="en-US" sz="22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sz="2200" b="1" dirty="0">
                <a:solidFill>
                  <a:schemeClr val="bg2">
                    <a:lumMod val="75000"/>
                  </a:schemeClr>
                </a:solidFill>
              </a:rPr>
              <a:t>2022</a:t>
            </a:r>
            <a:endParaRPr lang="en-GB" sz="2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4A43B3-1B47-4DB6-8106-74A26727862F}"/>
              </a:ext>
            </a:extLst>
          </p:cNvPr>
          <p:cNvSpPr txBox="1"/>
          <p:nvPr/>
        </p:nvSpPr>
        <p:spPr>
          <a:xfrm>
            <a:off x="361890" y="3147814"/>
            <a:ext cx="219388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Public consultation opens</a:t>
            </a:r>
            <a:endParaRPr lang="en-GB" sz="23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40DAA2-A390-4939-BAA7-7DE594E075D4}"/>
              </a:ext>
            </a:extLst>
          </p:cNvPr>
          <p:cNvSpPr txBox="1"/>
          <p:nvPr/>
        </p:nvSpPr>
        <p:spPr>
          <a:xfrm>
            <a:off x="2794185" y="3147814"/>
            <a:ext cx="332716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300" dirty="0"/>
              <a:t>F</a:t>
            </a:r>
            <a:r>
              <a:rPr lang="en-US" sz="2300" dirty="0">
                <a:ea typeface="ＭＳ Ｐゴシック" pitchFamily="34" charset="-128"/>
              </a:rPr>
              <a:t>urther consultation on any rule changes, </a:t>
            </a:r>
            <a:br>
              <a:rPr lang="en-US" sz="2300" dirty="0">
                <a:ea typeface="ＭＳ Ｐゴシック" pitchFamily="34" charset="-128"/>
              </a:rPr>
            </a:br>
            <a:r>
              <a:rPr lang="en-US" sz="2300" dirty="0">
                <a:ea typeface="ＭＳ Ｐゴシック" pitchFamily="34" charset="-128"/>
              </a:rPr>
              <a:t>if necessary </a:t>
            </a:r>
            <a:br>
              <a:rPr lang="en-US" sz="2300" dirty="0">
                <a:ea typeface="ＭＳ Ｐゴシック" pitchFamily="34" charset="-128"/>
              </a:rPr>
            </a:br>
            <a:r>
              <a:rPr lang="en-US" sz="2300" dirty="0">
                <a:ea typeface="ＭＳ Ｐゴシック" pitchFamily="34" charset="-128"/>
              </a:rPr>
              <a:t>(LSB approval required)</a:t>
            </a:r>
          </a:p>
        </p:txBody>
      </p:sp>
    </p:spTree>
    <p:extLst>
      <p:ext uri="{BB962C8B-B14F-4D97-AF65-F5344CB8AC3E}">
        <p14:creationId xmlns:p14="http://schemas.microsoft.com/office/powerpoint/2010/main" val="12122101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467</TotalTime>
  <Words>128</Words>
  <Application>Microsoft Office PowerPoint</Application>
  <PresentationFormat>On-screen Show (16:9)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Abel</vt:lpstr>
      <vt:lpstr>Arial</vt:lpstr>
      <vt:lpstr>Calibri</vt:lpstr>
      <vt:lpstr>Default Design</vt:lpstr>
      <vt:lpstr>The Solicitors Indemnity Fund and post  six-year insurance </vt:lpstr>
      <vt:lpstr>Background</vt:lpstr>
      <vt:lpstr>Key issues</vt:lpstr>
      <vt:lpstr>Developing the options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SIF</dc:title>
  <dc:creator>Solicitors Regulation Authority (SRA)</dc:creator>
  <cp:lastModifiedBy>Matthew Maidment</cp:lastModifiedBy>
  <cp:revision>13</cp:revision>
  <dcterms:created xsi:type="dcterms:W3CDTF">2021-09-28T13:30:46Z</dcterms:created>
  <dcterms:modified xsi:type="dcterms:W3CDTF">2021-11-10T16:13:09Z</dcterms:modified>
</cp:coreProperties>
</file>