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1"/>
  </p:notesMasterIdLst>
  <p:sldIdLst>
    <p:sldId id="258" r:id="rId6"/>
    <p:sldId id="744" r:id="rId7"/>
    <p:sldId id="740" r:id="rId8"/>
    <p:sldId id="266" r:id="rId9"/>
    <p:sldId id="267" r:id="rId10"/>
    <p:sldId id="268" r:id="rId11"/>
    <p:sldId id="987" r:id="rId12"/>
    <p:sldId id="990" r:id="rId13"/>
    <p:sldId id="1002" r:id="rId14"/>
    <p:sldId id="1007" r:id="rId15"/>
    <p:sldId id="1001" r:id="rId16"/>
    <p:sldId id="1003" r:id="rId17"/>
    <p:sldId id="1005" r:id="rId18"/>
    <p:sldId id="1004" r:id="rId19"/>
    <p:sldId id="756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314" autoAdjust="0"/>
  </p:normalViewPr>
  <p:slideViewPr>
    <p:cSldViewPr snapToGrid="0">
      <p:cViewPr varScale="1">
        <p:scale>
          <a:sx n="71" d="100"/>
          <a:sy n="71" d="100"/>
        </p:scale>
        <p:origin x="10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CB92B-20DC-478A-928C-092AB688CD3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1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2 only after passing SQE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281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46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2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58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630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633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sv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sv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svg"/><Relationship Id="rId4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svg"/><Relationship Id="rId7" Type="http://schemas.openxmlformats.org/officeDocument/2006/relationships/image" Target="../media/image63.sv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svg"/><Relationship Id="rId4" Type="http://schemas.openxmlformats.org/officeDocument/2006/relationships/image" Target="../media/image60.png"/><Relationship Id="rId9" Type="http://schemas.openxmlformats.org/officeDocument/2006/relationships/image" Target="../media/image65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svg"/><Relationship Id="rId7" Type="http://schemas.openxmlformats.org/officeDocument/2006/relationships/image" Target="../media/image71.sv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svg"/><Relationship Id="rId4" Type="http://schemas.openxmlformats.org/officeDocument/2006/relationships/image" Target="../media/image68.png"/><Relationship Id="rId9" Type="http://schemas.openxmlformats.org/officeDocument/2006/relationships/image" Target="../media/image73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svg"/><Relationship Id="rId5" Type="http://schemas.openxmlformats.org/officeDocument/2006/relationships/image" Target="../media/image76.png"/><Relationship Id="rId4" Type="http://schemas.openxmlformats.org/officeDocument/2006/relationships/image" Target="../media/image75.svg"/><Relationship Id="rId9" Type="http://schemas.openxmlformats.org/officeDocument/2006/relationships/image" Target="../media/image8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ra.org.uk/transitional-arrangements" TargetMode="Externa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12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11" Type="http://schemas.openxmlformats.org/officeDocument/2006/relationships/image" Target="../media/image10.png"/><Relationship Id="rId5" Type="http://schemas.openxmlformats.org/officeDocument/2006/relationships/image" Target="../media/image20.png"/><Relationship Id="rId15" Type="http://schemas.openxmlformats.org/officeDocument/2006/relationships/image" Target="../media/image24.png"/><Relationship Id="rId10" Type="http://schemas.openxmlformats.org/officeDocument/2006/relationships/image" Target="../media/image9.svg"/><Relationship Id="rId4" Type="http://schemas.openxmlformats.org/officeDocument/2006/relationships/image" Target="../media/image19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svg"/><Relationship Id="rId7" Type="http://schemas.openxmlformats.org/officeDocument/2006/relationships/image" Target="../media/image43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Relationship Id="rId9" Type="http://schemas.openxmlformats.org/officeDocument/2006/relationships/image" Target="../media/image4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296817"/>
            <a:ext cx="12192000" cy="1132183"/>
          </a:xfrm>
        </p:spPr>
        <p:txBody>
          <a:bodyPr/>
          <a:lstStyle/>
          <a:p>
            <a:pPr>
              <a:defRPr/>
            </a:pPr>
            <a:br>
              <a:rPr lang="en-GB" sz="3200" b="1" dirty="0">
                <a:ea typeface="ＭＳ Ｐゴシック" pitchFamily="34" charset="-128"/>
              </a:rPr>
            </a:br>
            <a:r>
              <a:rPr lang="en-GB" sz="3200" b="1" dirty="0">
                <a:ea typeface="ＭＳ Ｐゴシック" pitchFamily="34" charset="-128"/>
              </a:rPr>
              <a:t>Solicitors Qualifying Examination: </a:t>
            </a:r>
            <a:br>
              <a:rPr lang="en-GB" sz="3200" b="1" dirty="0">
                <a:ea typeface="ＭＳ Ｐゴシック" pitchFamily="34" charset="-128"/>
              </a:rPr>
            </a:br>
            <a:r>
              <a:rPr lang="en-GB" sz="3200" b="1" dirty="0">
                <a:ea typeface="ＭＳ Ｐゴシック" pitchFamily="34" charset="-128"/>
              </a:rPr>
              <a:t>what it means for law firms</a:t>
            </a:r>
            <a:br>
              <a:rPr lang="en-GB" sz="3200" b="1" dirty="0">
                <a:ea typeface="ＭＳ Ｐゴシック" pitchFamily="34" charset="-128"/>
              </a:rPr>
            </a:br>
            <a:endParaRPr lang="en-GB" sz="3200" b="1" dirty="0">
              <a:ea typeface="ＭＳ Ｐゴシック" pitchFamily="34" charset="-128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1D4CB2C-F9D5-4A84-8FC1-379515A1A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71731"/>
            <a:ext cx="12192000" cy="1132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609585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6pPr>
            <a:lvl7pPr marL="1219170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7pPr>
            <a:lvl8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8pPr>
            <a:lvl9pPr marL="2438339" algn="l" rtl="0" eaLnBrk="1" fontAlgn="base" hangingPunct="1">
              <a:spcBef>
                <a:spcPct val="0"/>
              </a:spcBef>
              <a:spcAft>
                <a:spcPct val="0"/>
              </a:spcAft>
              <a:defRPr sz="4267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800" kern="0" dirty="0">
                <a:ea typeface="ＭＳ Ｐゴシック" pitchFamily="34" charset="-128"/>
              </a:rPr>
              <a:t>Benedict Fisher, Director of Communications</a:t>
            </a:r>
          </a:p>
          <a:p>
            <a:pPr>
              <a:defRPr/>
            </a:pPr>
            <a:r>
              <a:rPr lang="en-GB" sz="2800" kern="0" dirty="0">
                <a:ea typeface="ＭＳ Ｐゴシック" pitchFamily="34" charset="-128"/>
              </a:rPr>
              <a:t>Richard Williams, </a:t>
            </a:r>
            <a:r>
              <a:rPr lang="en-GB" sz="2800" kern="0">
                <a:ea typeface="ＭＳ Ｐゴシック" pitchFamily="34" charset="-128"/>
              </a:rPr>
              <a:t>Policy Manager  </a:t>
            </a:r>
            <a:endParaRPr lang="en-GB" sz="28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60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680FD-06C7-48B9-9CC8-AFB671E4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260351"/>
            <a:ext cx="8181606" cy="1143000"/>
          </a:xfrm>
        </p:spPr>
        <p:txBody>
          <a:bodyPr/>
          <a:lstStyle/>
          <a:p>
            <a:r>
              <a:rPr lang="en-GB" dirty="0"/>
              <a:t>Benefits of QWE for firms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38F2A-EEF5-4283-A8E7-2A423D954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581" y="1718631"/>
            <a:ext cx="9577074" cy="489845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Flexibility in qualification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Practical exposure to competencies required to be a solicitors and assessed in SQE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Opportunities to offer QWE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Training &amp; development aligned to your business </a:t>
            </a:r>
          </a:p>
        </p:txBody>
      </p:sp>
      <p:pic>
        <p:nvPicPr>
          <p:cNvPr id="5" name="Graphic 4" descr="Classroom with solid fill">
            <a:extLst>
              <a:ext uri="{FF2B5EF4-FFF2-40B4-BE49-F238E27FC236}">
                <a16:creationId xmlns:a16="http://schemas.microsoft.com/office/drawing/2014/main" id="{77D1ADD8-F9BA-4B42-9983-9A7C299D9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807" y="1730375"/>
            <a:ext cx="914400" cy="914400"/>
          </a:xfrm>
          <a:prstGeom prst="rect">
            <a:avLst/>
          </a:prstGeom>
        </p:spPr>
      </p:pic>
      <p:pic>
        <p:nvPicPr>
          <p:cNvPr id="9" name="Graphic 8" descr="Office worker female outline">
            <a:extLst>
              <a:ext uri="{FF2B5EF4-FFF2-40B4-BE49-F238E27FC236}">
                <a16:creationId xmlns:a16="http://schemas.microsoft.com/office/drawing/2014/main" id="{E371DE5E-2336-4DA4-AC00-7A2CA47FD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2145" y="2971800"/>
            <a:ext cx="914400" cy="914400"/>
          </a:xfrm>
          <a:prstGeom prst="rect">
            <a:avLst/>
          </a:prstGeom>
        </p:spPr>
      </p:pic>
      <p:pic>
        <p:nvPicPr>
          <p:cNvPr id="11" name="Graphic 10" descr="Handshake with solid fill">
            <a:extLst>
              <a:ext uri="{FF2B5EF4-FFF2-40B4-BE49-F238E27FC236}">
                <a16:creationId xmlns:a16="http://schemas.microsoft.com/office/drawing/2014/main" id="{14BBB11C-7790-4B85-BBE1-8E11EE66A1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2807" y="4167857"/>
            <a:ext cx="914400" cy="914400"/>
          </a:xfrm>
          <a:prstGeom prst="rect">
            <a:avLst/>
          </a:prstGeom>
        </p:spPr>
      </p:pic>
      <p:pic>
        <p:nvPicPr>
          <p:cNvPr id="13" name="Graphic 12" descr="Connections with solid fill">
            <a:extLst>
              <a:ext uri="{FF2B5EF4-FFF2-40B4-BE49-F238E27FC236}">
                <a16:creationId xmlns:a16="http://schemas.microsoft.com/office/drawing/2014/main" id="{B89B1EF1-E80F-498B-AC38-43A5CB4E8A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2807" y="521001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73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10F9E-AFDD-46EA-81F9-150BF0E7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Confirming QWE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3A155-846B-4BA3-AD21-410079CAA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65" y="1942687"/>
            <a:ext cx="10149952" cy="4931501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solicitor or COLP (who we regulate) within the organisation where the work experience took place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 solicitor working outside the organisation where the experience took place who has direct experience of work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076325" lvl="4" indent="-4508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Reviewed their work during the relevant period</a:t>
            </a:r>
          </a:p>
          <a:p>
            <a:pPr marL="1076325" lvl="4" indent="-45085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Received feedback from supervisor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A07CB77A-05B9-4786-9639-276868CE5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739" y="1821839"/>
            <a:ext cx="1037123" cy="1037123"/>
          </a:xfrm>
          <a:prstGeom prst="rect">
            <a:avLst/>
          </a:prstGeom>
        </p:spPr>
      </p:pic>
      <p:pic>
        <p:nvPicPr>
          <p:cNvPr id="8" name="Graphic 7" descr="Boardroom">
            <a:extLst>
              <a:ext uri="{FF2B5EF4-FFF2-40B4-BE49-F238E27FC236}">
                <a16:creationId xmlns:a16="http://schemas.microsoft.com/office/drawing/2014/main" id="{ACEED787-3720-4FCA-BA00-5AFA2AA068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739" y="3155408"/>
            <a:ext cx="997745" cy="99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95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CCF7-645C-4701-9DA9-01A83F7E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confirmed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0262-77EB-404A-9E9A-2D06DA3A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141" y="1666875"/>
            <a:ext cx="10050801" cy="5075448"/>
          </a:xfrm>
        </p:spPr>
        <p:txBody>
          <a:bodyPr/>
          <a:lstStyle/>
          <a:p>
            <a:pPr marL="0" indent="0">
              <a:buNone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Exposure to some or all of the competences – but solicitor is </a:t>
            </a:r>
            <a:r>
              <a:rPr kumimoji="0" lang="en-GB" sz="28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not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confirming whether individual is competent</a:t>
            </a:r>
          </a:p>
          <a:p>
            <a:pPr marL="0" indent="0">
              <a:buNone/>
            </a:pPr>
            <a:endParaRPr lang="en-GB" sz="28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The length of work experience/placement carried out</a:t>
            </a:r>
          </a:p>
          <a:p>
            <a:pPr marL="0" indent="0" algn="l">
              <a:buNone/>
            </a:pPr>
            <a:endParaRPr lang="en-GB" sz="28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GB" sz="2800" kern="1200" dirty="0">
                <a:solidFill>
                  <a:srgbClr val="000000"/>
                </a:solidFill>
                <a:ea typeface="+mn-ea"/>
                <a:cs typeface="Arial" panose="020B0604020202020204" pitchFamily="34" charset="0"/>
              </a:rPr>
              <a:t>Whether or not there are character and suitability issues</a:t>
            </a:r>
            <a:br>
              <a:rPr lang="en-GB" sz="2800" dirty="0"/>
            </a:br>
            <a:endParaRPr lang="en-GB" sz="2800" kern="1200" dirty="0">
              <a:solidFill>
                <a:srgbClr val="000000"/>
              </a:solidFill>
              <a:ea typeface="+mn-ea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GB" sz="2800" dirty="0"/>
              <a:t>Should be confirmed if it meets our criteria </a:t>
            </a:r>
          </a:p>
          <a:p>
            <a:pPr marL="0" indent="0">
              <a:buNone/>
            </a:pPr>
            <a:r>
              <a:rPr lang="en-GB" sz="2800" dirty="0"/>
              <a:t>	</a:t>
            </a:r>
          </a:p>
        </p:txBody>
      </p:sp>
      <p:pic>
        <p:nvPicPr>
          <p:cNvPr id="5" name="Graphic 4" descr="Badge Tick outline">
            <a:extLst>
              <a:ext uri="{FF2B5EF4-FFF2-40B4-BE49-F238E27FC236}">
                <a16:creationId xmlns:a16="http://schemas.microsoft.com/office/drawing/2014/main" id="{D31A9BDF-91F8-48B9-A2D4-8E4C01506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476" y="1666875"/>
            <a:ext cx="798314" cy="798314"/>
          </a:xfrm>
          <a:prstGeom prst="rect">
            <a:avLst/>
          </a:prstGeom>
        </p:spPr>
      </p:pic>
      <p:pic>
        <p:nvPicPr>
          <p:cNvPr id="7" name="Graphic 6" descr="Daily calendar outline">
            <a:extLst>
              <a:ext uri="{FF2B5EF4-FFF2-40B4-BE49-F238E27FC236}">
                <a16:creationId xmlns:a16="http://schemas.microsoft.com/office/drawing/2014/main" id="{67E8D7CB-B058-492A-AC1E-65A7B431CB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9728" y="2863877"/>
            <a:ext cx="914400" cy="914400"/>
          </a:xfrm>
          <a:prstGeom prst="rect">
            <a:avLst/>
          </a:prstGeom>
        </p:spPr>
      </p:pic>
      <p:pic>
        <p:nvPicPr>
          <p:cNvPr id="9" name="Graphic 8" descr="Questions with solid fill">
            <a:extLst>
              <a:ext uri="{FF2B5EF4-FFF2-40B4-BE49-F238E27FC236}">
                <a16:creationId xmlns:a16="http://schemas.microsoft.com/office/drawing/2014/main" id="{09E5076E-E97C-472E-AEC0-4856092C6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5649" y="3985496"/>
            <a:ext cx="806147" cy="806147"/>
          </a:xfrm>
          <a:prstGeom prst="rect">
            <a:avLst/>
          </a:prstGeom>
        </p:spPr>
      </p:pic>
      <p:pic>
        <p:nvPicPr>
          <p:cNvPr id="6" name="Graphic 5" descr="Thumbs up sign outline">
            <a:extLst>
              <a:ext uri="{FF2B5EF4-FFF2-40B4-BE49-F238E27FC236}">
                <a16:creationId xmlns:a16="http://schemas.microsoft.com/office/drawing/2014/main" id="{349E9590-0C1F-4528-B51A-9788A8A20F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2904" y="4998862"/>
            <a:ext cx="718892" cy="71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59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AA50-7A74-4884-B338-9FAACDD38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39422-6BA8-4330-83E7-90F9608F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558926"/>
            <a:ext cx="11523133" cy="5038723"/>
          </a:xfrm>
        </p:spPr>
        <p:txBody>
          <a:bodyPr/>
          <a:lstStyle/>
          <a:p>
            <a:r>
              <a:rPr lang="en-GB" sz="2200" b="0" i="0" dirty="0">
                <a:solidFill>
                  <a:srgbClr val="333333"/>
                </a:solidFill>
                <a:effectLst/>
              </a:rPr>
              <a:t>How will confirming QWE work if or when you are approached by a candidate:</a:t>
            </a:r>
          </a:p>
          <a:p>
            <a:pPr marL="809625" lvl="3" indent="-277813"/>
            <a:r>
              <a:rPr lang="en-GB" sz="2200" dirty="0">
                <a:solidFill>
                  <a:srgbClr val="333333"/>
                </a:solidFill>
              </a:rPr>
              <a:t>Who will it be? How they check?</a:t>
            </a:r>
          </a:p>
          <a:p>
            <a:pPr lvl="1"/>
            <a:endParaRPr lang="en-GB" sz="2200" dirty="0"/>
          </a:p>
          <a:p>
            <a:r>
              <a:rPr lang="en-GB" sz="2200" dirty="0"/>
              <a:t>How will you manage retrospective claims?</a:t>
            </a:r>
          </a:p>
          <a:p>
            <a:pPr marL="809625" lvl="3" indent="-277813"/>
            <a:r>
              <a:rPr lang="en-GB" sz="2200" dirty="0">
                <a:solidFill>
                  <a:srgbClr val="333333"/>
                </a:solidFill>
              </a:rPr>
              <a:t>Are you keeping records, for example, are you recording the details of temporary employees and the work they carried out?</a:t>
            </a:r>
          </a:p>
          <a:p>
            <a:pPr marL="874712" lvl="3" indent="-342900"/>
            <a:endParaRPr lang="en-GB" sz="2200" dirty="0">
              <a:solidFill>
                <a:srgbClr val="333333"/>
              </a:solidFill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GB" sz="2200" dirty="0"/>
              <a:t>What will recording QWE look like in your firm?</a:t>
            </a:r>
          </a:p>
          <a:p>
            <a:endParaRPr lang="en-GB" sz="2200" dirty="0"/>
          </a:p>
          <a:p>
            <a:r>
              <a:rPr lang="en-GB" sz="2200" dirty="0"/>
              <a:t>How will you manage employee expectations around QWE and qualification?</a:t>
            </a:r>
          </a:p>
          <a:p>
            <a:endParaRPr lang="en-GB" sz="2200" dirty="0"/>
          </a:p>
          <a:p>
            <a:r>
              <a:rPr lang="en-GB" sz="2200" dirty="0"/>
              <a:t>Can you take advantage of flexibility to support your recruitment?</a:t>
            </a:r>
          </a:p>
        </p:txBody>
      </p:sp>
    </p:spTree>
    <p:extLst>
      <p:ext uri="{BB962C8B-B14F-4D97-AF65-F5344CB8AC3E}">
        <p14:creationId xmlns:p14="http://schemas.microsoft.com/office/powerpoint/2010/main" val="3339814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7DC38-1EFF-4BF4-93C9-95109467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260351"/>
            <a:ext cx="8990542" cy="1143000"/>
          </a:xfrm>
        </p:spPr>
        <p:txBody>
          <a:bodyPr/>
          <a:lstStyle/>
          <a:p>
            <a:r>
              <a:rPr lang="en-GB" dirty="0"/>
              <a:t>What does good QWE look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3F214-41FA-4F5A-9E87-4BF69EC3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598" y="1606551"/>
            <a:ext cx="10399809" cy="5251449"/>
          </a:xfrm>
        </p:spPr>
        <p:txBody>
          <a:bodyPr/>
          <a:lstStyle/>
          <a:p>
            <a:pPr marL="0" indent="0">
              <a:buNone/>
            </a:pPr>
            <a:r>
              <a:rPr lang="en-GB" sz="2800" b="0" i="0" dirty="0">
                <a:solidFill>
                  <a:srgbClr val="333333"/>
                </a:solidFill>
                <a:effectLst/>
              </a:rPr>
              <a:t>Diverse and varied work that provides exposure to a wide range     of</a:t>
            </a:r>
            <a:r>
              <a:rPr lang="en-GB" sz="2800" dirty="0">
                <a:solidFill>
                  <a:srgbClr val="333333"/>
                </a:solidFill>
              </a:rPr>
              <a:t> </a:t>
            </a:r>
            <a:r>
              <a:rPr lang="en-GB" sz="2800" b="0" i="0" dirty="0">
                <a:solidFill>
                  <a:srgbClr val="333333"/>
                </a:solidFill>
                <a:effectLst/>
              </a:rPr>
              <a:t>competences</a:t>
            </a:r>
          </a:p>
          <a:p>
            <a:pPr marL="0" indent="0">
              <a:buNone/>
            </a:pPr>
            <a:endParaRPr lang="en-GB" sz="28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333333"/>
                </a:solidFill>
              </a:rPr>
              <a:t>Opportunities for reflection on performance to identify both   	      strengths and areas of development</a:t>
            </a:r>
          </a:p>
          <a:p>
            <a:pPr marL="0" indent="0">
              <a:buNone/>
            </a:pPr>
            <a:endParaRPr lang="en-GB" sz="28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333333"/>
                </a:solidFill>
              </a:rPr>
              <a:t>Exposure to professionalism and to ethical issues</a:t>
            </a:r>
          </a:p>
          <a:p>
            <a:pPr marL="0" indent="0">
              <a:buNone/>
            </a:pPr>
            <a:r>
              <a:rPr lang="en-GB" sz="2800" dirty="0"/>
              <a:t>	     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333333"/>
                </a:solidFill>
              </a:rPr>
              <a:t>Effective supervision throughout the placement 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	</a:t>
            </a:r>
            <a:endParaRPr lang="en-GB" sz="220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5" name="Graphic 4" descr="Laptop with solid fill">
            <a:extLst>
              <a:ext uri="{FF2B5EF4-FFF2-40B4-BE49-F238E27FC236}">
                <a16:creationId xmlns:a16="http://schemas.microsoft.com/office/drawing/2014/main" id="{7B3B52CD-1E28-4C9F-86AE-089158C28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001" y="1606551"/>
            <a:ext cx="914400" cy="914400"/>
          </a:xfrm>
          <a:prstGeom prst="rect">
            <a:avLst/>
          </a:prstGeom>
        </p:spPr>
      </p:pic>
      <p:pic>
        <p:nvPicPr>
          <p:cNvPr id="9" name="Graphic 8" descr="Good Idea with solid fill">
            <a:extLst>
              <a:ext uri="{FF2B5EF4-FFF2-40B4-BE49-F238E27FC236}">
                <a16:creationId xmlns:a16="http://schemas.microsoft.com/office/drawing/2014/main" id="{84151B9A-3FE3-4FE6-960C-F82188ADA4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001" y="2971800"/>
            <a:ext cx="914400" cy="914400"/>
          </a:xfrm>
          <a:prstGeom prst="rect">
            <a:avLst/>
          </a:prstGeom>
        </p:spPr>
      </p:pic>
      <p:pic>
        <p:nvPicPr>
          <p:cNvPr id="11" name="Graphic 10" descr="Thought outline">
            <a:extLst>
              <a:ext uri="{FF2B5EF4-FFF2-40B4-BE49-F238E27FC236}">
                <a16:creationId xmlns:a16="http://schemas.microsoft.com/office/drawing/2014/main" id="{142C4B19-15A9-4807-84DE-EABC398F7D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5520" y="4232275"/>
            <a:ext cx="914400" cy="914400"/>
          </a:xfrm>
          <a:prstGeom prst="rect">
            <a:avLst/>
          </a:prstGeom>
        </p:spPr>
      </p:pic>
      <p:pic>
        <p:nvPicPr>
          <p:cNvPr id="13" name="Graphic 12" descr="Classroom with solid fill">
            <a:extLst>
              <a:ext uri="{FF2B5EF4-FFF2-40B4-BE49-F238E27FC236}">
                <a16:creationId xmlns:a16="http://schemas.microsoft.com/office/drawing/2014/main" id="{36034C2F-0DED-4AF4-968E-4F37085B33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6353" y="5452667"/>
            <a:ext cx="865715" cy="86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4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7" y="260351"/>
            <a:ext cx="9861284" cy="1143000"/>
          </a:xfrm>
        </p:spPr>
        <p:txBody>
          <a:bodyPr/>
          <a:lstStyle/>
          <a:p>
            <a:r>
              <a:rPr lang="en-GB" dirty="0"/>
              <a:t>Further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5701684" y="2959286"/>
            <a:ext cx="41291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Wider qualification info: </a:t>
            </a:r>
            <a:r>
              <a:rPr lang="en-GB" sz="2800" dirty="0">
                <a:solidFill>
                  <a:srgbClr val="B10035"/>
                </a:solidFill>
              </a:rPr>
              <a:t>sra.org.uk/</a:t>
            </a:r>
            <a:r>
              <a:rPr lang="en-GB" sz="2800" dirty="0" err="1">
                <a:solidFill>
                  <a:srgbClr val="B10035"/>
                </a:solidFill>
              </a:rPr>
              <a:t>sqe</a:t>
            </a:r>
            <a:r>
              <a:rPr lang="en-GB" sz="2800" dirty="0">
                <a:solidFill>
                  <a:srgbClr val="B10035"/>
                </a:solidFill>
              </a:rPr>
              <a:t> </a:t>
            </a:r>
          </a:p>
        </p:txBody>
      </p:sp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5235" y="1434833"/>
            <a:ext cx="1685649" cy="1685649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86918" y="1556070"/>
            <a:ext cx="1403216" cy="140321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339100" y="2905687"/>
            <a:ext cx="3759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SQE assessment:</a:t>
            </a:r>
          </a:p>
          <a:p>
            <a:pPr algn="ctr"/>
            <a:r>
              <a:rPr lang="en-GB" sz="2800" dirty="0">
                <a:solidFill>
                  <a:srgbClr val="B10035"/>
                </a:solidFill>
              </a:rPr>
              <a:t>sqe.sra.org.uk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6D15EF-0C31-4675-8169-CD69F4FB5D36}"/>
              </a:ext>
            </a:extLst>
          </p:cNvPr>
          <p:cNvSpPr txBox="1"/>
          <p:nvPr/>
        </p:nvSpPr>
        <p:spPr>
          <a:xfrm>
            <a:off x="1386918" y="5435814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SQE webinars:</a:t>
            </a:r>
          </a:p>
          <a:p>
            <a:pPr algn="ctr"/>
            <a:r>
              <a:rPr lang="en-GB" sz="2800" dirty="0">
                <a:solidFill>
                  <a:srgbClr val="B10035"/>
                </a:solidFill>
              </a:rPr>
              <a:t>youtube.com/SRAsolicitors</a:t>
            </a:r>
          </a:p>
        </p:txBody>
      </p:sp>
      <p:pic>
        <p:nvPicPr>
          <p:cNvPr id="1028" name="Picture 4" descr="YouTube Icon / Gray | Iphone icon, App icon, Ios app icon">
            <a:extLst>
              <a:ext uri="{FF2B5EF4-FFF2-40B4-BE49-F238E27FC236}">
                <a16:creationId xmlns:a16="http://schemas.microsoft.com/office/drawing/2014/main" id="{E684E320-4DE0-45AB-A94F-A5E20249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" b="12085"/>
          <a:stretch/>
        </p:blipFill>
        <p:spPr bwMode="auto">
          <a:xfrm>
            <a:off x="2809893" y="4177088"/>
            <a:ext cx="142875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Paper with solid fill">
            <a:extLst>
              <a:ext uri="{FF2B5EF4-FFF2-40B4-BE49-F238E27FC236}">
                <a16:creationId xmlns:a16="http://schemas.microsoft.com/office/drawing/2014/main" id="{23289560-66B6-44A6-9CC4-BD5035707A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7732" y="4177088"/>
            <a:ext cx="1385261" cy="138526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4106A56-6A79-41E4-8734-4315319B468E}"/>
              </a:ext>
            </a:extLst>
          </p:cNvPr>
          <p:cNvSpPr txBox="1"/>
          <p:nvPr/>
        </p:nvSpPr>
        <p:spPr>
          <a:xfrm>
            <a:off x="6765235" y="5516424"/>
            <a:ext cx="5426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Subscribe to SQE Update</a:t>
            </a:r>
          </a:p>
          <a:p>
            <a:pPr algn="ctr"/>
            <a:r>
              <a:rPr lang="en-GB" sz="2800" dirty="0"/>
              <a:t>newsletter: </a:t>
            </a:r>
            <a:r>
              <a:rPr lang="en-GB" sz="2800" dirty="0">
                <a:solidFill>
                  <a:srgbClr val="B10035"/>
                </a:solidFill>
              </a:rPr>
              <a:t>sra.org.uk/</a:t>
            </a:r>
            <a:r>
              <a:rPr lang="en-GB" sz="2800" dirty="0" err="1">
                <a:solidFill>
                  <a:srgbClr val="B10035"/>
                </a:solidFill>
              </a:rPr>
              <a:t>sqeupdate</a:t>
            </a:r>
            <a:r>
              <a:rPr lang="en-GB" sz="2800" dirty="0">
                <a:solidFill>
                  <a:srgbClr val="B1003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194" y="89177"/>
            <a:ext cx="6586491" cy="1316764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140" y="1703809"/>
            <a:ext cx="4541273" cy="441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7381" y="68627"/>
            <a:ext cx="6527800" cy="114300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Transition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9EB172-3F31-4A8C-8B09-0EE3C94F8529}"/>
              </a:ext>
            </a:extLst>
          </p:cNvPr>
          <p:cNvGrpSpPr/>
          <p:nvPr/>
        </p:nvGrpSpPr>
        <p:grpSpPr>
          <a:xfrm>
            <a:off x="895673" y="2513520"/>
            <a:ext cx="10250382" cy="1938992"/>
            <a:chOff x="895673" y="4340637"/>
            <a:chExt cx="10250382" cy="193899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5673" y="4350127"/>
              <a:ext cx="2016224" cy="1162539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7178109-A3A8-4E9B-91EB-4BDEE349CDD3}"/>
                </a:ext>
              </a:extLst>
            </p:cNvPr>
            <p:cNvSpPr txBox="1"/>
            <p:nvPr/>
          </p:nvSpPr>
          <p:spPr>
            <a:xfrm>
              <a:off x="2735627" y="4340637"/>
              <a:ext cx="841042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buClr>
                  <a:srgbClr val="9E1B34"/>
                </a:buClr>
              </a:pPr>
              <a:r>
                <a:rPr lang="en-GB" sz="2400" dirty="0">
                  <a:solidFill>
                    <a:prstClr val="black"/>
                  </a:solidFill>
                </a:rPr>
                <a:t>If you have started to train under the LPC route, you have choice to continue, or to switch to SQE. </a:t>
              </a:r>
            </a:p>
            <a:p>
              <a:pPr algn="l">
                <a:buClr>
                  <a:srgbClr val="9E1B34"/>
                </a:buClr>
              </a:pPr>
              <a:endParaRPr lang="en-GB" sz="2400" dirty="0">
                <a:solidFill>
                  <a:prstClr val="black"/>
                </a:solidFill>
              </a:endParaRPr>
            </a:p>
            <a:p>
              <a:pPr algn="l">
                <a:buClr>
                  <a:srgbClr val="9E1B34"/>
                </a:buClr>
              </a:pPr>
              <a:r>
                <a:rPr lang="en-GB" sz="2400" dirty="0">
                  <a:solidFill>
                    <a:prstClr val="black"/>
                  </a:solidFill>
                </a:rPr>
                <a:t>In general, last QLD/CPE programmes start autumn 2021. Then, everyone must take SQE</a:t>
              </a:r>
            </a:p>
          </p:txBody>
        </p:sp>
      </p:grpSp>
      <p:pic>
        <p:nvPicPr>
          <p:cNvPr id="13" name="Graphic 12" descr="Laptop">
            <a:extLst>
              <a:ext uri="{FF2B5EF4-FFF2-40B4-BE49-F238E27FC236}">
                <a16:creationId xmlns:a16="http://schemas.microsoft.com/office/drawing/2014/main" id="{00288440-BA10-4DBE-9E76-70E1CFB89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9517" y="4596698"/>
            <a:ext cx="1211153" cy="14514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2EB0F61-9579-4174-ACD5-66C53A1ADEF1}"/>
              </a:ext>
            </a:extLst>
          </p:cNvPr>
          <p:cNvSpPr txBox="1"/>
          <p:nvPr/>
        </p:nvSpPr>
        <p:spPr>
          <a:xfrm>
            <a:off x="2849967" y="4996714"/>
            <a:ext cx="8410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r>
              <a:rPr lang="en-GB" sz="2400" dirty="0">
                <a:solidFill>
                  <a:prstClr val="black"/>
                </a:solidFill>
              </a:rPr>
              <a:t>Details are complex - check them out on our website!</a:t>
            </a:r>
          </a:p>
          <a:p>
            <a:pPr algn="l">
              <a:buClr>
                <a:srgbClr val="9E1B34"/>
              </a:buClr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sra.org.uk/transitional-arrangements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896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564317" y="3952495"/>
            <a:ext cx="2769123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2179446" y="476945"/>
            <a:ext cx="6160636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160883" y="3952495"/>
            <a:ext cx="3315879" cy="2004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7825552" y="2453138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3528501" y="2471206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8223836" y="3952495"/>
            <a:ext cx="2882245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8921027" y="2300668"/>
            <a:ext cx="1487863" cy="160508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28513" y="2359277"/>
            <a:ext cx="1487863" cy="1487863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5918" y="2360166"/>
            <a:ext cx="1409903" cy="140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86F133-78A9-477A-B58C-536191728A18}"/>
              </a:ext>
            </a:extLst>
          </p:cNvPr>
          <p:cNvSpPr txBox="1"/>
          <p:nvPr/>
        </p:nvSpPr>
        <p:spPr>
          <a:xfrm>
            <a:off x="2180978" y="506295"/>
            <a:ext cx="612721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</a:t>
            </a:r>
            <a:endParaRPr lang="en-GB" sz="3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AC55BC-9D5D-4AD3-836A-6B33583FAFD0}"/>
              </a:ext>
            </a:extLst>
          </p:cNvPr>
          <p:cNvSpPr txBox="1"/>
          <p:nvPr/>
        </p:nvSpPr>
        <p:spPr>
          <a:xfrm>
            <a:off x="2146952" y="2086192"/>
            <a:ext cx="16447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FLK1</a:t>
            </a:r>
            <a:endParaRPr lang="en-GB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35E202-8D36-45B3-9FCA-426E883B51E1}"/>
              </a:ext>
            </a:extLst>
          </p:cNvPr>
          <p:cNvGrpSpPr/>
          <p:nvPr/>
        </p:nvGrpSpPr>
        <p:grpSpPr>
          <a:xfrm>
            <a:off x="815414" y="1508787"/>
            <a:ext cx="11666753" cy="4933598"/>
            <a:chOff x="590400" y="1518311"/>
            <a:chExt cx="11666753" cy="493359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77EF493-95F1-4002-8C49-BD1F81B1618A}"/>
                </a:ext>
              </a:extLst>
            </p:cNvPr>
            <p:cNvSpPr txBox="1"/>
            <p:nvPr/>
          </p:nvSpPr>
          <p:spPr>
            <a:xfrm>
              <a:off x="6936812" y="3139084"/>
              <a:ext cx="5320341" cy="25021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891" indent="-342891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Property Law and Practice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Wills and Admin of Estates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Solicitors Accounts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Land Law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Trust</a:t>
              </a:r>
            </a:p>
            <a:p>
              <a:pPr marL="342891" indent="-342891">
                <a:lnSpc>
                  <a:spcPct val="105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Criminal Law and Practice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9CADE4-C019-4362-AD91-42C830B6349F}"/>
                </a:ext>
              </a:extLst>
            </p:cNvPr>
            <p:cNvSpPr txBox="1"/>
            <p:nvPr/>
          </p:nvSpPr>
          <p:spPr>
            <a:xfrm>
              <a:off x="590400" y="3174152"/>
              <a:ext cx="6346412" cy="32777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891" indent="-342891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Business Law and Practice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Contract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Tort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System of England and </a:t>
              </a:r>
              <a:b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Wales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Public Law</a:t>
              </a:r>
            </a:p>
            <a:p>
              <a:pPr marL="342891" indent="-342891">
                <a:lnSpc>
                  <a:spcPct val="105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Services</a:t>
              </a:r>
            </a:p>
          </p:txBody>
        </p:sp>
        <p:pic>
          <p:nvPicPr>
            <p:cNvPr id="30" name="Graphic 29" descr="Laptop">
              <a:extLst>
                <a:ext uri="{FF2B5EF4-FFF2-40B4-BE49-F238E27FC236}">
                  <a16:creationId xmlns:a16="http://schemas.microsoft.com/office/drawing/2014/main" id="{E8278353-E665-4A7A-8C10-F0D87C925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179" y="1518311"/>
              <a:ext cx="1746028" cy="1746027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FF6C4CF-2E1E-44B5-8799-AFE2095D60BD}"/>
              </a:ext>
            </a:extLst>
          </p:cNvPr>
          <p:cNvSpPr txBox="1"/>
          <p:nvPr/>
        </p:nvSpPr>
        <p:spPr>
          <a:xfrm>
            <a:off x="8658477" y="2086192"/>
            <a:ext cx="13957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FLK2</a:t>
            </a:r>
            <a:endParaRPr lang="en-GB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B1B8DB-CA82-41A7-AEF0-2CCF16DE7C02}"/>
              </a:ext>
            </a:extLst>
          </p:cNvPr>
          <p:cNvCxnSpPr>
            <a:cxnSpLocks/>
          </p:cNvCxnSpPr>
          <p:nvPr/>
        </p:nvCxnSpPr>
        <p:spPr bwMode="auto">
          <a:xfrm>
            <a:off x="5883273" y="1888701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Graphic 11" descr="Laptop">
            <a:extLst>
              <a:ext uri="{FF2B5EF4-FFF2-40B4-BE49-F238E27FC236}">
                <a16:creationId xmlns:a16="http://schemas.microsoft.com/office/drawing/2014/main" id="{BF86C15C-70E6-4F64-A480-F2544AE09D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45887" y="1501252"/>
            <a:ext cx="1746028" cy="174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4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25" y="497679"/>
            <a:ext cx="6527800" cy="114300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2122743" y="541441"/>
            <a:ext cx="7758539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4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legal skills assessments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3149094" y="3824459"/>
            <a:ext cx="8492717" cy="1616596"/>
            <a:chOff x="3149093" y="3861035"/>
            <a:chExt cx="8492717" cy="161659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287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96726" y="3899879"/>
            <a:ext cx="2309567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1365" y="2321501"/>
            <a:ext cx="1124331" cy="1124331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2713" y="2604101"/>
            <a:ext cx="952851" cy="952851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937" y="2456478"/>
            <a:ext cx="1003289" cy="1003289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9642870" y="2196317"/>
            <a:ext cx="1487863" cy="160508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8829283" y="2920194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5981599" y="2920194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946643" y="2920194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15446" y="2413626"/>
            <a:ext cx="1252567" cy="1252567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1260469" y="2855244"/>
            <a:ext cx="275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6852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506-E06E-4F7C-82FF-FC04FAF3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166081"/>
            <a:ext cx="6527800" cy="1143000"/>
          </a:xfrm>
        </p:spPr>
        <p:txBody>
          <a:bodyPr/>
          <a:lstStyle/>
          <a:p>
            <a:r>
              <a:rPr lang="en-GB" sz="4000" dirty="0"/>
              <a:t>SQE2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EF8549-0893-461B-8B62-8F58A6790539}"/>
              </a:ext>
            </a:extLst>
          </p:cNvPr>
          <p:cNvSpPr txBox="1"/>
          <p:nvPr/>
        </p:nvSpPr>
        <p:spPr>
          <a:xfrm>
            <a:off x="2059173" y="508191"/>
            <a:ext cx="802160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 legal skills assessments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F38A5EE-A1AD-4DC9-A99F-732D115D6631}"/>
              </a:ext>
            </a:extLst>
          </p:cNvPr>
          <p:cNvGrpSpPr/>
          <p:nvPr/>
        </p:nvGrpSpPr>
        <p:grpSpPr>
          <a:xfrm>
            <a:off x="-69118" y="2975137"/>
            <a:ext cx="11312843" cy="3277758"/>
            <a:chOff x="659010" y="2739751"/>
            <a:chExt cx="9255565" cy="327775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5F558EF-8F2D-42EA-B913-D1780D24C462}"/>
                </a:ext>
              </a:extLst>
            </p:cNvPr>
            <p:cNvSpPr txBox="1"/>
            <p:nvPr/>
          </p:nvSpPr>
          <p:spPr>
            <a:xfrm>
              <a:off x="5980054" y="2739752"/>
              <a:ext cx="3934521" cy="32777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Across </a:t>
              </a:r>
              <a:r>
                <a:rPr lang="en-GB" sz="2400" b="1" dirty="0">
                  <a:solidFill>
                    <a:srgbClr val="B1003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five</a:t>
              </a:r>
              <a:r>
                <a:rPr lang="en-GB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contexts</a:t>
              </a:r>
              <a:endPara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Criminal Litigation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Property Practice</a:t>
              </a:r>
            </a:p>
            <a:p>
              <a:pPr marL="342891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Wills and Intestacy, Probate </a:t>
              </a:r>
              <a:b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Administration and Practice</a:t>
              </a:r>
            </a:p>
            <a:p>
              <a:pPr marL="342891" indent="-342891">
                <a:lnSpc>
                  <a:spcPct val="105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Business organisation rules and procedures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AA7A1B-988A-4CDD-BAEE-53AEA94DD0D1}"/>
                </a:ext>
              </a:extLst>
            </p:cNvPr>
            <p:cNvSpPr txBox="1"/>
            <p:nvPr/>
          </p:nvSpPr>
          <p:spPr>
            <a:xfrm>
              <a:off x="659010" y="2739751"/>
              <a:ext cx="4642206" cy="32777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400" b="1" dirty="0">
                  <a:latin typeface="Arial" panose="020B0604020202020204" pitchFamily="34" charset="0"/>
                  <a:ea typeface="Calibri" panose="020F0502020204030204" pitchFamily="34" charset="0"/>
                </a:rPr>
                <a:t>           </a:t>
              </a:r>
              <a:r>
                <a:rPr lang="en-GB" sz="2400" b="1" dirty="0">
                  <a:solidFill>
                    <a:srgbClr val="B1003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Six</a:t>
              </a:r>
              <a:r>
                <a:rPr lang="en-GB" sz="2400" b="1" dirty="0">
                  <a:latin typeface="Arial" panose="020B0604020202020204" pitchFamily="34" charset="0"/>
                  <a:ea typeface="Calibri" panose="020F0502020204030204" pitchFamily="34" charset="0"/>
                </a:rPr>
                <a:t> skills assessed</a:t>
              </a:r>
              <a:endParaRPr lang="en-GB" sz="2400" dirty="0"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Client interviewing and attendance note</a:t>
              </a: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Advocacy</a:t>
              </a: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Case and matter analysis </a:t>
              </a: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Legal research </a:t>
              </a: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Legal writing</a:t>
              </a:r>
            </a:p>
            <a:p>
              <a:pPr marL="1257269" lvl="2" indent="-342891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2400" dirty="0">
                  <a:latin typeface="Arial" panose="020B0604020202020204" pitchFamily="34" charset="0"/>
                  <a:ea typeface="Calibri" panose="020F0502020204030204" pitchFamily="34" charset="0"/>
                </a:rPr>
                <a:t>Legal drafting</a:t>
              </a:r>
            </a:p>
          </p:txBody>
        </p:sp>
      </p:grpSp>
      <p:pic>
        <p:nvPicPr>
          <p:cNvPr id="6" name="Graphic 5" descr="Spinning Plates">
            <a:extLst>
              <a:ext uri="{FF2B5EF4-FFF2-40B4-BE49-F238E27FC236}">
                <a16:creationId xmlns:a16="http://schemas.microsoft.com/office/drawing/2014/main" id="{C793A13B-F195-4C83-93FA-FCF894A88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9173" y="1773919"/>
            <a:ext cx="1038439" cy="1038439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D1F98D1A-469B-4E61-905D-30DF2C1E9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22619" y="1881024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2D3A5-3636-4194-A036-95B8597091BF}"/>
              </a:ext>
            </a:extLst>
          </p:cNvPr>
          <p:cNvCxnSpPr>
            <a:cxnSpLocks/>
          </p:cNvCxnSpPr>
          <p:nvPr/>
        </p:nvCxnSpPr>
        <p:spPr bwMode="auto">
          <a:xfrm>
            <a:off x="5408489" y="1954215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3154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7383" y="68627"/>
            <a:ext cx="8544949" cy="1143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T</a:t>
            </a:r>
            <a:r>
              <a:rPr lang="en-GB" dirty="0">
                <a:ea typeface="ＭＳ Ｐゴシック" pitchFamily="34" charset="-128"/>
              </a:rPr>
              <a:t>raining and recruitment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09704" y="4406073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Better information to recruit staff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2409704" y="1928708"/>
            <a:ext cx="9914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unding through apprenticeships</a:t>
            </a:r>
            <a:endParaRPr lang="en-GB" dirty="0"/>
          </a:p>
        </p:txBody>
      </p:sp>
      <p:pic>
        <p:nvPicPr>
          <p:cNvPr id="18" name="Graphic 17" descr="Business Growth">
            <a:extLst>
              <a:ext uri="{FF2B5EF4-FFF2-40B4-BE49-F238E27FC236}">
                <a16:creationId xmlns:a16="http://schemas.microsoft.com/office/drawing/2014/main" id="{13DE52F7-65E1-4879-A738-2F8CDF419F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8629" y="4216039"/>
            <a:ext cx="1048013" cy="104801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9B831D6-0052-4BFA-8A46-F61B576EF67F}"/>
              </a:ext>
            </a:extLst>
          </p:cNvPr>
          <p:cNvSpPr txBox="1"/>
          <p:nvPr/>
        </p:nvSpPr>
        <p:spPr>
          <a:xfrm>
            <a:off x="2321570" y="3169009"/>
            <a:ext cx="954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Tailor training to meet your business needs</a:t>
            </a:r>
          </a:p>
        </p:txBody>
      </p:sp>
      <p:pic>
        <p:nvPicPr>
          <p:cNvPr id="17" name="Graphic 16" descr="Alterations &amp; Tailoring">
            <a:extLst>
              <a:ext uri="{FF2B5EF4-FFF2-40B4-BE49-F238E27FC236}">
                <a16:creationId xmlns:a16="http://schemas.microsoft.com/office/drawing/2014/main" id="{4C95FBE4-1BBC-4380-B791-0A1D555647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8629" y="2971800"/>
            <a:ext cx="914400" cy="914400"/>
          </a:xfrm>
          <a:prstGeom prst="rect">
            <a:avLst/>
          </a:prstGeom>
        </p:spPr>
      </p:pic>
      <p:pic>
        <p:nvPicPr>
          <p:cNvPr id="21" name="Graphic 20" descr="Philanthropy">
            <a:extLst>
              <a:ext uri="{FF2B5EF4-FFF2-40B4-BE49-F238E27FC236}">
                <a16:creationId xmlns:a16="http://schemas.microsoft.com/office/drawing/2014/main" id="{91E2F8DA-B7B3-4FC9-950B-5AFFD39686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8629" y="1799088"/>
            <a:ext cx="914401" cy="91440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EA4393C-4E08-4322-A004-B0F29DDFB2E9}"/>
              </a:ext>
            </a:extLst>
          </p:cNvPr>
          <p:cNvSpPr txBox="1"/>
          <p:nvPr/>
        </p:nvSpPr>
        <p:spPr>
          <a:xfrm>
            <a:off x="2409704" y="5530463"/>
            <a:ext cx="9914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Better guarantee of standards</a:t>
            </a:r>
            <a:endParaRPr lang="en-GB" dirty="0"/>
          </a:p>
        </p:txBody>
      </p:sp>
      <p:pic>
        <p:nvPicPr>
          <p:cNvPr id="23" name="Graphic 22" descr="Thumbs up sign">
            <a:extLst>
              <a:ext uri="{FF2B5EF4-FFF2-40B4-BE49-F238E27FC236}">
                <a16:creationId xmlns:a16="http://schemas.microsoft.com/office/drawing/2014/main" id="{33C28DAB-B9A3-4995-A746-D2FE62A442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5435" y="533487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B7FE-1BF9-4C15-88BD-B19E97BE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QWE?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1E0E-6164-4452-BF79-C3869CF7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725" y="1635126"/>
            <a:ext cx="10345016" cy="5222874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Any experience of providing legal services enables an individual to develop some or all of the competences outlined in the Statement of Solicitor Competence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Can be done in England or Wales or overseas – does not have to be in an organisation we regulate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Must be at least two years working full time or the equivalent on a part time basis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Can be done in up to four separate organisations providing legal services</a:t>
            </a:r>
            <a:endParaRPr lang="en-GB" sz="2000" dirty="0"/>
          </a:p>
        </p:txBody>
      </p:sp>
      <p:pic>
        <p:nvPicPr>
          <p:cNvPr id="5" name="Graphic 4" descr="Scales of justice with solid fill">
            <a:extLst>
              <a:ext uri="{FF2B5EF4-FFF2-40B4-BE49-F238E27FC236}">
                <a16:creationId xmlns:a16="http://schemas.microsoft.com/office/drawing/2014/main" id="{7FF2FFF3-4B73-43DC-A6BC-6DA8EF11E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879" y="1586536"/>
            <a:ext cx="914400" cy="914400"/>
          </a:xfrm>
          <a:prstGeom prst="rect">
            <a:avLst/>
          </a:prstGeom>
        </p:spPr>
      </p:pic>
      <p:pic>
        <p:nvPicPr>
          <p:cNvPr id="7" name="Graphic 6" descr="Earth Globe - Asia with solid fill">
            <a:extLst>
              <a:ext uri="{FF2B5EF4-FFF2-40B4-BE49-F238E27FC236}">
                <a16:creationId xmlns:a16="http://schemas.microsoft.com/office/drawing/2014/main" id="{0474A027-9573-4800-93A8-4A27137844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4879" y="3165954"/>
            <a:ext cx="914400" cy="914400"/>
          </a:xfrm>
          <a:prstGeom prst="rect">
            <a:avLst/>
          </a:prstGeom>
        </p:spPr>
      </p:pic>
      <p:pic>
        <p:nvPicPr>
          <p:cNvPr id="11" name="Graphic 10" descr="Artificial Intelligence outline">
            <a:extLst>
              <a:ext uri="{FF2B5EF4-FFF2-40B4-BE49-F238E27FC236}">
                <a16:creationId xmlns:a16="http://schemas.microsoft.com/office/drawing/2014/main" id="{3B45CDD8-058A-4612-8E5C-02238169F2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4879" y="4532370"/>
            <a:ext cx="914400" cy="914400"/>
          </a:xfrm>
          <a:prstGeom prst="rect">
            <a:avLst/>
          </a:prstGeom>
        </p:spPr>
      </p:pic>
      <p:pic>
        <p:nvPicPr>
          <p:cNvPr id="16" name="Graphic 15" descr="City">
            <a:extLst>
              <a:ext uri="{FF2B5EF4-FFF2-40B4-BE49-F238E27FC236}">
                <a16:creationId xmlns:a16="http://schemas.microsoft.com/office/drawing/2014/main" id="{11DEBC82-A2A5-42D1-B48B-E7088FD30D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689" y="5649833"/>
            <a:ext cx="866590" cy="86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9007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1345edcbe1107730cb194c67f81fa535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25c8c9e26c3dc0efdcdfd5bd1d91e0a3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38B75-EAA3-4A4C-B708-DC76287C52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93b9354-0d01-4804-bd3d-18adf0c4c298"/>
    <ds:schemaRef ds:uri="http://purl.org/dc/elements/1.1/"/>
    <ds:schemaRef ds:uri="http://schemas.microsoft.com/office/2006/metadata/properties"/>
    <ds:schemaRef ds:uri="034f807c-094b-4332-935f-00b24bf8c5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CA04F16-A413-4F54-812F-D9AEAFEB0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5858</TotalTime>
  <Words>684</Words>
  <Application>Microsoft Office PowerPoint</Application>
  <PresentationFormat>Widescreen</PresentationFormat>
  <Paragraphs>136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1_Default Design</vt:lpstr>
      <vt:lpstr>Custom Design</vt:lpstr>
      <vt:lpstr> Solicitors Qualifying Examination:  what it means for law firms </vt:lpstr>
      <vt:lpstr>What is the SQE?</vt:lpstr>
      <vt:lpstr>Transition</vt:lpstr>
      <vt:lpstr>SQE1 </vt:lpstr>
      <vt:lpstr>SQE1 </vt:lpstr>
      <vt:lpstr>SQE2 </vt:lpstr>
      <vt:lpstr>SQE2</vt:lpstr>
      <vt:lpstr>Training and recruitment</vt:lpstr>
      <vt:lpstr>What is QWE?</vt:lpstr>
      <vt:lpstr>Benefits of QWE for firms</vt:lpstr>
      <vt:lpstr>Confirming QWE</vt:lpstr>
      <vt:lpstr>What is confirmed</vt:lpstr>
      <vt:lpstr>Things to consider</vt:lpstr>
      <vt:lpstr>What does good QWE look like</vt:lpstr>
      <vt:lpstr>Further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</dc:title>
  <dc:creator>Solicitors Regulation Authority (SRA)</dc:creator>
  <cp:lastModifiedBy>Matthew Maidment</cp:lastModifiedBy>
  <cp:revision>129</cp:revision>
  <dcterms:created xsi:type="dcterms:W3CDTF">2017-12-13T11:07:43Z</dcterms:created>
  <dcterms:modified xsi:type="dcterms:W3CDTF">2021-11-11T08:47:24Z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