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4" r:id="rId2"/>
    <p:sldId id="285" r:id="rId3"/>
    <p:sldId id="288" r:id="rId4"/>
    <p:sldId id="306" r:id="rId5"/>
    <p:sldId id="307" r:id="rId6"/>
    <p:sldId id="287" r:id="rId7"/>
    <p:sldId id="299" r:id="rId8"/>
    <p:sldId id="303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C2403A-FD63-C669-4601-42F21B9C2B87}" name="Liz Rosser" initials="LR" userId="S::Liz.Rosser@sra.org.uk::0b4f328b-63d9-4f6a-ba6f-3f267acd49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49B7D-0B0A-6B75-0DC8-1BF0EDBFE4F6}" v="134" dt="2025-05-14T12:48:08.872"/>
    <p1510:client id="{EBE3DC6F-F9D7-ACA5-AE04-E980F57FAC31}" v="1" dt="2025-05-14T09:24:32.918"/>
    <p1510:client id="{FB9FE549-C6CB-40EA-84A1-005A22288F38}" v="4" dt="2025-05-14T09:21:36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7D74D-DFBA-45FC-BC82-9685640B51E2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30768-F0B6-4CAF-A8E4-85B2865EA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3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13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04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C0368-F405-F570-B362-524AC9FC5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D59CB8-10F3-FEE2-0D81-325507FF5B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6FF555-7CC6-7ED6-ECC2-9F09E3EEB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48F87-4D4E-C07F-B6EF-372D9CCAA5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926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EC070-820D-4FD6-4E64-3AF5906EC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C21174-F53B-4DDD-2033-53D7CBE162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E3A4E6-2CF4-9EE0-769A-59CCE8F35E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C8B0-54C9-F72B-D758-6418403FA0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434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974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76F520-AB36-AD4C-9DE7-448EFDBF6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C055B1-C7E3-0BFA-7654-D0296986BD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681E7E-9BE3-2F81-9C9D-DBDD6E30B5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1ECCA-1529-0EBE-0E96-B66C422DB6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493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B8210-8154-4A79-BDEF-4954C2576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1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41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87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4" y="1690426"/>
            <a:ext cx="11523133" cy="4476751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3200"/>
            </a:lvl1pPr>
            <a:lvl2pPr>
              <a:spcBef>
                <a:spcPts val="0"/>
              </a:spcBef>
              <a:spcAft>
                <a:spcPts val="1200"/>
              </a:spcAft>
              <a:defRPr sz="2933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29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342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5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11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0359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41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45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88B89-A380-074F-75D7-477368D80C5E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152278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consultation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62371" y="1571565"/>
            <a:ext cx="8867258" cy="1468967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GB" sz="4200" b="1" dirty="0">
                <a:ea typeface="ＭＳ Ｐゴシック" pitchFamily="34" charset="-128"/>
              </a:rPr>
              <a:t>Business plan and budget for 2025–26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81812" y="3245094"/>
            <a:ext cx="8428375" cy="1593668"/>
          </a:xfrm>
        </p:spPr>
        <p:txBody>
          <a:bodyPr/>
          <a:lstStyle/>
          <a:p>
            <a:r>
              <a:rPr lang="en-GB" sz="2800" b="1" dirty="0">
                <a:solidFill>
                  <a:srgbClr val="262626"/>
                </a:solidFill>
                <a:ea typeface="ＭＳ Ｐゴシック" pitchFamily="34" charset="-128"/>
              </a:rPr>
              <a:t>Aileen Armstrong</a:t>
            </a:r>
            <a: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  <a:t>, Executive Director, Strategy, Innovation and External Affairs </a:t>
            </a:r>
          </a:p>
          <a:p>
            <a:r>
              <a:rPr lang="en-GB" sz="2800" b="1" dirty="0">
                <a:solidFill>
                  <a:srgbClr val="262626"/>
                </a:solidFill>
                <a:ea typeface="ＭＳ Ｐゴシック" pitchFamily="34" charset="-128"/>
              </a:rPr>
              <a:t>Liz Rosser</a:t>
            </a:r>
            <a: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  <a:t>, Executive Director, Operations and Resources</a:t>
            </a:r>
          </a:p>
          <a:p>
            <a:b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</a:br>
            <a:endParaRPr lang="en-GB" sz="2800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Our 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32" y="1619848"/>
            <a:ext cx="11188537" cy="4977801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sz="2800" kern="0" dirty="0"/>
              <a:t>Consulting on our 2025–26 Business </a:t>
            </a:r>
            <a:r>
              <a:rPr lang="en-GB" sz="2800" dirty="0"/>
              <a:t>P</a:t>
            </a:r>
            <a:r>
              <a:rPr lang="en-GB" sz="2800" kern="0" dirty="0"/>
              <a:t>lan and budget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sz="2800" dirty="0"/>
              <a:t>F</a:t>
            </a:r>
            <a:r>
              <a:rPr lang="en-GB" sz="2800" kern="0" dirty="0"/>
              <a:t>inal year of 2023–26 Corporate Strategy period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sz="2800" kern="100" dirty="0">
                <a:effectLst/>
                <a:latin typeface="Arial"/>
                <a:ea typeface="Aptos" panose="020B0004020202020204" pitchFamily="34" charset="0"/>
              </a:rPr>
              <a:t>Supports mission: </a:t>
            </a:r>
            <a:r>
              <a:rPr lang="en-GB" sz="2800" kern="100" dirty="0">
                <a:latin typeface="Arial"/>
                <a:ea typeface="Aptos" panose="020B0004020202020204" pitchFamily="34" charset="0"/>
              </a:rPr>
              <a:t>‘</a:t>
            </a:r>
            <a:r>
              <a:rPr lang="en-GB" sz="2800" kern="100" dirty="0">
                <a:effectLst/>
                <a:latin typeface="Arial"/>
                <a:ea typeface="Aptos" panose="020B0004020202020204" pitchFamily="34" charset="0"/>
              </a:rPr>
              <a:t>driving confidence and trust in legal services’ </a:t>
            </a:r>
            <a:endParaRPr lang="en-US" sz="2000" dirty="0"/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sz="2800" dirty="0"/>
              <a:t>Consultation covers: 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GB" sz="2533" dirty="0"/>
              <a:t>planned workstreams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GB" sz="2533" dirty="0"/>
              <a:t>proposed budget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GB" sz="2533" dirty="0"/>
              <a:t>proposed practising certificate fee and proposed compensation fund contributions</a:t>
            </a: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39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DF921-F84A-4655-1A07-1800F8A66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286E-0A4A-ABC1-2B37-3C2F2C93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70" y="260352"/>
            <a:ext cx="6527800" cy="1143000"/>
          </a:xfrm>
        </p:spPr>
        <p:txBody>
          <a:bodyPr wrap="square" anchor="ctr">
            <a:normAutofit/>
          </a:bodyPr>
          <a:lstStyle/>
          <a:p>
            <a:r>
              <a:rPr lang="en-GB" sz="4000" dirty="0"/>
              <a:t>Responding to shifting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F2FD0-34A4-28F4-A2FE-DB66B4C04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07" y="1498963"/>
            <a:ext cx="11303385" cy="4938665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Period of rapid change since launching our strategy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>
                <a:solidFill>
                  <a:srgbClr val="212529"/>
                </a:solidFill>
              </a:rPr>
              <a:t>more large firm failures 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high-volume consumer claims market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2400" dirty="0"/>
              <a:t>rise in reports </a:t>
            </a:r>
            <a:r>
              <a:rPr lang="en-GB" sz="2400" kern="0" dirty="0"/>
              <a:t>(+20%)</a:t>
            </a:r>
          </a:p>
          <a:p>
            <a:pPr marL="539750" lvl="1" indent="-4572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More we need to do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rise in investigations (+40%)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2400" kern="0" dirty="0"/>
              <a:t>more </a:t>
            </a:r>
            <a:r>
              <a:rPr lang="en-GB" sz="2400" dirty="0"/>
              <a:t>varied and complex cases</a:t>
            </a:r>
          </a:p>
          <a:p>
            <a:pPr marL="539750" lvl="1" indent="-4572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Further change anticipated (eg technology and AI)</a:t>
            </a:r>
          </a:p>
        </p:txBody>
      </p:sp>
    </p:spTree>
    <p:extLst>
      <p:ext uri="{BB962C8B-B14F-4D97-AF65-F5344CB8AC3E}">
        <p14:creationId xmlns:p14="http://schemas.microsoft.com/office/powerpoint/2010/main" val="427457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FCB91-73EA-22ED-7A1F-7CB6CCD18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5D3BC-1A12-A733-CC5E-98B686F4A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70" y="260352"/>
            <a:ext cx="6527800" cy="1143000"/>
          </a:xfrm>
        </p:spPr>
        <p:txBody>
          <a:bodyPr wrap="square" anchor="ctr">
            <a:normAutofit/>
          </a:bodyPr>
          <a:lstStyle/>
          <a:p>
            <a:r>
              <a:rPr lang="en-GB" sz="4000" dirty="0"/>
              <a:t>Investing in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86050-D7EA-CF9B-4F4C-CEE29B29E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08" y="1658983"/>
            <a:ext cx="11303385" cy="4938665"/>
          </a:xfrm>
        </p:spPr>
        <p:txBody>
          <a:bodyPr wrap="square" anchor="t">
            <a:normAutofit/>
          </a:bodyPr>
          <a:lstStyle/>
          <a:p>
            <a:pPr marL="456565" indent="-456565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800" kern="100" dirty="0">
                <a:latin typeface="Arial"/>
                <a:ea typeface="Aptos" panose="020B0004020202020204" pitchFamily="34" charset="0"/>
              </a:rPr>
              <a:t>Additional resource needed to respond to shifting risks: </a:t>
            </a:r>
            <a:endParaRPr lang="en-GB" sz="2800" dirty="0"/>
          </a:p>
          <a:p>
            <a:pPr marL="989965" lvl="1" indent="-380365">
              <a:lnSpc>
                <a:spcPct val="90000"/>
              </a:lnSpc>
              <a:spcBef>
                <a:spcPts val="0"/>
              </a:spcBef>
              <a:spcAft>
                <a:spcPts val="3600"/>
              </a:spcAft>
            </a:pPr>
            <a:r>
              <a:rPr lang="en-GB" sz="2600" dirty="0">
                <a:ea typeface="ＭＳ Ｐゴシック"/>
              </a:rPr>
              <a:t>accelerating work to improve how we use data and intelligence to spot new risks (Risk and Data Programme)</a:t>
            </a:r>
            <a:endParaRPr lang="en-GB" sz="2600" dirty="0">
              <a:ea typeface="ＭＳ Ｐゴシック"/>
              <a:cs typeface="Arial"/>
            </a:endParaRPr>
          </a:p>
          <a:p>
            <a:pPr marL="989965" lvl="1" indent="-380365">
              <a:lnSpc>
                <a:spcPct val="90000"/>
              </a:lnSpc>
              <a:spcBef>
                <a:spcPts val="0"/>
              </a:spcBef>
              <a:spcAft>
                <a:spcPts val="3600"/>
              </a:spcAft>
            </a:pPr>
            <a:r>
              <a:rPr lang="en-GB" sz="2600" dirty="0">
                <a:ea typeface="ＭＳ Ｐゴシック"/>
              </a:rPr>
              <a:t>significant new programmes to respond to new challenges: client money, high-volume consumer claims and ethics</a:t>
            </a:r>
            <a:endParaRPr lang="en-GB" sz="2600" dirty="0">
              <a:ea typeface="ＭＳ Ｐゴシック"/>
              <a:cs typeface="Arial"/>
            </a:endParaRPr>
          </a:p>
          <a:p>
            <a:pPr marL="989965" lvl="1" indent="-380365">
              <a:lnSpc>
                <a:spcPct val="90000"/>
              </a:lnSpc>
              <a:spcBef>
                <a:spcPts val="0"/>
              </a:spcBef>
              <a:spcAft>
                <a:spcPts val="3600"/>
              </a:spcAft>
            </a:pPr>
            <a:r>
              <a:rPr lang="en-GB" sz="2600" dirty="0"/>
              <a:t>responding to new issues as they arise</a:t>
            </a:r>
            <a:endParaRPr lang="en-GB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08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8438A-7094-3485-7711-2A21F7AA4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40D9-B715-AC18-7C43-C90994E8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70" y="260352"/>
            <a:ext cx="6527800" cy="1143000"/>
          </a:xfrm>
        </p:spPr>
        <p:txBody>
          <a:bodyPr wrap="square" anchor="ctr">
            <a:normAutofit/>
          </a:bodyPr>
          <a:lstStyle/>
          <a:p>
            <a:r>
              <a:rPr lang="en-GB" sz="4000" dirty="0"/>
              <a:t>Keeping costs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B6CD-465D-3A04-B947-DBF4C2106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08" y="1658983"/>
            <a:ext cx="11303385" cy="493866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Delivering efficiencies where we can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800" kern="100" dirty="0">
                <a:latin typeface="Arial"/>
                <a:ea typeface="Aptos" panose="020B0004020202020204" pitchFamily="34" charset="0"/>
              </a:rPr>
              <a:t>Reprioritisation</a:t>
            </a:r>
            <a:endParaRPr lang="en-GB" sz="2800" dirty="0"/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600"/>
              </a:spcAft>
            </a:pPr>
            <a:r>
              <a:rPr lang="en-GB" sz="2600" dirty="0"/>
              <a:t>paused development of a safe testing environment for innovation and technology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600"/>
              </a:spcAft>
            </a:pPr>
            <a:r>
              <a:rPr lang="en-GB" sz="2600" dirty="0"/>
              <a:t>carrying out further work around data quality and our technical infrastructure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endParaRPr lang="en-GB" sz="2600" dirty="0"/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95988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314E5-FFFE-B192-6A6F-7F8874571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444BA-983E-A0A8-0706-2A8E5A190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4" y="1619848"/>
            <a:ext cx="11525400" cy="5095367"/>
          </a:xfrm>
        </p:spPr>
        <p:txBody>
          <a:bodyPr/>
          <a:lstStyle/>
          <a:p>
            <a:pPr marL="456565" indent="-456565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a typeface="ＭＳ Ｐゴシック"/>
              </a:rPr>
              <a:t>Each year we work to minimise any increase</a:t>
            </a:r>
            <a:endParaRPr lang="en-US" dirty="0">
              <a:ea typeface="ＭＳ Ｐゴシック"/>
            </a:endParaRPr>
          </a:p>
          <a:p>
            <a:pPr marL="456565" indent="-456565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a typeface="ＭＳ Ｐゴシック"/>
              </a:rPr>
              <a:t>Last six years: kept our costs and fees down – average of 2% increase per year of fees over that period</a:t>
            </a:r>
          </a:p>
          <a:p>
            <a:pPr marL="456565" indent="-456565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a typeface="ＭＳ Ｐゴシック"/>
              </a:rPr>
              <a:t>Proposed amount being funded by practising certificate fees: increasing by £16.3m to £86.5m  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br>
              <a:rPr lang="en-GB" sz="2400" dirty="0"/>
            </a:b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B78A57E-49D7-DC07-4F0F-8BA71F36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260351"/>
            <a:ext cx="7063894" cy="1143000"/>
          </a:xfrm>
        </p:spPr>
        <p:txBody>
          <a:bodyPr/>
          <a:lstStyle/>
          <a:p>
            <a:r>
              <a:rPr lang="en-GB" sz="4000" dirty="0"/>
              <a:t>Our budget</a:t>
            </a:r>
          </a:p>
        </p:txBody>
      </p:sp>
    </p:spTree>
    <p:extLst>
      <p:ext uri="{BB962C8B-B14F-4D97-AF65-F5344CB8AC3E}">
        <p14:creationId xmlns:p14="http://schemas.microsoft.com/office/powerpoint/2010/main" val="412054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DF91D-9E61-057E-C84E-8DB4A4CED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2FE60-72F4-29A5-382A-14714B0DD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4" y="1619848"/>
            <a:ext cx="11525400" cy="5095367"/>
          </a:xfrm>
        </p:spPr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GB" sz="2800" dirty="0">
                <a:latin typeface="Arial"/>
                <a:ea typeface="Times New Roman" panose="02020603050405020304" pitchFamily="18" charset="0"/>
              </a:rPr>
              <a:t>Key points </a:t>
            </a:r>
            <a:endParaRPr lang="en-GB" sz="2800" dirty="0">
              <a:effectLst/>
              <a:latin typeface="Arial"/>
              <a:ea typeface="Times New Roman" panose="02020603050405020304" pitchFamily="18" charset="0"/>
            </a:endParaRPr>
          </a:p>
          <a:p>
            <a:pPr marL="456565" indent="-456565">
              <a:spcAft>
                <a:spcPts val="1800"/>
              </a:spcAft>
            </a:pPr>
            <a:r>
              <a:rPr lang="en-GB" sz="2800" b="1" dirty="0">
                <a:latin typeface="Arial"/>
                <a:ea typeface="Arial" panose="020B0604020202020204" pitchFamily="34" charset="0"/>
              </a:rPr>
              <a:t>Practising certificate fee</a:t>
            </a:r>
            <a:r>
              <a:rPr lang="en-GB" sz="2800" dirty="0">
                <a:latin typeface="Arial"/>
                <a:ea typeface="Arial" panose="020B0604020202020204" pitchFamily="34" charset="0"/>
              </a:rPr>
              <a:t>: </a:t>
            </a:r>
            <a:r>
              <a:rPr lang="en-GB" sz="2800" dirty="0">
                <a:effectLst/>
                <a:latin typeface="Arial"/>
                <a:ea typeface="Arial" panose="020B0604020202020204" pitchFamily="34" charset="0"/>
              </a:rPr>
              <a:t>proposing an increase to our share from £164 to £190</a:t>
            </a:r>
            <a:endParaRPr lang="en-GB" sz="2800" dirty="0">
              <a:latin typeface="Arial"/>
              <a:ea typeface="Arial" panose="020B0604020202020204" pitchFamily="34" charset="0"/>
            </a:endParaRPr>
          </a:p>
          <a:p>
            <a:pPr marL="456565" indent="-456565">
              <a:spcAft>
                <a:spcPts val="1800"/>
              </a:spcAft>
            </a:pPr>
            <a:r>
              <a:rPr lang="en-GB" sz="2800" b="1" dirty="0">
                <a:latin typeface="Arial"/>
                <a:ea typeface="Arial" panose="020B0604020202020204" pitchFamily="34" charset="0"/>
              </a:rPr>
              <a:t>Compensation fund</a:t>
            </a:r>
            <a:r>
              <a:rPr lang="en-GB" sz="2800" dirty="0">
                <a:latin typeface="Arial"/>
                <a:ea typeface="Arial" panose="020B0604020202020204" pitchFamily="34" charset="0"/>
              </a:rPr>
              <a:t>: proposing a </a:t>
            </a:r>
            <a:r>
              <a:rPr lang="en-GB" sz="2800" dirty="0">
                <a:effectLst/>
                <a:latin typeface="Arial"/>
                <a:ea typeface="Arial" panose="020B0604020202020204" pitchFamily="34" charset="0"/>
              </a:rPr>
              <a:t>reduction to individual contributions from £90 to £70. Firm contributions down from £2,220 to £1,950 </a:t>
            </a:r>
          </a:p>
          <a:p>
            <a:pPr marL="456565" indent="-456565">
              <a:spcAft>
                <a:spcPts val="1800"/>
              </a:spcAft>
            </a:pPr>
            <a:r>
              <a:rPr lang="en-GB" sz="2800" b="1" kern="100" dirty="0">
                <a:solidFill>
                  <a:schemeClr val="accent4"/>
                </a:solidFill>
                <a:latin typeface="Arial"/>
                <a:ea typeface="Aptos" panose="020B0004020202020204" pitchFamily="34" charset="0"/>
                <a:cs typeface="Arial"/>
              </a:rPr>
              <a:t>Overall individual fee rise of £6 – an increase of 2.4% –</a:t>
            </a:r>
            <a:r>
              <a:rPr lang="en-GB" sz="2800" kern="100" dirty="0">
                <a:solidFill>
                  <a:schemeClr val="accent4"/>
                </a:solidFill>
                <a:latin typeface="Arial"/>
                <a:ea typeface="Aptos" panose="020B0004020202020204" pitchFamily="34" charset="0"/>
                <a:cs typeface="Arial"/>
              </a:rPr>
              <a:t> </a:t>
            </a:r>
            <a:r>
              <a:rPr lang="en-GB" sz="2800" kern="100" dirty="0">
                <a:solidFill>
                  <a:schemeClr val="accent4"/>
                </a:solidFill>
                <a:latin typeface="Arial"/>
                <a:ea typeface="Aptos" panose="020B0004020202020204" pitchFamily="34" charset="0"/>
              </a:rPr>
              <a:t>rise in practising certificate fee</a:t>
            </a:r>
            <a:r>
              <a:rPr lang="en-GB" sz="2800" kern="100" dirty="0">
                <a:solidFill>
                  <a:schemeClr val="accent4"/>
                </a:solidFill>
                <a:effectLst/>
                <a:latin typeface="Arial"/>
                <a:ea typeface="Aptos" panose="020B0004020202020204" pitchFamily="34" charset="0"/>
              </a:rPr>
              <a:t> largely offset by a reduction in compensation fund contributions</a:t>
            </a:r>
            <a:endParaRPr lang="en-GB" sz="2800" kern="100" dirty="0">
              <a:solidFill>
                <a:schemeClr val="accent4"/>
              </a:solidFill>
            </a:endParaRP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br>
              <a:rPr lang="en-GB" sz="2400" dirty="0"/>
            </a:b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379EC2A-F60B-D13C-0D26-4D10CAD95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603827" cy="1143000"/>
          </a:xfrm>
        </p:spPr>
        <p:txBody>
          <a:bodyPr/>
          <a:lstStyle/>
          <a:p>
            <a:r>
              <a:rPr lang="en-GB" sz="4000" dirty="0"/>
              <a:t>Impact on practising certificate fee</a:t>
            </a:r>
          </a:p>
        </p:txBody>
      </p:sp>
    </p:spTree>
    <p:extLst>
      <p:ext uri="{BB962C8B-B14F-4D97-AF65-F5344CB8AC3E}">
        <p14:creationId xmlns:p14="http://schemas.microsoft.com/office/powerpoint/2010/main" val="2304600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4B89-ACC2-453B-A3E2-F87174E53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463203" cy="1143000"/>
          </a:xfrm>
        </p:spPr>
        <p:txBody>
          <a:bodyPr/>
          <a:lstStyle/>
          <a:p>
            <a:r>
              <a:rPr lang="en-GB" sz="4000" dirty="0"/>
              <a:t>Tell us your 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D0B80-AD90-4781-B555-AE685ED4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718973"/>
            <a:ext cx="11523133" cy="4878676"/>
          </a:xfrm>
        </p:spPr>
        <p:txBody>
          <a:bodyPr/>
          <a:lstStyle/>
          <a:p>
            <a:pPr>
              <a:spcAft>
                <a:spcPts val="4200"/>
              </a:spcAft>
            </a:pPr>
            <a:r>
              <a:rPr lang="en-GB" sz="2800" dirty="0"/>
              <a:t>Responses online: </a:t>
            </a:r>
            <a:r>
              <a:rPr lang="en-GB" sz="2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sra.org.uk/consultations</a:t>
            </a:r>
            <a:endParaRPr lang="en-GB" sz="2800" dirty="0">
              <a:solidFill>
                <a:srgbClr val="0070C0"/>
              </a:solidFill>
            </a:endParaRPr>
          </a:p>
          <a:p>
            <a:pPr>
              <a:spcAft>
                <a:spcPts val="4200"/>
              </a:spcAft>
            </a:pPr>
            <a:r>
              <a:rPr lang="en-GB" sz="2800" dirty="0"/>
              <a:t>Closing date: 19 June 2025</a:t>
            </a:r>
          </a:p>
          <a:p>
            <a:pPr>
              <a:spcAft>
                <a:spcPts val="4200"/>
              </a:spcAft>
            </a:pPr>
            <a:r>
              <a:rPr lang="en-GB" sz="2800" dirty="0"/>
              <a:t>Further engagement planned</a:t>
            </a:r>
          </a:p>
          <a:p>
            <a:pPr>
              <a:spcAft>
                <a:spcPts val="4200"/>
              </a:spcAft>
            </a:pPr>
            <a:r>
              <a:rPr lang="en-GB" sz="2800" dirty="0"/>
              <a:t>Autumn 2025: publish final Business Plan and budget, our fees, and a summary of responses and feedback</a:t>
            </a:r>
          </a:p>
          <a:p>
            <a:pPr>
              <a:spcAft>
                <a:spcPts val="4200"/>
              </a:spcAft>
            </a:pPr>
            <a:endParaRPr lang="en-GB" sz="2800" dirty="0"/>
          </a:p>
          <a:p>
            <a:pPr marL="0" indent="0">
              <a:spcAft>
                <a:spcPts val="4200"/>
              </a:spcAft>
              <a:buNone/>
            </a:pPr>
            <a:endParaRPr lang="en-GB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03827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9A3DC-AFC4-B2A5-1517-4C5070452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D31B41-35C9-F5CB-68CC-A2446CABE156}"/>
              </a:ext>
            </a:extLst>
          </p:cNvPr>
          <p:cNvSpPr txBox="1">
            <a:spLocks/>
          </p:cNvSpPr>
          <p:nvPr/>
        </p:nvSpPr>
        <p:spPr bwMode="auto">
          <a:xfrm>
            <a:off x="334434" y="1842826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89" indent="-457189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•"/>
              <a:defRPr sz="32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990575" indent="-3809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–"/>
              <a:defRPr sz="2933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523962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•"/>
              <a:defRPr sz="2667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2133547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743131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»"/>
              <a:defRPr sz="2133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335271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Questions?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072C06-0198-0931-F6A2-B6DEB7C5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463203" cy="1143000"/>
          </a:xfrm>
        </p:spPr>
        <p:txBody>
          <a:bodyPr/>
          <a:lstStyle/>
          <a:p>
            <a:r>
              <a:rPr lang="en-GB" sz="4000" dirty="0"/>
              <a:t>Tell us your views</a:t>
            </a:r>
          </a:p>
        </p:txBody>
      </p:sp>
    </p:spTree>
    <p:extLst>
      <p:ext uri="{BB962C8B-B14F-4D97-AF65-F5344CB8AC3E}">
        <p14:creationId xmlns:p14="http://schemas.microsoft.com/office/powerpoint/2010/main" val="32678399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396</Words>
  <Application>Microsoft Office PowerPoint</Application>
  <PresentationFormat>Widescreen</PresentationFormat>
  <Paragraphs>58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Aptos</vt:lpstr>
      <vt:lpstr>Arial</vt:lpstr>
      <vt:lpstr>Default Design</vt:lpstr>
      <vt:lpstr>Business plan and budget for 2025–26</vt:lpstr>
      <vt:lpstr>Our consultation</vt:lpstr>
      <vt:lpstr>Responding to shifting risks</vt:lpstr>
      <vt:lpstr>Investing in the future</vt:lpstr>
      <vt:lpstr>Keeping costs down</vt:lpstr>
      <vt:lpstr>Our budget</vt:lpstr>
      <vt:lpstr>Impact on practising certificate fee</vt:lpstr>
      <vt:lpstr>Tell us your views</vt:lpstr>
      <vt:lpstr>Tell us your views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 and budget for 2025–26</dc:title>
  <dc:creator>Solicitors Regulation Authority (SRA)</dc:creator>
  <cp:lastModifiedBy>Matthew Maidment</cp:lastModifiedBy>
  <cp:revision>7</cp:revision>
  <dcterms:created xsi:type="dcterms:W3CDTF">2025-05-12T10:35:20Z</dcterms:created>
  <dcterms:modified xsi:type="dcterms:W3CDTF">2025-05-15T10:47:51Z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2025-05-12T11:00:34Z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ac4c7636-fc4d-4e84-b19a-8851634b2a68</vt:lpwstr>
  </property>
  <property fmtid="{D5CDD505-2E9C-101B-9397-08002B2CF9AE}" pid="8" name="MSIP_Label_d0143640-2c58-497f-98bf-5d03ac8b8df5_ContentBits">
    <vt:lpwstr>1</vt:lpwstr>
  </property>
  <property fmtid="{D5CDD505-2E9C-101B-9397-08002B2CF9AE}" pid="9" name="MSIP_Label_d0143640-2c58-497f-98bf-5d03ac8b8df5_Tag">
    <vt:lpwstr>10, 3, 0, 1</vt:lpwstr>
  </property>
  <property fmtid="{D5CDD505-2E9C-101B-9397-08002B2CF9AE}" pid="10" name="ClassificationContentMarkingHeaderLocations">
    <vt:lpwstr>Default Design:4</vt:lpwstr>
  </property>
  <property fmtid="{D5CDD505-2E9C-101B-9397-08002B2CF9AE}" pid="11" name="ClassificationContentMarkingHeaderText">
    <vt:lpwstr>Sensitivity: General</vt:lpwstr>
  </property>
</Properties>
</file>