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12FF_B6B846A4.xml" ContentType="application/vnd.ms-powerpoint.comment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72" r:id="rId5"/>
    <p:sldId id="274" r:id="rId6"/>
    <p:sldId id="287" r:id="rId7"/>
    <p:sldId id="4863" r:id="rId8"/>
    <p:sldId id="280" r:id="rId9"/>
    <p:sldId id="4864" r:id="rId10"/>
    <p:sldId id="267" r:id="rId11"/>
    <p:sldId id="4865" r:id="rId12"/>
    <p:sldId id="4866" r:id="rId13"/>
    <p:sldId id="4867" r:id="rId14"/>
    <p:sldId id="4868" r:id="rId15"/>
    <p:sldId id="275" r:id="rId16"/>
  </p:sldIdLst>
  <p:sldSz cx="9144000" cy="5143500" type="screen16x9"/>
  <p:notesSz cx="6800850" cy="9932988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66EC61-E781-1A64-310D-5550DC8C1A93}" name="Sarah-Jane Dean" initials="SD" userId="S::Sarah-Jane.Dean@sra.org.uk::a39c76e7-0b01-48a6-9cf3-3251568950c2" providerId="AD"/>
  <p188:author id="{505EC46B-EBAE-1D98-60E4-C17F68F83C6E}" name="Chris Handford" initials="CH" userId="S::Chris.Handford@sra.org.uk::6a6b7d02-5e9a-459f-99f0-e936a924571b" providerId="AD"/>
  <p188:author id="{740B7A6C-69DA-85A6-F8C7-D5E05FFB1642}" name="Jackie Griffiths" initials="JG" userId="S::Jackie.Griffiths@sra.org.uk::56b35d07-8069-4c1f-8098-73219144a3f8" providerId="AD"/>
  <p188:author id="{9498D981-5DF3-3CF4-BD44-BEA915B78421}" name="Julie Sykes" initials="JS" userId="S::Julie.Sykes@sra.org.uk::5d32ea16-e242-49bd-be68-bf597fa8d949" providerId="AD"/>
  <p188:author id="{8ED482A3-FE3F-AB90-556F-FEAE0CE4ED4A}" name="Kelly-Anne Smith-Sinclair" initials="KS" userId="S::Kelly-Anne.Smith-Sinclair@sra.org.uk::2950e758-d7ac-42a6-9d0b-9778d7df1284" providerId="AD"/>
  <p188:author id="{E07026B3-EC78-6423-10DD-AA4F8B4F8598}" name="Aileen Armstrong" initials="AA" userId="S::Aileen.Armstrong@sra.org.uk::2369e75b-9a13-4778-978c-4d9b9259ab10" providerId="AD"/>
  <p188:author id="{F4B945BD-E4EB-DCE7-8165-975F9271AA62}" name="Mark Wagstaff" initials="MW" userId="S::Mark.Wagstaff@sra.org.uk::aefc0694-b305-47f5-b9f1-ba22de9b9c04" providerId="AD"/>
  <p188:author id="{637BFBDD-6A6C-E2C4-11DD-37A395FE87D7}" name="Jas Sangha" initials="JS" userId="S::jas.sangha@sra.org.uk::d2a0df67-20e3-4ed6-a3e5-85fb5fc86f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038"/>
    <a:srgbClr val="9E1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1A3D3-309C-4B2F-A22C-784C5624C649}" v="13" dt="2025-12-11T09:37:40.827"/>
    <p1510:client id="{A397030C-CA77-4FAE-862B-3C9D84B61C2D}" v="18" dt="2025-12-10T13:56:48.353"/>
    <p1510:client id="{BEB07E21-5289-AC82-493A-564A6076E264}" v="34" dt="2025-12-11T09:25:33.291"/>
  </p1510:revLst>
</p1510:revInfo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304" autoAdjust="0"/>
  </p:normalViewPr>
  <p:slideViewPr>
    <p:cSldViewPr snapToGrid="0">
      <p:cViewPr varScale="1">
        <p:scale>
          <a:sx n="104" d="100"/>
          <a:sy n="104" d="100"/>
        </p:scale>
        <p:origin x="850" y="72"/>
      </p:cViewPr>
      <p:guideLst>
        <p:guide orient="horz" pos="634"/>
        <p:guide pos="401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omments/modernComment_12FF_B6B846A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246A6F3-9CE1-4825-BE95-4785B012E991}" authorId="{505EC46B-EBAE-1D98-60E4-C17F68F83C6E}" created="2025-12-10T12:39:58.55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065530020" sldId="4863"/>
      <ac:spMk id="3" creationId="{92D51B50-05D2-244C-4ADC-F5DC09FA0CBB}"/>
    </ac:deMkLst>
    <p188:txBody>
      <a:bodyPr/>
      <a:lstStyle/>
      <a:p>
        <a:r>
          <a:rPr lang="en-GB"/>
          <a:t>Should this be how to fund the compensation fund?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528B60-C4DF-424B-A5C3-27C153D70B5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AF2ED4B-41FF-48B0-BF35-F2F89C2437B8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Accountants’ reports regime</a:t>
          </a:r>
        </a:p>
      </dgm:t>
    </dgm:pt>
    <dgm:pt modelId="{0DF064C3-8B33-48DE-876E-351367268605}" type="parTrans" cxnId="{CB191ED8-EC8B-4A64-986A-B28CE4326A5D}">
      <dgm:prSet/>
      <dgm:spPr/>
      <dgm:t>
        <a:bodyPr/>
        <a:lstStyle/>
        <a:p>
          <a:endParaRPr lang="en-GB"/>
        </a:p>
      </dgm:t>
    </dgm:pt>
    <dgm:pt modelId="{311FC257-CC52-4A3D-903C-BAA9A65BD181}" type="sibTrans" cxnId="{CB191ED8-EC8B-4A64-986A-B28CE4326A5D}">
      <dgm:prSet/>
      <dgm:spPr/>
      <dgm:t>
        <a:bodyPr/>
        <a:lstStyle/>
        <a:p>
          <a:endParaRPr lang="en-GB"/>
        </a:p>
      </dgm:t>
    </dgm:pt>
    <dgm:pt modelId="{0BAC97E4-D3ED-4246-B1D3-5A0000B46A99}">
      <dgm:prSet phldrT="[Text]"/>
      <dgm:spPr>
        <a:solidFill>
          <a:schemeClr val="bg1">
            <a:lumMod val="50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GB">
              <a:solidFill>
                <a:schemeClr val="bg1">
                  <a:lumMod val="95000"/>
                </a:schemeClr>
              </a:solidFill>
            </a:rPr>
            <a:t>Strengthening</a:t>
          </a:r>
        </a:p>
      </dgm:t>
    </dgm:pt>
    <dgm:pt modelId="{852F5D88-6A2B-47CD-972D-3382D33261CE}" type="parTrans" cxnId="{7447556A-0F10-44D0-80E8-480D4B310AE2}">
      <dgm:prSet/>
      <dgm:spPr/>
      <dgm:t>
        <a:bodyPr/>
        <a:lstStyle/>
        <a:p>
          <a:endParaRPr lang="en-GB"/>
        </a:p>
      </dgm:t>
    </dgm:pt>
    <dgm:pt modelId="{08C2ADF8-E254-4D10-8151-F68C46A7A1AC}" type="sibTrans" cxnId="{7447556A-0F10-44D0-80E8-480D4B310AE2}">
      <dgm:prSet/>
      <dgm:spPr/>
      <dgm:t>
        <a:bodyPr/>
        <a:lstStyle/>
        <a:p>
          <a:endParaRPr lang="en-GB"/>
        </a:p>
      </dgm:t>
    </dgm:pt>
    <dgm:pt modelId="{0AD7EDBC-9FE3-4179-B30E-EDD551ED9D0F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Checks and balances within law firms</a:t>
          </a:r>
        </a:p>
      </dgm:t>
    </dgm:pt>
    <dgm:pt modelId="{6D7FDFF7-212C-4836-B9E6-416C0E55AC44}" type="parTrans" cxnId="{5AFC2384-2ACC-49CA-AE9A-223C7350B7D8}">
      <dgm:prSet/>
      <dgm:spPr/>
      <dgm:t>
        <a:bodyPr/>
        <a:lstStyle/>
        <a:p>
          <a:endParaRPr lang="en-GB"/>
        </a:p>
      </dgm:t>
    </dgm:pt>
    <dgm:pt modelId="{FB0EBF3C-E295-4AC2-A6CE-ACF982079DF9}" type="sibTrans" cxnId="{5AFC2384-2ACC-49CA-AE9A-223C7350B7D8}">
      <dgm:prSet/>
      <dgm:spPr/>
      <dgm:t>
        <a:bodyPr/>
        <a:lstStyle/>
        <a:p>
          <a:endParaRPr lang="en-GB"/>
        </a:p>
      </dgm:t>
    </dgm:pt>
    <dgm:pt modelId="{FC01FD80-8F55-4F28-B0A6-BD4CF6709022}">
      <dgm:prSet phldrT="[Text]"/>
      <dgm:spPr>
        <a:solidFill>
          <a:schemeClr val="bg1">
            <a:lumMod val="50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marL="85725" indent="0" algn="ctr">
            <a:buFont typeface="Arial" panose="020B0604020202020204" pitchFamily="34" charset="0"/>
            <a:buNone/>
          </a:pPr>
          <a:r>
            <a:rPr lang="en-GB">
              <a:solidFill>
                <a:schemeClr val="bg1">
                  <a:lumMod val="95000"/>
                </a:schemeClr>
              </a:solidFill>
            </a:rPr>
            <a:t>Reducing risks from concentration of roles</a:t>
          </a:r>
        </a:p>
      </dgm:t>
    </dgm:pt>
    <dgm:pt modelId="{22761E8B-DBF7-4E66-88F1-8F0BF18B4BC0}" type="parTrans" cxnId="{C5DFEFEE-2A53-44AD-8B9F-D8F5DE553601}">
      <dgm:prSet/>
      <dgm:spPr/>
      <dgm:t>
        <a:bodyPr/>
        <a:lstStyle/>
        <a:p>
          <a:endParaRPr lang="en-GB"/>
        </a:p>
      </dgm:t>
    </dgm:pt>
    <dgm:pt modelId="{484A45F6-8F8A-450A-920A-BD2FD5E2A7CE}" type="sibTrans" cxnId="{C5DFEFEE-2A53-44AD-8B9F-D8F5DE553601}">
      <dgm:prSet/>
      <dgm:spPr/>
      <dgm:t>
        <a:bodyPr/>
        <a:lstStyle/>
        <a:p>
          <a:endParaRPr lang="en-GB"/>
        </a:p>
      </dgm:t>
    </dgm:pt>
    <dgm:pt modelId="{D30DDE33-4A79-4F11-944D-452890633D89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Improving oversight of firms changing profile</a:t>
          </a:r>
        </a:p>
      </dgm:t>
    </dgm:pt>
    <dgm:pt modelId="{195C64AE-FAF5-43FA-9BDF-5AADBE38D553}" type="parTrans" cxnId="{F31D3A9C-2C8F-443E-AA05-82D67A5F98DB}">
      <dgm:prSet/>
      <dgm:spPr/>
      <dgm:t>
        <a:bodyPr/>
        <a:lstStyle/>
        <a:p>
          <a:endParaRPr lang="en-GB"/>
        </a:p>
      </dgm:t>
    </dgm:pt>
    <dgm:pt modelId="{6D51BAEA-84F9-4F82-9439-8783B6B2E994}" type="sibTrans" cxnId="{F31D3A9C-2C8F-443E-AA05-82D67A5F98DB}">
      <dgm:prSet/>
      <dgm:spPr/>
      <dgm:t>
        <a:bodyPr/>
        <a:lstStyle/>
        <a:p>
          <a:endParaRPr lang="en-GB"/>
        </a:p>
      </dgm:t>
    </dgm:pt>
    <dgm:pt modelId="{3A5BC343-F0A3-40D7-BEC3-9F4D331A4D53}">
      <dgm:prSet phldrT="[Text]"/>
      <dgm:spPr>
        <a:solidFill>
          <a:schemeClr val="bg1">
            <a:lumMod val="50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marL="85725" indent="0" algn="ctr">
            <a:buFont typeface="Arial" panose="020B0604020202020204" pitchFamily="34" charset="0"/>
            <a:buNone/>
          </a:pPr>
          <a:r>
            <a:rPr lang="en-GB">
              <a:solidFill>
                <a:schemeClr val="bg1">
                  <a:lumMod val="95000"/>
                </a:schemeClr>
              </a:solidFill>
            </a:rPr>
            <a:t>Improving scrutiny of firm profile changes</a:t>
          </a:r>
        </a:p>
      </dgm:t>
    </dgm:pt>
    <dgm:pt modelId="{F1DC4154-E37E-4998-8258-1006994DE425}" type="parTrans" cxnId="{F11A3A40-BE9E-4342-9B63-30F86CDC63C0}">
      <dgm:prSet/>
      <dgm:spPr/>
      <dgm:t>
        <a:bodyPr/>
        <a:lstStyle/>
        <a:p>
          <a:endParaRPr lang="en-GB"/>
        </a:p>
      </dgm:t>
    </dgm:pt>
    <dgm:pt modelId="{93DFD962-2789-4421-9A61-CC2D3C007D1E}" type="sibTrans" cxnId="{F11A3A40-BE9E-4342-9B63-30F86CDC63C0}">
      <dgm:prSet/>
      <dgm:spPr/>
      <dgm:t>
        <a:bodyPr/>
        <a:lstStyle/>
        <a:p>
          <a:endParaRPr lang="en-GB"/>
        </a:p>
      </dgm:t>
    </dgm:pt>
    <dgm:pt modelId="{BFDCD328-7FAD-45A9-B3B8-5C00F468FA29}">
      <dgm:prSet phldrT="[Text]"/>
      <dgm:spPr>
        <a:solidFill>
          <a:schemeClr val="bg1">
            <a:lumMod val="50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GB">
              <a:solidFill>
                <a:schemeClr val="bg1">
                  <a:lumMod val="95000"/>
                </a:schemeClr>
              </a:solidFill>
            </a:rPr>
            <a:t>compliance and oversight</a:t>
          </a:r>
        </a:p>
      </dgm:t>
    </dgm:pt>
    <dgm:pt modelId="{4DC624D6-69BD-4FF8-B1D1-1D78883CBF11}" type="parTrans" cxnId="{71414E70-4B48-4A7E-911F-83EBDF59FB47}">
      <dgm:prSet/>
      <dgm:spPr/>
      <dgm:t>
        <a:bodyPr/>
        <a:lstStyle/>
        <a:p>
          <a:endParaRPr lang="en-GB"/>
        </a:p>
      </dgm:t>
    </dgm:pt>
    <dgm:pt modelId="{59D7B5B1-9D3E-4373-B00F-F6B8B509D06E}" type="sibTrans" cxnId="{71414E70-4B48-4A7E-911F-83EBDF59FB47}">
      <dgm:prSet/>
      <dgm:spPr/>
      <dgm:t>
        <a:bodyPr/>
        <a:lstStyle/>
        <a:p>
          <a:endParaRPr lang="en-GB"/>
        </a:p>
      </dgm:t>
    </dgm:pt>
    <dgm:pt modelId="{B3A61F9C-42CD-4834-B675-B11029635A6E}" type="pres">
      <dgm:prSet presAssocID="{25528B60-C4DF-424B-A5C3-27C153D70B51}" presName="Name0" presStyleCnt="0">
        <dgm:presLayoutVars>
          <dgm:dir/>
          <dgm:animLvl val="lvl"/>
          <dgm:resizeHandles val="exact"/>
        </dgm:presLayoutVars>
      </dgm:prSet>
      <dgm:spPr/>
    </dgm:pt>
    <dgm:pt modelId="{5FFFC121-CCB9-42E0-BA46-03B0A3A5A85A}" type="pres">
      <dgm:prSet presAssocID="{0AF2ED4B-41FF-48B0-BF35-F2F89C2437B8}" presName="composite" presStyleCnt="0"/>
      <dgm:spPr/>
    </dgm:pt>
    <dgm:pt modelId="{282C1039-E9A7-46DB-9C62-6B638ADE2FCA}" type="pres">
      <dgm:prSet presAssocID="{0AF2ED4B-41FF-48B0-BF35-F2F89C2437B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0A9F325-696A-4667-A204-39B980A7606C}" type="pres">
      <dgm:prSet presAssocID="{0AF2ED4B-41FF-48B0-BF35-F2F89C2437B8}" presName="desTx" presStyleLbl="alignAccFollowNode1" presStyleIdx="0" presStyleCnt="3">
        <dgm:presLayoutVars>
          <dgm:bulletEnabled val="1"/>
        </dgm:presLayoutVars>
      </dgm:prSet>
      <dgm:spPr/>
    </dgm:pt>
    <dgm:pt modelId="{56027521-1102-4B36-AB49-1D1ABE1C21C1}" type="pres">
      <dgm:prSet presAssocID="{311FC257-CC52-4A3D-903C-BAA9A65BD181}" presName="space" presStyleCnt="0"/>
      <dgm:spPr/>
    </dgm:pt>
    <dgm:pt modelId="{828B0FA6-D52F-436E-8491-79DAEF3F9948}" type="pres">
      <dgm:prSet presAssocID="{0AD7EDBC-9FE3-4179-B30E-EDD551ED9D0F}" presName="composite" presStyleCnt="0"/>
      <dgm:spPr/>
    </dgm:pt>
    <dgm:pt modelId="{46D00059-1752-4051-9B44-EA74E1600217}" type="pres">
      <dgm:prSet presAssocID="{0AD7EDBC-9FE3-4179-B30E-EDD551ED9D0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D705F4-DDB0-46E5-AE3B-30BAA94704E1}" type="pres">
      <dgm:prSet presAssocID="{0AD7EDBC-9FE3-4179-B30E-EDD551ED9D0F}" presName="desTx" presStyleLbl="alignAccFollowNode1" presStyleIdx="1" presStyleCnt="3">
        <dgm:presLayoutVars>
          <dgm:bulletEnabled val="1"/>
        </dgm:presLayoutVars>
      </dgm:prSet>
      <dgm:spPr/>
    </dgm:pt>
    <dgm:pt modelId="{0321710A-D7EC-4498-A8EC-B1DB6F42EAF3}" type="pres">
      <dgm:prSet presAssocID="{FB0EBF3C-E295-4AC2-A6CE-ACF982079DF9}" presName="space" presStyleCnt="0"/>
      <dgm:spPr/>
    </dgm:pt>
    <dgm:pt modelId="{1C31AF38-9FE0-48AB-AE1F-B73527DB0AC8}" type="pres">
      <dgm:prSet presAssocID="{D30DDE33-4A79-4F11-944D-452890633D89}" presName="composite" presStyleCnt="0"/>
      <dgm:spPr/>
    </dgm:pt>
    <dgm:pt modelId="{3D957AD9-6DF2-4893-887A-D04828C5C3C9}" type="pres">
      <dgm:prSet presAssocID="{D30DDE33-4A79-4F11-944D-452890633D8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CD7F40D-7634-4934-8EFC-B91FE1F5C165}" type="pres">
      <dgm:prSet presAssocID="{D30DDE33-4A79-4F11-944D-452890633D8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BEC7005-1085-4859-A7F9-64E74A9B7EF9}" type="presOf" srcId="{0AF2ED4B-41FF-48B0-BF35-F2F89C2437B8}" destId="{282C1039-E9A7-46DB-9C62-6B638ADE2FCA}" srcOrd="0" destOrd="0" presId="urn:microsoft.com/office/officeart/2005/8/layout/hList1"/>
    <dgm:cxn modelId="{F11A3A40-BE9E-4342-9B63-30F86CDC63C0}" srcId="{D30DDE33-4A79-4F11-944D-452890633D89}" destId="{3A5BC343-F0A3-40D7-BEC3-9F4D331A4D53}" srcOrd="0" destOrd="0" parTransId="{F1DC4154-E37E-4998-8258-1006994DE425}" sibTransId="{93DFD962-2789-4421-9A61-CC2D3C007D1E}"/>
    <dgm:cxn modelId="{E4F8B05C-F805-496C-88EF-5FC5A623E817}" type="presOf" srcId="{0AD7EDBC-9FE3-4179-B30E-EDD551ED9D0F}" destId="{46D00059-1752-4051-9B44-EA74E1600217}" srcOrd="0" destOrd="0" presId="urn:microsoft.com/office/officeart/2005/8/layout/hList1"/>
    <dgm:cxn modelId="{7447556A-0F10-44D0-80E8-480D4B310AE2}" srcId="{0AF2ED4B-41FF-48B0-BF35-F2F89C2437B8}" destId="{0BAC97E4-D3ED-4246-B1D3-5A0000B46A99}" srcOrd="0" destOrd="0" parTransId="{852F5D88-6A2B-47CD-972D-3382D33261CE}" sibTransId="{08C2ADF8-E254-4D10-8151-F68C46A7A1AC}"/>
    <dgm:cxn modelId="{AD08594B-6D52-4B24-BFAF-F2FEC2E16720}" type="presOf" srcId="{0BAC97E4-D3ED-4246-B1D3-5A0000B46A99}" destId="{70A9F325-696A-4667-A204-39B980A7606C}" srcOrd="0" destOrd="0" presId="urn:microsoft.com/office/officeart/2005/8/layout/hList1"/>
    <dgm:cxn modelId="{71414E70-4B48-4A7E-911F-83EBDF59FB47}" srcId="{0AF2ED4B-41FF-48B0-BF35-F2F89C2437B8}" destId="{BFDCD328-7FAD-45A9-B3B8-5C00F468FA29}" srcOrd="1" destOrd="0" parTransId="{4DC624D6-69BD-4FF8-B1D1-1D78883CBF11}" sibTransId="{59D7B5B1-9D3E-4373-B00F-F6B8B509D06E}"/>
    <dgm:cxn modelId="{D4D2BE59-BF2F-4F6A-82DE-9B5E3F130046}" type="presOf" srcId="{25528B60-C4DF-424B-A5C3-27C153D70B51}" destId="{B3A61F9C-42CD-4834-B675-B11029635A6E}" srcOrd="0" destOrd="0" presId="urn:microsoft.com/office/officeart/2005/8/layout/hList1"/>
    <dgm:cxn modelId="{5AFC2384-2ACC-49CA-AE9A-223C7350B7D8}" srcId="{25528B60-C4DF-424B-A5C3-27C153D70B51}" destId="{0AD7EDBC-9FE3-4179-B30E-EDD551ED9D0F}" srcOrd="1" destOrd="0" parTransId="{6D7FDFF7-212C-4836-B9E6-416C0E55AC44}" sibTransId="{FB0EBF3C-E295-4AC2-A6CE-ACF982079DF9}"/>
    <dgm:cxn modelId="{E5441B92-9549-4DAE-AB4D-B3C3A2A84CAE}" type="presOf" srcId="{D30DDE33-4A79-4F11-944D-452890633D89}" destId="{3D957AD9-6DF2-4893-887A-D04828C5C3C9}" srcOrd="0" destOrd="0" presId="urn:microsoft.com/office/officeart/2005/8/layout/hList1"/>
    <dgm:cxn modelId="{F31D3A9C-2C8F-443E-AA05-82D67A5F98DB}" srcId="{25528B60-C4DF-424B-A5C3-27C153D70B51}" destId="{D30DDE33-4A79-4F11-944D-452890633D89}" srcOrd="2" destOrd="0" parTransId="{195C64AE-FAF5-43FA-9BDF-5AADBE38D553}" sibTransId="{6D51BAEA-84F9-4F82-9439-8783B6B2E994}"/>
    <dgm:cxn modelId="{5FB5C1BB-5C69-402D-9548-589ACF98E53C}" type="presOf" srcId="{BFDCD328-7FAD-45A9-B3B8-5C00F468FA29}" destId="{70A9F325-696A-4667-A204-39B980A7606C}" srcOrd="0" destOrd="1" presId="urn:microsoft.com/office/officeart/2005/8/layout/hList1"/>
    <dgm:cxn modelId="{AFB25BC7-EEAF-4C13-A979-0E61FEFD185F}" type="presOf" srcId="{3A5BC343-F0A3-40D7-BEC3-9F4D331A4D53}" destId="{BCD7F40D-7634-4934-8EFC-B91FE1F5C165}" srcOrd="0" destOrd="0" presId="urn:microsoft.com/office/officeart/2005/8/layout/hList1"/>
    <dgm:cxn modelId="{643B7DC8-493D-488E-90FE-4566DECD915B}" type="presOf" srcId="{FC01FD80-8F55-4F28-B0A6-BD4CF6709022}" destId="{57D705F4-DDB0-46E5-AE3B-30BAA94704E1}" srcOrd="0" destOrd="0" presId="urn:microsoft.com/office/officeart/2005/8/layout/hList1"/>
    <dgm:cxn modelId="{CB191ED8-EC8B-4A64-986A-B28CE4326A5D}" srcId="{25528B60-C4DF-424B-A5C3-27C153D70B51}" destId="{0AF2ED4B-41FF-48B0-BF35-F2F89C2437B8}" srcOrd="0" destOrd="0" parTransId="{0DF064C3-8B33-48DE-876E-351367268605}" sibTransId="{311FC257-CC52-4A3D-903C-BAA9A65BD181}"/>
    <dgm:cxn modelId="{C5DFEFEE-2A53-44AD-8B9F-D8F5DE553601}" srcId="{0AD7EDBC-9FE3-4179-B30E-EDD551ED9D0F}" destId="{FC01FD80-8F55-4F28-B0A6-BD4CF6709022}" srcOrd="0" destOrd="0" parTransId="{22761E8B-DBF7-4E66-88F1-8F0BF18B4BC0}" sibTransId="{484A45F6-8F8A-450A-920A-BD2FD5E2A7CE}"/>
    <dgm:cxn modelId="{732DA7C2-71FD-458C-AB61-7E9EA2291DD1}" type="presParOf" srcId="{B3A61F9C-42CD-4834-B675-B11029635A6E}" destId="{5FFFC121-CCB9-42E0-BA46-03B0A3A5A85A}" srcOrd="0" destOrd="0" presId="urn:microsoft.com/office/officeart/2005/8/layout/hList1"/>
    <dgm:cxn modelId="{46F65BB7-D884-4926-B85D-469DC597922C}" type="presParOf" srcId="{5FFFC121-CCB9-42E0-BA46-03B0A3A5A85A}" destId="{282C1039-E9A7-46DB-9C62-6B638ADE2FCA}" srcOrd="0" destOrd="0" presId="urn:microsoft.com/office/officeart/2005/8/layout/hList1"/>
    <dgm:cxn modelId="{CAFBCE11-7F97-4F60-A9E9-14BB92BC3F06}" type="presParOf" srcId="{5FFFC121-CCB9-42E0-BA46-03B0A3A5A85A}" destId="{70A9F325-696A-4667-A204-39B980A7606C}" srcOrd="1" destOrd="0" presId="urn:microsoft.com/office/officeart/2005/8/layout/hList1"/>
    <dgm:cxn modelId="{E1B366B7-3CF8-48E9-AB6E-270441E73CC9}" type="presParOf" srcId="{B3A61F9C-42CD-4834-B675-B11029635A6E}" destId="{56027521-1102-4B36-AB49-1D1ABE1C21C1}" srcOrd="1" destOrd="0" presId="urn:microsoft.com/office/officeart/2005/8/layout/hList1"/>
    <dgm:cxn modelId="{C301FA4F-5B14-4DB2-AC1B-BDE8AA33A980}" type="presParOf" srcId="{B3A61F9C-42CD-4834-B675-B11029635A6E}" destId="{828B0FA6-D52F-436E-8491-79DAEF3F9948}" srcOrd="2" destOrd="0" presId="urn:microsoft.com/office/officeart/2005/8/layout/hList1"/>
    <dgm:cxn modelId="{74B6D54D-8189-4C61-A735-180123531FC9}" type="presParOf" srcId="{828B0FA6-D52F-436E-8491-79DAEF3F9948}" destId="{46D00059-1752-4051-9B44-EA74E1600217}" srcOrd="0" destOrd="0" presId="urn:microsoft.com/office/officeart/2005/8/layout/hList1"/>
    <dgm:cxn modelId="{BB37207B-72B7-4CA0-970A-2B490EB65F43}" type="presParOf" srcId="{828B0FA6-D52F-436E-8491-79DAEF3F9948}" destId="{57D705F4-DDB0-46E5-AE3B-30BAA94704E1}" srcOrd="1" destOrd="0" presId="urn:microsoft.com/office/officeart/2005/8/layout/hList1"/>
    <dgm:cxn modelId="{6A3A610A-732D-44E6-BA1B-B48CEE12F80F}" type="presParOf" srcId="{B3A61F9C-42CD-4834-B675-B11029635A6E}" destId="{0321710A-D7EC-4498-A8EC-B1DB6F42EAF3}" srcOrd="3" destOrd="0" presId="urn:microsoft.com/office/officeart/2005/8/layout/hList1"/>
    <dgm:cxn modelId="{72189E9E-9771-4F21-9F03-5230CE97FCD0}" type="presParOf" srcId="{B3A61F9C-42CD-4834-B675-B11029635A6E}" destId="{1C31AF38-9FE0-48AB-AE1F-B73527DB0AC8}" srcOrd="4" destOrd="0" presId="urn:microsoft.com/office/officeart/2005/8/layout/hList1"/>
    <dgm:cxn modelId="{04315F61-8DCF-4285-AF9C-4EB69808B87F}" type="presParOf" srcId="{1C31AF38-9FE0-48AB-AE1F-B73527DB0AC8}" destId="{3D957AD9-6DF2-4893-887A-D04828C5C3C9}" srcOrd="0" destOrd="0" presId="urn:microsoft.com/office/officeart/2005/8/layout/hList1"/>
    <dgm:cxn modelId="{342011D6-91FC-4110-88C8-8BB52FC0EC82}" type="presParOf" srcId="{1C31AF38-9FE0-48AB-AE1F-B73527DB0AC8}" destId="{BCD7F40D-7634-4934-8EFC-B91FE1F5C16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C1039-E9A7-46DB-9C62-6B638ADE2FCA}">
      <dsp:nvSpPr>
        <dsp:cNvPr id="0" name=""/>
        <dsp:cNvSpPr/>
      </dsp:nvSpPr>
      <dsp:spPr>
        <a:xfrm>
          <a:off x="2565" y="848720"/>
          <a:ext cx="2501152" cy="952792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2000" b="1" kern="1200"/>
            <a:t>Accountants’ reports regime</a:t>
          </a:r>
        </a:p>
      </dsp:txBody>
      <dsp:txXfrm>
        <a:off x="2565" y="848720"/>
        <a:ext cx="2501152" cy="952792"/>
      </dsp:txXfrm>
    </dsp:sp>
    <dsp:sp modelId="{70A9F325-696A-4667-A204-39B980A7606C}">
      <dsp:nvSpPr>
        <dsp:cNvPr id="0" name=""/>
        <dsp:cNvSpPr/>
      </dsp:nvSpPr>
      <dsp:spPr>
        <a:xfrm>
          <a:off x="2565" y="1801513"/>
          <a:ext cx="2501152" cy="1125449"/>
        </a:xfrm>
        <a:prstGeom prst="rect">
          <a:avLst/>
        </a:prstGeom>
        <a:solidFill>
          <a:schemeClr val="bg1">
            <a:lumMod val="50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2000" kern="1200">
              <a:solidFill>
                <a:schemeClr val="bg1">
                  <a:lumMod val="95000"/>
                </a:schemeClr>
              </a:solidFill>
            </a:rPr>
            <a:t>Strengthening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2000" kern="1200">
              <a:solidFill>
                <a:schemeClr val="bg1">
                  <a:lumMod val="95000"/>
                </a:schemeClr>
              </a:solidFill>
            </a:rPr>
            <a:t>compliance and oversight</a:t>
          </a:r>
        </a:p>
      </dsp:txBody>
      <dsp:txXfrm>
        <a:off x="2565" y="1801513"/>
        <a:ext cx="2501152" cy="1125449"/>
      </dsp:txXfrm>
    </dsp:sp>
    <dsp:sp modelId="{46D00059-1752-4051-9B44-EA74E1600217}">
      <dsp:nvSpPr>
        <dsp:cNvPr id="0" name=""/>
        <dsp:cNvSpPr/>
      </dsp:nvSpPr>
      <dsp:spPr>
        <a:xfrm>
          <a:off x="2853879" y="848720"/>
          <a:ext cx="2501152" cy="952792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2000" b="1" kern="1200"/>
            <a:t>Checks and balances within law firms</a:t>
          </a:r>
        </a:p>
      </dsp:txBody>
      <dsp:txXfrm>
        <a:off x="2853879" y="848720"/>
        <a:ext cx="2501152" cy="952792"/>
      </dsp:txXfrm>
    </dsp:sp>
    <dsp:sp modelId="{57D705F4-DDB0-46E5-AE3B-30BAA94704E1}">
      <dsp:nvSpPr>
        <dsp:cNvPr id="0" name=""/>
        <dsp:cNvSpPr/>
      </dsp:nvSpPr>
      <dsp:spPr>
        <a:xfrm>
          <a:off x="2853879" y="1801513"/>
          <a:ext cx="2501152" cy="1125449"/>
        </a:xfrm>
        <a:prstGeom prst="rect">
          <a:avLst/>
        </a:prstGeom>
        <a:solidFill>
          <a:schemeClr val="bg1">
            <a:lumMod val="50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85725" lvl="1" indent="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2000" kern="1200">
              <a:solidFill>
                <a:schemeClr val="bg1">
                  <a:lumMod val="95000"/>
                </a:schemeClr>
              </a:solidFill>
            </a:rPr>
            <a:t>Reducing risks from concentration of roles</a:t>
          </a:r>
        </a:p>
      </dsp:txBody>
      <dsp:txXfrm>
        <a:off x="2853879" y="1801513"/>
        <a:ext cx="2501152" cy="1125449"/>
      </dsp:txXfrm>
    </dsp:sp>
    <dsp:sp modelId="{3D957AD9-6DF2-4893-887A-D04828C5C3C9}">
      <dsp:nvSpPr>
        <dsp:cNvPr id="0" name=""/>
        <dsp:cNvSpPr/>
      </dsp:nvSpPr>
      <dsp:spPr>
        <a:xfrm>
          <a:off x="5705193" y="848720"/>
          <a:ext cx="2501152" cy="952792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2000" b="1" kern="1200"/>
            <a:t>Improving oversight of firms changing profile</a:t>
          </a:r>
        </a:p>
      </dsp:txBody>
      <dsp:txXfrm>
        <a:off x="5705193" y="848720"/>
        <a:ext cx="2501152" cy="952792"/>
      </dsp:txXfrm>
    </dsp:sp>
    <dsp:sp modelId="{BCD7F40D-7634-4934-8EFC-B91FE1F5C165}">
      <dsp:nvSpPr>
        <dsp:cNvPr id="0" name=""/>
        <dsp:cNvSpPr/>
      </dsp:nvSpPr>
      <dsp:spPr>
        <a:xfrm>
          <a:off x="5705193" y="1801513"/>
          <a:ext cx="2501152" cy="1125449"/>
        </a:xfrm>
        <a:prstGeom prst="rect">
          <a:avLst/>
        </a:prstGeom>
        <a:solidFill>
          <a:schemeClr val="bg1">
            <a:lumMod val="50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85725" lvl="1" indent="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2000" kern="1200">
              <a:solidFill>
                <a:schemeClr val="bg1">
                  <a:lumMod val="95000"/>
                </a:schemeClr>
              </a:solidFill>
            </a:rPr>
            <a:t>Improving scrutiny of firm profile changes</a:t>
          </a:r>
        </a:p>
      </dsp:txBody>
      <dsp:txXfrm>
        <a:off x="5705193" y="1801513"/>
        <a:ext cx="2501152" cy="1125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2241" y="0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4615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2241" y="9434615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241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4B74B-1383-4519-BC7B-24C8E8E694FC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85" y="4780250"/>
            <a:ext cx="5440680" cy="39111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241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9EDDF-4CB3-402B-B876-9D9A29C12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558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038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344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428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286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1EDBD-EEDA-D849-4834-74C3C9D1A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28F8B-F79B-79A6-C4BF-12103F6F0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27285-FB3C-00B2-B984-4081DF7D9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8BC0-085D-01C7-D2F8-F497E9071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174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7C65F-4199-B535-2742-C1CBF2A89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F2733-998B-9F2C-F079-36C9CFDF1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642D02-50BA-2287-8370-AA071A4DA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0C39F-23F5-E702-367B-210F6C5A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678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94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059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F5B63-46EF-D9C6-AC55-FF66133C3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5B37D9-2D11-FDD1-7E58-62EA297D8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A2B597-9F22-30EC-6DA9-079287E08C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6583D-016F-CBBB-8652-5E3D325BC2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006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115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nsumerprotectionreview@sra.org.uk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FF_B6B846A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2AA5-91F8-505A-A1AC-FE8DA71E3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995" y="1033019"/>
            <a:ext cx="7416824" cy="1656184"/>
          </a:xfrm>
        </p:spPr>
        <p:txBody>
          <a:bodyPr/>
          <a:lstStyle/>
          <a:p>
            <a:r>
              <a:rPr lang="en-GB" b="1" dirty="0">
                <a:latin typeface="+mn-lt"/>
              </a:rPr>
              <a:t>Protecting client money: next steps and what it means for your firm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657C24-579C-92B9-5C70-8F46C77CABA0}"/>
              </a:ext>
            </a:extLst>
          </p:cNvPr>
          <p:cNvSpPr txBox="1"/>
          <p:nvPr/>
        </p:nvSpPr>
        <p:spPr>
          <a:xfrm>
            <a:off x="1181819" y="2662569"/>
            <a:ext cx="6780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Richard Silver, Policy Associate (Chair)</a:t>
            </a:r>
          </a:p>
          <a:p>
            <a:r>
              <a:rPr lang="en-GB"/>
              <a:t>Chris Handford, Director of Regulatory Policy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65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RA | Professional indemnity insurance (PII): affirmative cyber cover | Solicitors  Regulation Authority">
            <a:extLst>
              <a:ext uri="{FF2B5EF4-FFF2-40B4-BE49-F238E27FC236}">
                <a16:creationId xmlns:a16="http://schemas.microsoft.com/office/drawing/2014/main" id="{1AB18AF7-12DC-CEBF-DEC0-A7C45CA34A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93" r="56757" b="18173"/>
          <a:stretch/>
        </p:blipFill>
        <p:spPr bwMode="auto">
          <a:xfrm>
            <a:off x="6667727" y="1202265"/>
            <a:ext cx="2026892" cy="18002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We want to hear from you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50825" y="1373130"/>
            <a:ext cx="7256324" cy="2397240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en-GB" dirty="0"/>
              <a:t>Online questionnaire </a:t>
            </a:r>
            <a:r>
              <a:rPr lang="en-GB" dirty="0">
                <a:solidFill>
                  <a:srgbClr val="B50038"/>
                </a:solidFill>
              </a:rPr>
              <a:t>https://www.sra.org.uk/client-money</a:t>
            </a:r>
          </a:p>
          <a:p>
            <a:pPr lvl="0">
              <a:spcAft>
                <a:spcPts val="600"/>
              </a:spcAft>
            </a:pPr>
            <a:r>
              <a:rPr lang="en-GB" dirty="0"/>
              <a:t>Deadline: 12pm, Friday 20</a:t>
            </a:r>
            <a:r>
              <a:rPr lang="en-GB" baseline="30000" dirty="0"/>
              <a:t>th</a:t>
            </a:r>
            <a:r>
              <a:rPr lang="en-GB" dirty="0"/>
              <a:t> February 2026</a:t>
            </a:r>
          </a:p>
          <a:p>
            <a:pPr lvl="0">
              <a:spcAft>
                <a:spcPts val="600"/>
              </a:spcAft>
            </a:pPr>
            <a:r>
              <a:rPr lang="en-GB" dirty="0"/>
              <a:t>Contact: </a:t>
            </a:r>
            <a:r>
              <a:rPr lang="en-GB" dirty="0">
                <a:solidFill>
                  <a:srgbClr val="B5003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consumerprotectionreview@sra.org.uk</a:t>
            </a:r>
            <a:r>
              <a:rPr lang="en-GB" dirty="0">
                <a:solidFill>
                  <a:srgbClr val="B50038"/>
                </a:solidFill>
              </a:rPr>
              <a:t> </a:t>
            </a:r>
            <a:r>
              <a:rPr lang="en-GB" dirty="0"/>
              <a:t>for queries or adjustments</a:t>
            </a:r>
          </a:p>
          <a:p>
            <a:pPr>
              <a:spcAft>
                <a:spcPts val="600"/>
              </a:spcAft>
            </a:pPr>
            <a:r>
              <a:rPr lang="en-GB" dirty="0"/>
              <a:t>Responses published unless requested otherwise</a:t>
            </a:r>
          </a:p>
          <a:p>
            <a:pPr marL="0" lv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1CC6F-507A-2B78-02AE-E6161DC96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3FEA7-CE06-EEEE-B29B-B53148F94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3478"/>
            <a:ext cx="7129487" cy="857250"/>
          </a:xfrm>
        </p:spPr>
        <p:txBody>
          <a:bodyPr/>
          <a:lstStyle/>
          <a:p>
            <a:r>
              <a:rPr lang="en-GB"/>
              <a:t>Next steps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3EB51-86D9-519F-064D-7B12ABB26B11}"/>
              </a:ext>
            </a:extLst>
          </p:cNvPr>
          <p:cNvSpPr txBox="1"/>
          <p:nvPr/>
        </p:nvSpPr>
        <p:spPr>
          <a:xfrm>
            <a:off x="251520" y="1275606"/>
            <a:ext cx="828092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</a:rPr>
              <a:t>Ongoing engagement with key stakeholders 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</a:rPr>
              <a:t>Consultation closes → analysis of responses and refine proposals based on feedback you’ve told us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</a:rPr>
              <a:t>Final proposals to be developed subject to LSB approval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</a:rPr>
              <a:t>Implementation plan and transition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</a:rPr>
              <a:t>Return to longer term questions when actions completed</a:t>
            </a:r>
          </a:p>
        </p:txBody>
      </p:sp>
    </p:spTree>
    <p:extLst>
      <p:ext uri="{BB962C8B-B14F-4D97-AF65-F5344CB8AC3E}">
        <p14:creationId xmlns:p14="http://schemas.microsoft.com/office/powerpoint/2010/main" val="1291621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EB44BBC2-86E0-1B03-E98D-7CF439723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95836" y="1367343"/>
            <a:ext cx="2952328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41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0069-9506-6B4F-28E9-5186E7433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Purpose of the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0B512-548B-78EB-CB57-DF6F25626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248169"/>
            <a:ext cx="8680440" cy="264716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Explain what we are consulting on</a:t>
            </a:r>
          </a:p>
          <a:p>
            <a:pPr>
              <a:spcAft>
                <a:spcPts val="600"/>
              </a:spcAft>
            </a:pPr>
            <a:r>
              <a:rPr lang="en-GB">
                <a:ea typeface="ＭＳ Ｐゴシック"/>
              </a:rPr>
              <a:t>How stakeholders can respond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/>
              <a:t>Next steps in the Consumer Protection Review</a:t>
            </a:r>
          </a:p>
        </p:txBody>
      </p:sp>
    </p:spTree>
    <p:extLst>
      <p:ext uri="{BB962C8B-B14F-4D97-AF65-F5344CB8AC3E}">
        <p14:creationId xmlns:p14="http://schemas.microsoft.com/office/powerpoint/2010/main" val="42758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3CF16-F02A-4ABA-A7B7-E0BCB13A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6254839" cy="857250"/>
          </a:xfrm>
        </p:spPr>
        <p:txBody>
          <a:bodyPr/>
          <a:lstStyle/>
          <a:p>
            <a:r>
              <a:rPr lang="en-GB" sz="300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6EF90-6083-4223-9C94-BA1251EC7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916" y="1350142"/>
            <a:ext cx="7933553" cy="3598095"/>
          </a:xfrm>
        </p:spPr>
        <p:txBody>
          <a:bodyPr/>
          <a:lstStyle/>
          <a:p>
            <a:pPr marL="341471" indent="-341471">
              <a:spcBef>
                <a:spcPts val="225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100">
                <a:ea typeface="ＭＳ Ｐゴシック"/>
              </a:rPr>
              <a:t>C</a:t>
            </a:r>
            <a:r>
              <a:rPr lang="en-GB" sz="2100">
                <a:solidFill>
                  <a:schemeClr val="tx1"/>
                </a:solidFill>
                <a:ea typeface="ＭＳ Ｐゴシック"/>
              </a:rPr>
              <a:t>onsumers at the heart of this review:</a:t>
            </a:r>
            <a:endParaRPr lang="en-US">
              <a:solidFill>
                <a:schemeClr val="tx1"/>
              </a:solidFill>
              <a:ea typeface="ＭＳ Ｐゴシック"/>
            </a:endParaRPr>
          </a:p>
          <a:p>
            <a:pPr marL="742474" lvl="1" indent="-285274">
              <a:spcBef>
                <a:spcPts val="2250"/>
              </a:spcBef>
              <a:spcAft>
                <a:spcPts val="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GB" sz="1950">
                <a:solidFill>
                  <a:schemeClr val="tx1"/>
                </a:solidFill>
                <a:ea typeface="ＭＳ Ｐゴシック"/>
              </a:rPr>
              <a:t>consumers appropriately protected when using regulated firm</a:t>
            </a:r>
            <a:endParaRPr lang="en-GB" sz="195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742474" lvl="1" indent="-285274">
              <a:spcBef>
                <a:spcPts val="2250"/>
              </a:spcBef>
              <a:spcAft>
                <a:spcPts val="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GB" sz="1950">
                <a:solidFill>
                  <a:schemeClr val="tx1"/>
                </a:solidFill>
                <a:ea typeface="ＭＳ Ｐゴシック"/>
              </a:rPr>
              <a:t>public confidence and trust in legal services is maintained</a:t>
            </a:r>
            <a:endParaRPr lang="en-GB" sz="195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742474" lvl="1" indent="-285274">
              <a:spcBef>
                <a:spcPts val="2250"/>
              </a:spcBef>
              <a:spcAft>
                <a:spcPts val="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GB" sz="1950">
                <a:solidFill>
                  <a:schemeClr val="tx1"/>
                </a:solidFill>
                <a:ea typeface="ＭＳ Ｐゴシック"/>
              </a:rPr>
              <a:t>competitive, dynamic legal market that supports access to justice through enabling consumer choice while keeping costs of legal services down</a:t>
            </a:r>
            <a:endParaRPr lang="en-GB" sz="195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1950">
              <a:solidFill>
                <a:schemeClr val="tx1"/>
              </a:solidFill>
            </a:endParaRPr>
          </a:p>
          <a:p>
            <a:pPr marL="341471" indent="-341471">
              <a:spcAft>
                <a:spcPts val="0"/>
              </a:spcAft>
              <a:buFont typeface="Arial"/>
              <a:buChar char="•"/>
            </a:pPr>
            <a:r>
              <a:rPr lang="en-GB" sz="2100">
                <a:solidFill>
                  <a:schemeClr val="tx1"/>
                </a:solidFill>
                <a:ea typeface="ＭＳ Ｐゴシック"/>
              </a:rPr>
              <a:t>Wide lens – seeking as many views as possible</a:t>
            </a:r>
            <a:br>
              <a:rPr lang="en-GB" sz="1800">
                <a:solidFill>
                  <a:schemeClr val="tx1"/>
                </a:solidFill>
              </a:rPr>
            </a:br>
            <a:endParaRPr lang="en-GB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69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F496F-6130-1570-A017-D9095002B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DEDEC-DD56-568F-9179-809F5DFC0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5977359" cy="857250"/>
          </a:xfrm>
        </p:spPr>
        <p:txBody>
          <a:bodyPr/>
          <a:lstStyle/>
          <a:p>
            <a:r>
              <a:rPr lang="en-GB"/>
              <a:t>Why are we consulting again?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51B50-05D2-244C-4ADC-F5DC09FA0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248169"/>
            <a:ext cx="8680440" cy="370006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dirty="0">
                <a:ea typeface="ＭＳ Ｐゴシック"/>
              </a:rPr>
              <a:t>First consultation (2024),  wide ranging ideas and options including fundamental long-term questions</a:t>
            </a:r>
          </a:p>
          <a:p>
            <a:pPr>
              <a:spcAft>
                <a:spcPts val="600"/>
              </a:spcAft>
            </a:pPr>
            <a:r>
              <a:rPr lang="en-GB" dirty="0">
                <a:ea typeface="ＭＳ Ｐゴシック"/>
              </a:rPr>
              <a:t>Focus now on improvements to our current regime (and respond directly to Legal Service Board directions)</a:t>
            </a:r>
          </a:p>
          <a:p>
            <a:pPr>
              <a:spcAft>
                <a:spcPts val="600"/>
              </a:spcAft>
            </a:pPr>
            <a:r>
              <a:rPr lang="en-GB" dirty="0">
                <a:ea typeface="ＭＳ Ｐゴシック"/>
              </a:rPr>
              <a:t>Consulting on detailed proposals and draft rules</a:t>
            </a:r>
          </a:p>
          <a:p>
            <a:pPr>
              <a:spcAft>
                <a:spcPts val="600"/>
              </a:spcAft>
            </a:pPr>
            <a:r>
              <a:rPr lang="en-GB" dirty="0">
                <a:ea typeface="ＭＳ Ｐゴシック"/>
              </a:rPr>
              <a:t>We want your views and insights – how would they impact?</a:t>
            </a:r>
          </a:p>
          <a:p>
            <a:pPr>
              <a:spcAft>
                <a:spcPts val="600"/>
              </a:spcAft>
            </a:pPr>
            <a:endParaRPr lang="en-GB" dirty="0">
              <a:ea typeface="ＭＳ Ｐゴシック"/>
            </a:endParaRPr>
          </a:p>
          <a:p>
            <a:pPr>
              <a:spcAft>
                <a:spcPts val="600"/>
              </a:spcAft>
            </a:pPr>
            <a:endParaRPr lang="en-GB" dirty="0">
              <a:highlight>
                <a:srgbClr val="FFFF00"/>
              </a:highlight>
              <a:ea typeface="ＭＳ Ｐゴシック"/>
            </a:endParaRPr>
          </a:p>
          <a:p>
            <a:pPr>
              <a:spcAft>
                <a:spcPts val="600"/>
              </a:spcAft>
            </a:pPr>
            <a:endParaRPr lang="en-GB" dirty="0">
              <a:highlight>
                <a:srgbClr val="FFFF00"/>
              </a:highlight>
              <a:ea typeface="ＭＳ Ｐゴシック"/>
            </a:endParaRPr>
          </a:p>
          <a:p>
            <a:pPr marL="0" indent="0">
              <a:spcAft>
                <a:spcPts val="6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53002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0841-E559-69D8-5833-283D8A21D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4DBC0-41B3-0C85-B30E-D424892EE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Areas of focus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4CCA26-A8F4-E401-FA64-BD3FD7120C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3888769"/>
              </p:ext>
            </p:extLst>
          </p:nvPr>
        </p:nvGraphicFramePr>
        <p:xfrm>
          <a:off x="467544" y="1244338"/>
          <a:ext cx="8208912" cy="3775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0753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0E41-C797-3D55-C375-2F32A2BE1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7039883" cy="857250"/>
          </a:xfrm>
        </p:spPr>
        <p:txBody>
          <a:bodyPr/>
          <a:lstStyle/>
          <a:p>
            <a:r>
              <a:rPr lang="en-GB" dirty="0"/>
              <a:t>Accountants’ reports – why change?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50D5CB-3A76-AEC4-4358-45174F4BE89F}"/>
              </a:ext>
            </a:extLst>
          </p:cNvPr>
          <p:cNvSpPr txBox="1"/>
          <p:nvPr/>
        </p:nvSpPr>
        <p:spPr>
          <a:xfrm>
            <a:off x="250825" y="1203598"/>
            <a:ext cx="8280920" cy="284693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163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Limited visibility under current </a:t>
            </a:r>
            <a:r>
              <a:rPr lang="en-GB" dirty="0">
                <a:latin typeface="Arial"/>
                <a:ea typeface="ＭＳ Ｐゴシック"/>
                <a:cs typeface="Arial"/>
              </a:rPr>
              <a:t>approach</a:t>
            </a:r>
            <a:r>
              <a:rPr lang="en-GB" dirty="0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(only qualified reports submitted)</a:t>
            </a:r>
          </a:p>
          <a:p>
            <a:pPr marL="34163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Evidence of non-compliance including from a </a:t>
            </a:r>
            <a:r>
              <a:rPr lang="en-GB" dirty="0">
                <a:latin typeface="Arial"/>
                <a:ea typeface="ＭＳ Ｐゴシック"/>
                <a:cs typeface="Arial"/>
              </a:rPr>
              <a:t>recent</a:t>
            </a:r>
            <a:r>
              <a:rPr lang="en-GB" dirty="0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spot check exercise</a:t>
            </a:r>
          </a:p>
          <a:p>
            <a:pPr marL="34163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Strengthening </a:t>
            </a:r>
            <a:r>
              <a:rPr lang="en-GB" dirty="0">
                <a:latin typeface="Arial"/>
                <a:ea typeface="ＭＳ Ｐゴシック"/>
                <a:cs typeface="Arial"/>
              </a:rPr>
              <a:t>approach to improve visibility of compliance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 = better protection for client money</a:t>
            </a:r>
          </a:p>
          <a:p>
            <a:pPr marL="285750" indent="-285750" algn="l">
              <a:buClr>
                <a:srgbClr val="B50038"/>
              </a:buClr>
              <a:buFont typeface="Wingdings" panose="05000000000000000000" pitchFamily="2" charset="2"/>
              <a:buChar char="§"/>
            </a:pP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509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0E41-C797-3D55-C375-2F32A2BE1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9949"/>
            <a:ext cx="7591898" cy="857250"/>
          </a:xfrm>
        </p:spPr>
        <p:txBody>
          <a:bodyPr/>
          <a:lstStyle/>
          <a:p>
            <a:r>
              <a:rPr lang="en-GB">
                <a:ea typeface="ＭＳ Ｐゴシック"/>
              </a:rPr>
              <a:t>Accountants’ reports – what is proposed?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50D5CB-3A76-AEC4-4358-45174F4BE89F}"/>
              </a:ext>
            </a:extLst>
          </p:cNvPr>
          <p:cNvSpPr txBox="1"/>
          <p:nvPr/>
        </p:nvSpPr>
        <p:spPr>
          <a:xfrm>
            <a:off x="189351" y="1240037"/>
            <a:ext cx="8539709" cy="34624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l">
              <a:spcAft>
                <a:spcPts val="600"/>
              </a:spcAft>
              <a:buClr>
                <a:srgbClr val="B50038"/>
              </a:buClr>
              <a:buFont typeface="Wingdings" panose="05000000000000000000" pitchFamily="2" charset="2"/>
              <a:buChar char="ü"/>
            </a:pPr>
            <a:r>
              <a:rPr lang="en-GB" sz="2200" dirty="0">
                <a:latin typeface="Arial"/>
                <a:ea typeface="ＭＳ Ｐゴシック"/>
                <a:cs typeface="Arial"/>
              </a:rPr>
              <a:t>Require all reports (qualified and unqualified) for non-exempt firms to be submitted to us</a:t>
            </a:r>
          </a:p>
          <a:p>
            <a:pPr marL="342900" indent="-342900" algn="l">
              <a:spcAft>
                <a:spcPts val="600"/>
              </a:spcAft>
              <a:buClr>
                <a:srgbClr val="B50038"/>
              </a:buClr>
              <a:buFont typeface="Wingdings" panose="05000000000000000000" pitchFamily="2" charset="2"/>
              <a:buChar char="ü"/>
            </a:pPr>
            <a:r>
              <a:rPr lang="en-GB" sz="2200" dirty="0">
                <a:latin typeface="Arial"/>
                <a:ea typeface="ＭＳ Ｐゴシック"/>
                <a:cs typeface="Arial"/>
              </a:rPr>
              <a:t>Mandatory annual declarations from firms </a:t>
            </a:r>
          </a:p>
          <a:p>
            <a:pPr marL="342900" indent="-342900" algn="l">
              <a:spcAft>
                <a:spcPts val="600"/>
              </a:spcAft>
              <a:buClr>
                <a:srgbClr val="B50038"/>
              </a:buClr>
              <a:buFont typeface="Wingdings" panose="05000000000000000000" pitchFamily="2" charset="2"/>
              <a:buChar char="ü"/>
            </a:pPr>
            <a:r>
              <a:rPr lang="en-GB" sz="2200" dirty="0">
                <a:latin typeface="Arial"/>
                <a:ea typeface="ＭＳ Ｐゴシック"/>
                <a:cs typeface="Arial"/>
              </a:rPr>
              <a:t>Reporting accountants to submit reports directly to us</a:t>
            </a:r>
          </a:p>
          <a:p>
            <a:pPr marL="342900" indent="-342900" algn="l">
              <a:spcAft>
                <a:spcPts val="600"/>
              </a:spcAft>
              <a:buClr>
                <a:srgbClr val="B50038"/>
              </a:buClr>
              <a:buFont typeface="Wingdings" panose="05000000000000000000" pitchFamily="2" charset="2"/>
              <a:buChar char="ü"/>
            </a:pPr>
            <a:r>
              <a:rPr lang="en-GB" sz="2200" dirty="0">
                <a:latin typeface="Arial"/>
                <a:ea typeface="ＭＳ Ｐゴシック"/>
                <a:cs typeface="Arial"/>
              </a:rPr>
              <a:t>Fixed financial penalties for late submissions or incomplete declarations</a:t>
            </a:r>
          </a:p>
          <a:p>
            <a:pPr marL="342900" indent="-342900" algn="l">
              <a:spcAft>
                <a:spcPts val="600"/>
              </a:spcAft>
              <a:buClr>
                <a:srgbClr val="B50038"/>
              </a:buClr>
              <a:buFont typeface="Wingdings" panose="05000000000000000000" pitchFamily="2" charset="2"/>
              <a:buChar char="ü"/>
            </a:pPr>
            <a:r>
              <a:rPr lang="en-GB" sz="2200" dirty="0">
                <a:latin typeface="Arial"/>
                <a:ea typeface="ＭＳ Ｐゴシック"/>
                <a:cs typeface="Arial"/>
              </a:rPr>
              <a:t>Updated guidance for reporting accountants (bank confirmation letters)</a:t>
            </a:r>
            <a:endParaRPr lang="en-GB" sz="2200" dirty="0"/>
          </a:p>
          <a:p>
            <a:pPr algn="l"/>
            <a:endParaRPr lang="en-GB" sz="1800" dirty="0">
              <a:latin typeface="Arial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93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4218D-27A5-611D-A415-68B7DF066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22E48-050E-3A75-4F81-71F77853F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6697439" cy="857250"/>
          </a:xfrm>
        </p:spPr>
        <p:txBody>
          <a:bodyPr/>
          <a:lstStyle/>
          <a:p>
            <a:r>
              <a:rPr lang="en-GB" b="1"/>
              <a:t>Checks and Balances in Firms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C1493-FEDD-E2B9-2906-3CF74A70A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780" y="1256620"/>
            <a:ext cx="8680440" cy="2455341"/>
          </a:xfrm>
        </p:spPr>
        <p:txBody>
          <a:bodyPr/>
          <a:lstStyle/>
          <a:p>
            <a:pPr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0000"/>
                </a:solidFill>
                <a:latin typeface="Arial" panose="020B0604020202020204" pitchFamily="34" charset="0"/>
              </a:rPr>
              <a:t>Issue: Concentration of ownership, management, and compliance roles in one person</a:t>
            </a:r>
          </a:p>
          <a:p>
            <a:pPr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0000"/>
                </a:solidFill>
                <a:latin typeface="Arial" panose="020B0604020202020204" pitchFamily="34" charset="0"/>
              </a:rPr>
              <a:t>Proposed measures:</a:t>
            </a:r>
          </a:p>
          <a:p>
            <a:pPr marL="714375" lvl="2" indent="-354013"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0000"/>
                </a:solidFill>
                <a:latin typeface="Arial" panose="020B0604020202020204" pitchFamily="34" charset="0"/>
              </a:rPr>
              <a:t>Unilateral decision makers in firms cannot hold COLP or COFA roles</a:t>
            </a:r>
          </a:p>
          <a:p>
            <a:pPr marL="714375" lvl="1" indent="-354013"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sz="2000">
                <a:solidFill>
                  <a:srgbClr val="000000"/>
                </a:solidFill>
                <a:latin typeface="Arial" panose="020B0604020202020204" pitchFamily="34" charset="0"/>
              </a:rPr>
              <a:t>Risk thresholds for separation of roles: Turnover &gt;£600k, Client money &gt;£500k</a:t>
            </a:r>
          </a:p>
          <a:p>
            <a:pPr marL="714375" lvl="1" indent="-354013"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0000"/>
                </a:solidFill>
                <a:latin typeface="Arial" panose="020B0604020202020204" pitchFamily="34" charset="0"/>
              </a:rPr>
              <a:t>Sole owner-manager firms below turnover threshold but above client money threshold:</a:t>
            </a:r>
          </a:p>
          <a:p>
            <a:pPr marL="714375" lvl="2" indent="-354013"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0000"/>
                </a:solidFill>
                <a:latin typeface="Arial" panose="020B0604020202020204" pitchFamily="34" charset="0"/>
              </a:rPr>
              <a:t>Cannot hold COFA role but can still hold COLP</a:t>
            </a:r>
          </a:p>
        </p:txBody>
      </p:sp>
    </p:spTree>
    <p:extLst>
      <p:ext uri="{BB962C8B-B14F-4D97-AF65-F5344CB8AC3E}">
        <p14:creationId xmlns:p14="http://schemas.microsoft.com/office/powerpoint/2010/main" val="872732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8E1C-1873-F7EE-CC81-04AF09DE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9267"/>
            <a:ext cx="7128791" cy="857250"/>
          </a:xfrm>
        </p:spPr>
        <p:txBody>
          <a:bodyPr/>
          <a:lstStyle/>
          <a:p>
            <a:r>
              <a:rPr lang="en-GB" sz="3000"/>
              <a:t>Improving oversight of firms changing profile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537F3-6443-F480-1E1B-E6982AC5FC2D}"/>
              </a:ext>
            </a:extLst>
          </p:cNvPr>
          <p:cNvSpPr txBox="1"/>
          <p:nvPr/>
        </p:nvSpPr>
        <p:spPr>
          <a:xfrm>
            <a:off x="179512" y="1275606"/>
            <a:ext cx="8208912" cy="35086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00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/>
              <a:t>Systemic approach to collecting, analysing and acting on information relevant to potential risks in profile changes</a:t>
            </a:r>
          </a:p>
          <a:p>
            <a:pPr marL="34200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We are not consulting on proposals yet</a:t>
            </a:r>
          </a:p>
          <a:p>
            <a:pPr marL="341630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Future proposals will cover: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9200" lvl="2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Initial risk indicators</a:t>
            </a:r>
          </a:p>
          <a:p>
            <a:pPr marL="799200" lvl="2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Information and notification requirements</a:t>
            </a:r>
          </a:p>
          <a:p>
            <a:pPr marL="799200" lvl="2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Risk-based scrutiny arrangements</a:t>
            </a:r>
          </a:p>
          <a:p>
            <a:pPr marL="342000" lvl="2" indent="-342900" algn="l">
              <a:spcAft>
                <a:spcPts val="600"/>
              </a:spcAft>
              <a:buClr>
                <a:srgbClr val="B50038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Look to consult next year </a:t>
            </a:r>
          </a:p>
        </p:txBody>
      </p:sp>
    </p:spTree>
    <p:extLst>
      <p:ext uri="{BB962C8B-B14F-4D97-AF65-F5344CB8AC3E}">
        <p14:creationId xmlns:p14="http://schemas.microsoft.com/office/powerpoint/2010/main" val="1765937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3FFA2C7F-83D0-40C6-A5BB-13E7A21FB118}" vid="{18DC078C-FCAF-4458-A6E5-E8AA0338CC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_x002f_Info xmlns="e1b41625-a731-4f07-affe-048e53eec25f" xsi:nil="true"/>
    <TaxCatchAll xmlns="3553d5db-d0ab-457a-9a9e-9c375d242962" xsi:nil="true"/>
    <lcf76f155ced4ddcb4097134ff3c332f xmlns="e1b41625-a731-4f07-affe-048e53eec25f">
      <Terms xmlns="http://schemas.microsoft.com/office/infopath/2007/PartnerControls"/>
    </lcf76f155ced4ddcb4097134ff3c332f>
    <Capacity xmlns="e1b41625-a731-4f07-affe-048e53eec25f" xsi:nil="true"/>
    <RespondentType xmlns="e1b41625-a731-4f07-affe-048e53eec25f" xsi:nil="true"/>
    <Received xmlns="e1b41625-a731-4f07-affe-048e53eec25f">2025-11-10T13:38:16+00:00</Received>
    <Datetime xmlns="e1b41625-a731-4f07-affe-048e53eec25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1F215F8087F64B861AECECC243AB68" ma:contentTypeVersion="21" ma:contentTypeDescription="Create a new document." ma:contentTypeScope="" ma:versionID="0ea874154bdd482ae826bba31a1c4e8d">
  <xsd:schema xmlns:xsd="http://www.w3.org/2001/XMLSchema" xmlns:xs="http://www.w3.org/2001/XMLSchema" xmlns:p="http://schemas.microsoft.com/office/2006/metadata/properties" xmlns:ns2="e1b41625-a731-4f07-affe-048e53eec25f" xmlns:ns3="3553d5db-d0ab-457a-9a9e-9c375d242962" targetNamespace="http://schemas.microsoft.com/office/2006/metadata/properties" ma:root="true" ma:fieldsID="b712492bc5f031e1b47183b9d814b3c9" ns2:_="" ns3:_="">
    <xsd:import namespace="e1b41625-a731-4f07-affe-048e53eec25f"/>
    <xsd:import namespace="3553d5db-d0ab-457a-9a9e-9c375d2429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Notes_x002f_Info" minOccurs="0"/>
                <xsd:element ref="ns2:Datetime" minOccurs="0"/>
                <xsd:element ref="ns2:Received" minOccurs="0"/>
                <xsd:element ref="ns2:Capacity" minOccurs="0"/>
                <xsd:element ref="ns2:Respondent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b41625-a731-4f07-affe-048e53eec2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Notes_x002f_Info" ma:index="22" nillable="true" ma:displayName="Notes/Info " ma:format="Dropdown" ma:internalName="Notes_x002f_Info">
      <xsd:simpleType>
        <xsd:restriction base="dms:Note">
          <xsd:maxLength value="255"/>
        </xsd:restriction>
      </xsd:simpleType>
    </xsd:element>
    <xsd:element name="Datetime" ma:index="23" nillable="true" ma:displayName="Date time" ma:format="DateOnly" ma:internalName="Datetime">
      <xsd:simpleType>
        <xsd:restriction base="dms:DateTime"/>
      </xsd:simpleType>
    </xsd:element>
    <xsd:element name="Received" ma:index="24" nillable="true" ma:displayName="Received " ma:default="[today]" ma:format="DateOnly" ma:internalName="Received">
      <xsd:simpleType>
        <xsd:restriction base="dms:DateTime"/>
      </xsd:simpleType>
    </xsd:element>
    <xsd:element name="Capacity" ma:index="25" nillable="true" ma:displayName="Capacity" ma:format="Dropdown" ma:internalName="Capacity">
      <xsd:simpleType>
        <xsd:restriction base="dms:Choice">
          <xsd:enumeration value="on behalf of an organisation"/>
          <xsd:enumeration value="in a personal capacity"/>
        </xsd:restriction>
      </xsd:simpleType>
    </xsd:element>
    <xsd:element name="RespondentType" ma:index="26" nillable="true" ma:displayName="Respondent Type" ma:format="Dropdown" ma:internalName="RespondentType">
      <xsd:simpleType>
        <xsd:restriction base="dms:Choice">
          <xsd:enumeration value="Law firm or other legal services provider"/>
          <xsd:enumeration value="Law society"/>
          <xsd:enumeration value="Representative group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53d5db-d0ab-457a-9a9e-9c375d24296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20c76b6-d0a0-4955-a61c-3d24f9dd4254}" ma:internalName="TaxCatchAll" ma:showField="CatchAllData" ma:web="3553d5db-d0ab-457a-9a9e-9c375d2429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AEA284-67E0-46FA-BFED-29ECACE732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0F4BED-1C83-47D0-B656-F4E2DBE06815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3553d5db-d0ab-457a-9a9e-9c375d242962"/>
    <ds:schemaRef ds:uri="http://schemas.openxmlformats.org/package/2006/metadata/core-properties"/>
    <ds:schemaRef ds:uri="e1b41625-a731-4f07-affe-048e53eec25f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0E16434-DA40-474F-BC27-E02502D4ABA1}">
  <ds:schemaRefs>
    <ds:schemaRef ds:uri="3553d5db-d0ab-457a-9a9e-9c375d242962"/>
    <ds:schemaRef ds:uri="e1b41625-a731-4f07-affe-048e53eec2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56</TotalTime>
  <Words>511</Words>
  <Application>Microsoft Office PowerPoint</Application>
  <PresentationFormat>On-screen Show (16:9)</PresentationFormat>
  <Paragraphs>75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Aptos</vt:lpstr>
      <vt:lpstr>Arial</vt:lpstr>
      <vt:lpstr>Courier New</vt:lpstr>
      <vt:lpstr>Wingdings</vt:lpstr>
      <vt:lpstr>Default Design</vt:lpstr>
      <vt:lpstr>Protecting client money: next steps and what it means for your firm</vt:lpstr>
      <vt:lpstr>Purpose of the webinar</vt:lpstr>
      <vt:lpstr>Aims</vt:lpstr>
      <vt:lpstr>Why are we consulting again?</vt:lpstr>
      <vt:lpstr>Areas of focus</vt:lpstr>
      <vt:lpstr>Accountants’ reports – why change?</vt:lpstr>
      <vt:lpstr>Accountants’ reports – what is proposed?</vt:lpstr>
      <vt:lpstr>Checks and Balances in Firms</vt:lpstr>
      <vt:lpstr>Improving oversight of firms changing profile</vt:lpstr>
      <vt:lpstr>We want to hear from you 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Protecting client money: next steps and what it means for your firm</dc:title>
  <dc:creator>Solicitors Regulation Authority (SRA)</dc:creator>
  <cp:lastModifiedBy>Matthew Maidment</cp:lastModifiedBy>
  <cp:revision>6</cp:revision>
  <dcterms:created xsi:type="dcterms:W3CDTF">2024-10-21T10:22:16Z</dcterms:created>
  <dcterms:modified xsi:type="dcterms:W3CDTF">2025-12-11T11:12:15Z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0x010100681F215F8087F64B861AECECC243AB68</vt:lpwstr>
  </property>
  <property fmtid="{D5CDD505-2E9C-101B-9397-08002B2CF9AE}" pid="3" name="MediaServiceImageTags">
    <vt:lpwstr/>
  </property>
  <property fmtid="{D5CDD505-2E9C-101B-9397-08002B2CF9AE}" pid="4" name="MSIP_Label_511c2973-884d-45f9-a762-fe43cfb2c09b_Enabled">
    <vt:lpwstr>true</vt:lpwstr>
  </property>
  <property fmtid="{D5CDD505-2E9C-101B-9397-08002B2CF9AE}" pid="5" name="MSIP_Label_511c2973-884d-45f9-a762-fe43cfb2c09b_SetDate">
    <vt:lpwstr>2024-11-01T08:49:03Z</vt:lpwstr>
  </property>
  <property fmtid="{D5CDD505-2E9C-101B-9397-08002B2CF9AE}" pid="6" name="MSIP_Label_511c2973-884d-45f9-a762-fe43cfb2c09b_Method">
    <vt:lpwstr>Privileged</vt:lpwstr>
  </property>
  <property fmtid="{D5CDD505-2E9C-101B-9397-08002B2CF9AE}" pid="7" name="MSIP_Label_511c2973-884d-45f9-a762-fe43cfb2c09b_Name">
    <vt:lpwstr>Unclassified</vt:lpwstr>
  </property>
  <property fmtid="{D5CDD505-2E9C-101B-9397-08002B2CF9AE}" pid="8" name="MSIP_Label_511c2973-884d-45f9-a762-fe43cfb2c09b_SiteId">
    <vt:lpwstr>adecc3d0-610d-4060-a865-615f7f48c411</vt:lpwstr>
  </property>
  <property fmtid="{D5CDD505-2E9C-101B-9397-08002B2CF9AE}" pid="9" name="MSIP_Label_511c2973-884d-45f9-a762-fe43cfb2c09b_ActionId">
    <vt:lpwstr>915258f6-318b-49ec-af29-e4a75d6ae3ee</vt:lpwstr>
  </property>
  <property fmtid="{D5CDD505-2E9C-101B-9397-08002B2CF9AE}" pid="10" name="MSIP_Label_511c2973-884d-45f9-a762-fe43cfb2c09b_ContentBits">
    <vt:lpwstr>0</vt:lpwstr>
  </property>
</Properties>
</file>