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4"/>
  </p:notesMasterIdLst>
  <p:sldIdLst>
    <p:sldId id="285" r:id="rId6"/>
    <p:sldId id="1009" r:id="rId7"/>
    <p:sldId id="985" r:id="rId8"/>
    <p:sldId id="326" r:id="rId9"/>
    <p:sldId id="327" r:id="rId10"/>
    <p:sldId id="759" r:id="rId11"/>
    <p:sldId id="760" r:id="rId12"/>
    <p:sldId id="75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AC7"/>
    <a:srgbClr val="B10035"/>
    <a:srgbClr val="565656"/>
    <a:srgbClr val="F8B322"/>
    <a:srgbClr val="7D4199"/>
    <a:srgbClr val="A0CF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9AA859-37E4-4294-A621-2B4261BAF6C9}" v="7" dt="2026-03-25T12:51:52.459"/>
    <p1510:client id="{C56B6D49-2AC7-43D4-C83C-8F4D2AE605F4}" v="2" dt="2026-03-25T14:47:01.5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67" autoAdjust="0"/>
  </p:normalViewPr>
  <p:slideViewPr>
    <p:cSldViewPr snapToGrid="0">
      <p:cViewPr varScale="1">
        <p:scale>
          <a:sx n="27" d="100"/>
          <a:sy n="27" d="100"/>
        </p:scale>
        <p:origin x="132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A79F0-1910-45CB-9D75-34C40F5D0CB0}" type="datetimeFigureOut">
              <a:rPr lang="en-GB" smtClean="0"/>
              <a:t>26/03/2026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F9794B-6631-48BD-8A88-9B2F3D53D219}" type="slidenum">
              <a:rPr lang="en-GB" smtClean="0"/>
              <a:t>‹#›</a:t>
            </a:fld>
            <a:endParaRPr lang="en-GB"/>
          </a:p>
        </p:txBody>
      </p:sp>
    </p:spTree>
    <p:extLst>
      <p:ext uri="{BB962C8B-B14F-4D97-AF65-F5344CB8AC3E}">
        <p14:creationId xmlns:p14="http://schemas.microsoft.com/office/powerpoint/2010/main" val="3092610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sra.org.uk/become-solicitor/legal-practice-course-route/becoming-solicitor-legal-practice-course-transitional-requirements/"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www.sra.org.uk/become-solicitor/sqe/" TargetMode="External"/><Relationship Id="rId4" Type="http://schemas.openxmlformats.org/officeDocument/2006/relationships/hyperlink" Target="https://www.sra.org.uk/become-solicitor/legal-practice-course-route/period-recognised-training/your-period-recognised-training/prt/"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F9794B-6631-48BD-8A88-9B2F3D53D219}" type="slidenum">
              <a:rPr lang="en-GB" smtClean="0"/>
              <a:t>1</a:t>
            </a:fld>
            <a:endParaRPr lang="en-GB"/>
          </a:p>
        </p:txBody>
      </p:sp>
    </p:spTree>
    <p:extLst>
      <p:ext uri="{BB962C8B-B14F-4D97-AF65-F5344CB8AC3E}">
        <p14:creationId xmlns:p14="http://schemas.microsoft.com/office/powerpoint/2010/main" val="2587411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1200" b="1" dirty="0"/>
              <a:t>Students are eligible to qualify under the LPC route if, before 1 September 2021 (or 21 September for QLD), they:</a:t>
            </a:r>
            <a:endParaRPr lang="en-GB" sz="1200" dirty="0"/>
          </a:p>
          <a:p>
            <a:r>
              <a:rPr lang="en-GB" sz="1200" dirty="0"/>
              <a:t>Started, accepted an offer, or paid a deposit for: </a:t>
            </a:r>
          </a:p>
          <a:p>
            <a:pPr lvl="1"/>
            <a:r>
              <a:rPr lang="en-GB" sz="1200" dirty="0"/>
              <a:t>A qualifying law degree (QLD)</a:t>
            </a:r>
          </a:p>
          <a:p>
            <a:pPr lvl="1"/>
            <a:r>
              <a:rPr lang="en-GB" sz="1200" dirty="0"/>
              <a:t>Common Professional Examination / Graduate Diploma in Law (CPE)</a:t>
            </a:r>
          </a:p>
          <a:p>
            <a:pPr lvl="1"/>
            <a:r>
              <a:rPr lang="en-GB" sz="1200" dirty="0"/>
              <a:t>Exempting law degree (ELD)</a:t>
            </a:r>
          </a:p>
          <a:p>
            <a:pPr lvl="1"/>
            <a:r>
              <a:rPr lang="en-GB" sz="1200" dirty="0"/>
              <a:t>Legal Practice Course (LPC)</a:t>
            </a:r>
          </a:p>
          <a:p>
            <a:pPr lvl="1"/>
            <a:r>
              <a:rPr lang="en-GB" sz="1200" dirty="0"/>
              <a:t>A training contract (period of recognised training)</a:t>
            </a:r>
          </a:p>
          <a:p>
            <a:pPr marL="0" indent="0" eaLnBrk="0" hangingPunct="0">
              <a:spcBef>
                <a:spcPct val="0"/>
              </a:spcBef>
              <a:buClrTx/>
              <a:buNone/>
            </a:pPr>
            <a:endParaRPr lang="en-GB" altLang="en-US" sz="1200" dirty="0">
              <a:solidFill>
                <a:schemeClr val="tx1"/>
              </a:solidFill>
              <a:latin typeface="Arial" panose="020B0604020202020204" pitchFamily="34" charset="0"/>
            </a:endParaRPr>
          </a:p>
          <a:p>
            <a:pPr marL="0" indent="0" eaLnBrk="0" hangingPunct="0">
              <a:spcBef>
                <a:spcPct val="0"/>
              </a:spcBef>
              <a:buClrTx/>
              <a:buNone/>
            </a:pPr>
            <a:r>
              <a:rPr lang="en-GB" altLang="en-US" sz="1200" dirty="0">
                <a:solidFill>
                  <a:schemeClr val="tx1"/>
                </a:solidFill>
                <a:latin typeface="Arial" panose="020B0604020202020204" pitchFamily="34" charset="0"/>
              </a:rPr>
              <a:t>QLD, ELD and CPE terms are no longer used to reference law degrees. </a:t>
            </a:r>
          </a:p>
          <a:p>
            <a:pPr marL="0" lvl="0" indent="0" eaLnBrk="0" hangingPunct="0">
              <a:spcBef>
                <a:spcPct val="0"/>
              </a:spcBef>
              <a:buClrTx/>
              <a:buNone/>
            </a:pPr>
            <a:endParaRPr lang="en-GB" altLang="en-US" sz="1200" dirty="0">
              <a:solidFill>
                <a:schemeClr val="tx1"/>
              </a:solidFill>
              <a:latin typeface="Arial" panose="020B0604020202020204" pitchFamily="34" charset="0"/>
            </a:endParaRPr>
          </a:p>
          <a:p>
            <a:pPr marL="0" lvl="0" indent="0" eaLnBrk="0" hangingPunct="0">
              <a:spcBef>
                <a:spcPct val="0"/>
              </a:spcBef>
              <a:buClrTx/>
              <a:buNone/>
            </a:pPr>
            <a:endParaRPr lang="en-GB" altLang="en-US" sz="1200" dirty="0">
              <a:solidFill>
                <a:schemeClr val="tx1"/>
              </a:solidFill>
              <a:latin typeface="Arial" panose="020B0604020202020204" pitchFamily="34" charset="0"/>
            </a:endParaRPr>
          </a:p>
          <a:p>
            <a:pPr marL="0" lvl="0" indent="0" eaLnBrk="0" hangingPunct="0">
              <a:spcBef>
                <a:spcPct val="0"/>
              </a:spcBef>
              <a:buClrTx/>
              <a:buNone/>
            </a:pPr>
            <a:r>
              <a:rPr lang="en-GB" altLang="en-US" sz="1200" b="1" dirty="0">
                <a:solidFill>
                  <a:schemeClr val="tx1"/>
                </a:solidFill>
                <a:latin typeface="Arial" panose="020B0604020202020204" pitchFamily="34" charset="0"/>
              </a:rPr>
              <a:t>Key Dates</a:t>
            </a:r>
          </a:p>
          <a:p>
            <a:pPr marL="0" lvl="0" indent="0" eaLnBrk="0" hangingPunct="0">
              <a:spcBef>
                <a:spcPct val="0"/>
              </a:spcBef>
              <a:buClrTx/>
              <a:buNone/>
            </a:pPr>
            <a:r>
              <a:rPr lang="en-GB" altLang="en-US" sz="1200" dirty="0">
                <a:solidFill>
                  <a:schemeClr val="tx1"/>
                </a:solidFill>
                <a:latin typeface="Arial" panose="020B0604020202020204" pitchFamily="34" charset="0"/>
              </a:rPr>
              <a:t>1 September/21 September to have a option to qualify under SQE or LPC route</a:t>
            </a:r>
          </a:p>
          <a:p>
            <a:pPr marL="0" lvl="0" indent="0" eaLnBrk="0" hangingPunct="0">
              <a:spcBef>
                <a:spcPct val="0"/>
              </a:spcBef>
              <a:buClrTx/>
              <a:buNone/>
            </a:pPr>
            <a:r>
              <a:rPr lang="en-GB" altLang="en-US" sz="1200" dirty="0">
                <a:solidFill>
                  <a:schemeClr val="tx1"/>
                </a:solidFill>
                <a:latin typeface="Arial" panose="020B0604020202020204" pitchFamily="34" charset="0"/>
              </a:rPr>
              <a:t>LPC provider most will stop offering LPC after 2025</a:t>
            </a:r>
          </a:p>
          <a:p>
            <a:pPr marL="0" lvl="0" indent="0" eaLnBrk="0" hangingPunct="0">
              <a:spcBef>
                <a:spcPct val="0"/>
              </a:spcBef>
              <a:buClrTx/>
              <a:buNone/>
            </a:pPr>
            <a:r>
              <a:rPr lang="en-GB" altLang="en-US" sz="1200" dirty="0">
                <a:solidFill>
                  <a:schemeClr val="tx1"/>
                </a:solidFill>
                <a:latin typeface="Arial" panose="020B0604020202020204" pitchFamily="34" charset="0"/>
              </a:rPr>
              <a:t>Anyone qualifying via the LPC route must be admitted by 31 December 2032</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54E485-407B-4DB0-92CE-8AA9CAAA552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3532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Option 1 – 	Traditional LPC route – complete a PRT (also know as a training contract).</a:t>
            </a:r>
          </a:p>
          <a:p>
            <a:endParaRPr lang="en-GB" dirty="0"/>
          </a:p>
          <a:p>
            <a:r>
              <a:rPr lang="en-GB" dirty="0"/>
              <a:t>Option 2 – 	Equivalent means – we will recognise QWE and SQE2 as equivalent to a PRT.  You qualify via the LPC route, there are no exemption from SQE1. </a:t>
            </a:r>
          </a:p>
          <a:p>
            <a:endParaRPr lang="en-GB" dirty="0"/>
          </a:p>
          <a:p>
            <a:r>
              <a:rPr lang="en-GB" dirty="0"/>
              <a:t>Visit </a:t>
            </a:r>
            <a:r>
              <a:rPr lang="en-GB" dirty="0">
                <a:hlinkClick r:id="rId3"/>
              </a:rPr>
              <a:t>SRA | Becoming a solicitor with the Legal Practice Course (transitional requirements) | Solicitors Regulation Authority</a:t>
            </a:r>
            <a:endParaRPr lang="en-GB" dirty="0"/>
          </a:p>
          <a:p>
            <a:endParaRPr lang="en-GB" dirty="0"/>
          </a:p>
          <a:p>
            <a:r>
              <a:rPr lang="en-GB" sz="1200" b="0" i="0" kern="1200" dirty="0">
                <a:solidFill>
                  <a:schemeClr val="tx1"/>
                </a:solidFill>
                <a:effectLst/>
                <a:latin typeface="+mn-lt"/>
                <a:ea typeface="+mn-ea"/>
                <a:cs typeface="+mn-cs"/>
              </a:rPr>
              <a:t>Most LPC providers have stopped offering the course because demand has fallen. Only a few providers are authorised to deliver the LPC in 2026/27 Leeds/</a:t>
            </a:r>
            <a:r>
              <a:rPr lang="en-GB" sz="1200" b="0" i="0" kern="1200" dirty="0" err="1">
                <a:solidFill>
                  <a:schemeClr val="tx1"/>
                </a:solidFill>
                <a:effectLst/>
                <a:latin typeface="+mn-lt"/>
                <a:ea typeface="+mn-ea"/>
                <a:cs typeface="+mn-cs"/>
              </a:rPr>
              <a:t>ULaw</a:t>
            </a:r>
            <a:r>
              <a:rPr lang="en-GB" sz="1200" b="0" i="0" kern="1200" dirty="0">
                <a:solidFill>
                  <a:schemeClr val="tx1"/>
                </a:solidFill>
                <a:effectLst/>
                <a:latin typeface="+mn-lt"/>
                <a:ea typeface="+mn-ea"/>
                <a:cs typeface="+mn-cs"/>
              </a:rPr>
              <a:t>).</a:t>
            </a:r>
          </a:p>
          <a:p>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Before starting the LPC, you should consider the following:</a:t>
            </a:r>
          </a:p>
          <a:p>
            <a:r>
              <a:rPr lang="en-GB" sz="1200" b="0" i="0" kern="1200" dirty="0">
                <a:solidFill>
                  <a:schemeClr val="tx1"/>
                </a:solidFill>
                <a:effectLst/>
                <a:latin typeface="+mn-lt"/>
                <a:ea typeface="+mn-ea"/>
                <a:cs typeface="+mn-cs"/>
              </a:rPr>
              <a:t>Will you complete it and meet the requirements to qualify by December 2032?</a:t>
            </a:r>
          </a:p>
          <a:p>
            <a:r>
              <a:rPr lang="en-GB" sz="1200" b="0" i="0" kern="1200" dirty="0">
                <a:solidFill>
                  <a:schemeClr val="tx1"/>
                </a:solidFill>
                <a:effectLst/>
                <a:latin typeface="+mn-lt"/>
                <a:ea typeface="+mn-ea"/>
                <a:cs typeface="+mn-cs"/>
              </a:rPr>
              <a:t>There are limited LPC providers and spaces available. Although the LPC allows five years for completion, you should check your provider’s timelines for course availability and resit deadlines.</a:t>
            </a:r>
          </a:p>
          <a:p>
            <a:endParaRPr lang="en-GB" sz="1200" b="0" i="0" kern="1200" dirty="0">
              <a:solidFill>
                <a:schemeClr val="tx1"/>
              </a:solidFill>
              <a:effectLst/>
              <a:latin typeface="+mn-lt"/>
              <a:ea typeface="+mn-ea"/>
              <a:cs typeface="+mn-cs"/>
            </a:endParaRPr>
          </a:p>
          <a:p>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Can you get a period of recognised training?</a:t>
            </a:r>
          </a:p>
          <a:p>
            <a:r>
              <a:rPr lang="en-GB" sz="1200" b="0" i="0" kern="1200" dirty="0">
                <a:solidFill>
                  <a:schemeClr val="tx1"/>
                </a:solidFill>
                <a:effectLst/>
                <a:latin typeface="+mn-lt"/>
                <a:ea typeface="+mn-ea"/>
                <a:cs typeface="+mn-cs"/>
              </a:rPr>
              <a:t>To qualify through the LPC route, you must have completed a </a:t>
            </a:r>
            <a:r>
              <a:rPr lang="en-GB" sz="1200" b="0" i="0" u="sng" kern="1200" dirty="0">
                <a:solidFill>
                  <a:schemeClr val="tx1"/>
                </a:solidFill>
                <a:effectLst/>
                <a:latin typeface="+mn-lt"/>
                <a:ea typeface="+mn-ea"/>
                <a:cs typeface="+mn-cs"/>
                <a:hlinkClick r:id="rId4"/>
              </a:rPr>
              <a:t>period of recognised training</a:t>
            </a:r>
            <a:r>
              <a:rPr lang="en-GB" sz="1200" b="0" i="0" kern="1200" dirty="0">
                <a:solidFill>
                  <a:schemeClr val="tx1"/>
                </a:solidFill>
                <a:effectLst/>
                <a:latin typeface="+mn-lt"/>
                <a:ea typeface="+mn-ea"/>
                <a:cs typeface="+mn-cs"/>
              </a:rPr>
              <a:t> (PRT). Training opportunities are changing, and there are fewer PRTs available. Most training contracts are now for qualifying work experience to qualify via the </a:t>
            </a:r>
            <a:r>
              <a:rPr lang="en-GB" sz="1200" b="0" i="0" u="sng" kern="1200" dirty="0">
                <a:solidFill>
                  <a:schemeClr val="tx1"/>
                </a:solidFill>
                <a:effectLst/>
                <a:latin typeface="+mn-lt"/>
                <a:ea typeface="+mn-ea"/>
                <a:cs typeface="+mn-cs"/>
                <a:hlinkClick r:id="rId5"/>
              </a:rPr>
              <a:t>SQE route</a:t>
            </a:r>
            <a:r>
              <a:rPr lang="en-GB" sz="1200" b="0" i="0" kern="1200" dirty="0">
                <a:solidFill>
                  <a:schemeClr val="tx1"/>
                </a:solidFill>
                <a:effectLst/>
                <a:latin typeface="+mn-lt"/>
                <a:ea typeface="+mn-ea"/>
                <a:cs typeface="+mn-cs"/>
              </a:rPr>
              <a:t>.</a:t>
            </a:r>
            <a:br>
              <a:rPr lang="en-GB" sz="1200" b="0" i="0" kern="1200" dirty="0">
                <a:solidFill>
                  <a:schemeClr val="tx1"/>
                </a:solidFill>
                <a:effectLst/>
                <a:latin typeface="+mn-lt"/>
                <a:ea typeface="+mn-ea"/>
                <a:cs typeface="+mn-cs"/>
              </a:rPr>
            </a:b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If you can not secure a PRT, sitting the SQE2 would mean more costs on top of your LPC fees. It may be better not to do an LPC but to take the SQE route.</a:t>
            </a:r>
          </a:p>
          <a:p>
            <a:br>
              <a:rPr lang="en-GB" sz="1200" b="0" i="0" kern="1200">
                <a:solidFill>
                  <a:schemeClr val="tx1"/>
                </a:solidFill>
                <a:effectLst/>
                <a:latin typeface="+mn-lt"/>
                <a:ea typeface="+mn-ea"/>
                <a:cs typeface="+mn-cs"/>
              </a:rPr>
            </a:br>
            <a:r>
              <a:rPr lang="en-GB" sz="1200" b="0" i="0" kern="1200">
                <a:solidFill>
                  <a:schemeClr val="tx1"/>
                </a:solidFill>
                <a:effectLst/>
                <a:latin typeface="+mn-lt"/>
                <a:ea typeface="+mn-ea"/>
                <a:cs typeface="+mn-cs"/>
              </a:rPr>
              <a:t>Also</a:t>
            </a:r>
            <a:r>
              <a:rPr lang="en-GB" sz="1200" b="0" i="0" kern="1200" dirty="0">
                <a:solidFill>
                  <a:schemeClr val="tx1"/>
                </a:solidFill>
                <a:effectLst/>
                <a:latin typeface="+mn-lt"/>
                <a:ea typeface="+mn-ea"/>
                <a:cs typeface="+mn-cs"/>
              </a:rPr>
              <a:t>, the SQE2 pass rates of LPC graduates have been lower than those of the wider cohort. Cohorts with a higher proportion of LPC graduates tend to have lower overall pass rates. We have reminded LPC graduates that they need to understand the SQE is more demanding than the LPC and prepare accordingly.</a:t>
            </a:r>
          </a:p>
          <a:p>
            <a:endParaRPr lang="en-GB"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62AE7F-E496-41BE-B06D-FE76478B755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913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Experience of providing legal services where someone can develop at least two or more competences - outlined in the Statement of Solicitor Competence</a:t>
            </a:r>
          </a:p>
        </p:txBody>
      </p:sp>
      <p:sp>
        <p:nvSpPr>
          <p:cNvPr id="4" name="Slide Number Placeholder 3"/>
          <p:cNvSpPr>
            <a:spLocks noGrp="1"/>
          </p:cNvSpPr>
          <p:nvPr>
            <p:ph type="sldNum" sz="quarter" idx="5"/>
          </p:nvPr>
        </p:nvSpPr>
        <p:spPr/>
        <p:txBody>
          <a:bodyPr/>
          <a:lstStyle/>
          <a:p>
            <a:fld id="{BC8BCBA2-7D20-4464-B9D1-462FA249AC33}" type="slidenum">
              <a:rPr lang="en-GB" smtClean="0"/>
              <a:pPr/>
              <a:t>4</a:t>
            </a:fld>
            <a:endParaRPr lang="en-GB"/>
          </a:p>
        </p:txBody>
      </p:sp>
    </p:spTree>
    <p:extLst>
      <p:ext uri="{BB962C8B-B14F-4D97-AF65-F5344CB8AC3E}">
        <p14:creationId xmlns:p14="http://schemas.microsoft.com/office/powerpoint/2010/main" val="3836836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C8BCBA2-7D20-4464-B9D1-462FA249AC33}" type="slidenum">
              <a:rPr lang="en-GB" smtClean="0"/>
              <a:pPr/>
              <a:t>5</a:t>
            </a:fld>
            <a:endParaRPr lang="en-GB"/>
          </a:p>
        </p:txBody>
      </p:sp>
    </p:spTree>
    <p:extLst>
      <p:ext uri="{BB962C8B-B14F-4D97-AF65-F5344CB8AC3E}">
        <p14:creationId xmlns:p14="http://schemas.microsoft.com/office/powerpoint/2010/main" val="1862383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062AE7F-E496-41BE-B06D-FE76478B755F}" type="slidenum">
              <a:rPr lang="en-GB" smtClean="0"/>
              <a:t>8</a:t>
            </a:fld>
            <a:endParaRPr lang="en-GB"/>
          </a:p>
        </p:txBody>
      </p:sp>
    </p:spTree>
    <p:extLst>
      <p:ext uri="{BB962C8B-B14F-4D97-AF65-F5344CB8AC3E}">
        <p14:creationId xmlns:p14="http://schemas.microsoft.com/office/powerpoint/2010/main" val="21007013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2.xml"/><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mydocs\Images\square-background\sra_background_cubes_red_option.jpg"/>
          <p:cNvPicPr>
            <a:picLocks noChangeAspect="1" noChangeArrowheads="1"/>
          </p:cNvPicPr>
          <p:nvPr userDrawn="1"/>
        </p:nvPicPr>
        <p:blipFill>
          <a:blip r:embed="rId2" cstate="print"/>
          <a:srcRect l="8440"/>
          <a:stretch>
            <a:fillRect/>
          </a:stretch>
        </p:blipFill>
        <p:spPr bwMode="auto">
          <a:xfrm flipH="1" flipV="1">
            <a:off x="5893984" y="1316765"/>
            <a:ext cx="6298009" cy="5541235"/>
          </a:xfrm>
          <a:prstGeom prst="rect">
            <a:avLst/>
          </a:prstGeom>
          <a:noFill/>
          <a:ln w="9525">
            <a:noFill/>
            <a:miter lim="800000"/>
            <a:headEnd/>
            <a:tailEnd/>
          </a:ln>
        </p:spPr>
      </p:pic>
      <p:pic>
        <p:nvPicPr>
          <p:cNvPr id="5" name="Picture 2" descr="I:\red-banner.jpg"/>
          <p:cNvPicPr>
            <a:picLocks noChangeAspect="1" noChangeArrowheads="1"/>
          </p:cNvPicPr>
          <p:nvPr userDrawn="1"/>
        </p:nvPicPr>
        <p:blipFill>
          <a:blip r:embed="rId3" cstate="print"/>
          <a:srcRect/>
          <a:stretch>
            <a:fillRect/>
          </a:stretch>
        </p:blipFill>
        <p:spPr bwMode="auto">
          <a:xfrm>
            <a:off x="0" y="1"/>
            <a:ext cx="12192000" cy="1361017"/>
          </a:xfrm>
          <a:prstGeom prst="rect">
            <a:avLst/>
          </a:prstGeom>
          <a:noFill/>
          <a:ln w="9525">
            <a:noFill/>
            <a:miter lim="800000"/>
            <a:headEnd/>
            <a:tailEnd/>
          </a:ln>
        </p:spPr>
      </p:pic>
      <p:pic>
        <p:nvPicPr>
          <p:cNvPr id="6" name="Picture 3" descr="I:\mydocs\Images\logos\sra-white-logo.png"/>
          <p:cNvPicPr>
            <a:picLocks noChangeAspect="1" noChangeArrowheads="1"/>
          </p:cNvPicPr>
          <p:nvPr userDrawn="1"/>
        </p:nvPicPr>
        <p:blipFill>
          <a:blip r:embed="rId4" cstate="print"/>
          <a:srcRect/>
          <a:stretch>
            <a:fillRect/>
          </a:stretch>
        </p:blipFill>
        <p:spPr bwMode="auto">
          <a:xfrm>
            <a:off x="9552517" y="234952"/>
            <a:ext cx="2207683" cy="882649"/>
          </a:xfrm>
          <a:prstGeom prst="rect">
            <a:avLst/>
          </a:prstGeom>
          <a:noFill/>
          <a:ln w="9525">
            <a:noFill/>
            <a:miter lim="800000"/>
            <a:headEnd/>
            <a:tailEnd/>
          </a:ln>
        </p:spPr>
      </p:pic>
      <p:sp>
        <p:nvSpPr>
          <p:cNvPr id="60418" name="Rectangle 2"/>
          <p:cNvSpPr>
            <a:spLocks noGrp="1" noChangeArrowheads="1"/>
          </p:cNvSpPr>
          <p:nvPr>
            <p:ph type="ctrTitle"/>
          </p:nvPr>
        </p:nvSpPr>
        <p:spPr>
          <a:xfrm>
            <a:off x="2256367" y="1989140"/>
            <a:ext cx="8925984" cy="1470025"/>
          </a:xfrm>
        </p:spPr>
        <p:txBody>
          <a:bodyPr/>
          <a:lstStyle>
            <a:lvl1pPr algn="ctr">
              <a:defRPr>
                <a:solidFill>
                  <a:schemeClr val="tx1">
                    <a:lumMod val="85000"/>
                    <a:lumOff val="15000"/>
                  </a:schemeClr>
                </a:solidFill>
              </a:defRPr>
            </a:lvl1pPr>
          </a:lstStyle>
          <a:p>
            <a:r>
              <a:rPr lang="en-US"/>
              <a:t>Click to edit Master title style</a:t>
            </a:r>
            <a:endParaRPr lang="en-GB"/>
          </a:p>
        </p:txBody>
      </p:sp>
      <p:sp>
        <p:nvSpPr>
          <p:cNvPr id="60419" name="Rectangle 3"/>
          <p:cNvSpPr>
            <a:spLocks noGrp="1" noChangeArrowheads="1"/>
          </p:cNvSpPr>
          <p:nvPr>
            <p:ph type="subTitle" idx="1"/>
          </p:nvPr>
        </p:nvSpPr>
        <p:spPr>
          <a:xfrm>
            <a:off x="2351620" y="3789363"/>
            <a:ext cx="8832849" cy="1752600"/>
          </a:xfrm>
        </p:spPr>
        <p:txBody>
          <a:bodyPr/>
          <a:lstStyle>
            <a:lvl1pPr marL="0" indent="0" algn="ctr">
              <a:buFontTx/>
              <a:buNone/>
              <a:defRPr>
                <a:solidFill>
                  <a:schemeClr val="tx1">
                    <a:lumMod val="85000"/>
                    <a:lumOff val="15000"/>
                  </a:schemeClr>
                </a:solidFill>
              </a:defRPr>
            </a:lvl1pPr>
          </a:lstStyle>
          <a:p>
            <a:r>
              <a:rPr lang="en-US"/>
              <a:t>Click to edit Master subtitle style</a:t>
            </a:r>
            <a:endParaRPr lang="en-GB"/>
          </a:p>
        </p:txBody>
      </p:sp>
      <p:sp>
        <p:nvSpPr>
          <p:cNvPr id="2" name="Slide Number Placeholder 1">
            <a:extLst>
              <a:ext uri="{FF2B5EF4-FFF2-40B4-BE49-F238E27FC236}">
                <a16:creationId xmlns:a16="http://schemas.microsoft.com/office/drawing/2014/main" id="{85DD6084-95A3-4BB7-8923-648A28983EC1}"/>
              </a:ext>
            </a:extLst>
          </p:cNvPr>
          <p:cNvSpPr>
            <a:spLocks noGrp="1"/>
          </p:cNvSpPr>
          <p:nvPr>
            <p:ph type="sldNum" sz="quarter" idx="10"/>
          </p:nvPr>
        </p:nvSpPr>
        <p:spPr/>
        <p:txBody>
          <a:bodyPr/>
          <a:lstStyle/>
          <a:p>
            <a:fld id="{71556916-3026-4832-9292-F5DD05CE6D2D}" type="slidenum">
              <a:rPr lang="en-GB" smtClean="0"/>
              <a:t>‹#›</a:t>
            </a:fld>
            <a:endParaRPr lang="en-GB"/>
          </a:p>
        </p:txBody>
      </p:sp>
    </p:spTree>
    <p:extLst>
      <p:ext uri="{BB962C8B-B14F-4D97-AF65-F5344CB8AC3E}">
        <p14:creationId xmlns:p14="http://schemas.microsoft.com/office/powerpoint/2010/main" val="874193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226158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59902" y="125414"/>
            <a:ext cx="2527300" cy="625633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775884" y="125414"/>
            <a:ext cx="7380816" cy="62563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9385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mydocs\Images\square-background\sra_background_cubes_red_option.jpg"/>
          <p:cNvPicPr>
            <a:picLocks noChangeAspect="1" noChangeArrowheads="1"/>
          </p:cNvPicPr>
          <p:nvPr userDrawn="1"/>
        </p:nvPicPr>
        <p:blipFill>
          <a:blip r:embed="rId2" cstate="print"/>
          <a:srcRect l="8440"/>
          <a:stretch>
            <a:fillRect/>
          </a:stretch>
        </p:blipFill>
        <p:spPr bwMode="auto">
          <a:xfrm flipH="1" flipV="1">
            <a:off x="5893984" y="1316765"/>
            <a:ext cx="6298009" cy="5541235"/>
          </a:xfrm>
          <a:prstGeom prst="rect">
            <a:avLst/>
          </a:prstGeom>
          <a:noFill/>
          <a:ln w="9525">
            <a:noFill/>
            <a:miter lim="800000"/>
            <a:headEnd/>
            <a:tailEnd/>
          </a:ln>
        </p:spPr>
      </p:pic>
      <p:pic>
        <p:nvPicPr>
          <p:cNvPr id="5" name="Picture 2" descr="I:\red-banner.jpg"/>
          <p:cNvPicPr>
            <a:picLocks noChangeAspect="1" noChangeArrowheads="1"/>
          </p:cNvPicPr>
          <p:nvPr userDrawn="1"/>
        </p:nvPicPr>
        <p:blipFill>
          <a:blip r:embed="rId3" cstate="print"/>
          <a:srcRect/>
          <a:stretch>
            <a:fillRect/>
          </a:stretch>
        </p:blipFill>
        <p:spPr bwMode="auto">
          <a:xfrm>
            <a:off x="0" y="1"/>
            <a:ext cx="12192000" cy="1361017"/>
          </a:xfrm>
          <a:prstGeom prst="rect">
            <a:avLst/>
          </a:prstGeom>
          <a:noFill/>
          <a:ln w="9525">
            <a:noFill/>
            <a:miter lim="800000"/>
            <a:headEnd/>
            <a:tailEnd/>
          </a:ln>
        </p:spPr>
      </p:pic>
      <p:pic>
        <p:nvPicPr>
          <p:cNvPr id="6" name="Picture 3" descr="I:\mydocs\Images\logos\sra-white-logo.png"/>
          <p:cNvPicPr>
            <a:picLocks noChangeAspect="1" noChangeArrowheads="1"/>
          </p:cNvPicPr>
          <p:nvPr userDrawn="1"/>
        </p:nvPicPr>
        <p:blipFill>
          <a:blip r:embed="rId4" cstate="print"/>
          <a:srcRect/>
          <a:stretch>
            <a:fillRect/>
          </a:stretch>
        </p:blipFill>
        <p:spPr bwMode="auto">
          <a:xfrm>
            <a:off x="9552517" y="234952"/>
            <a:ext cx="2207683" cy="882649"/>
          </a:xfrm>
          <a:prstGeom prst="rect">
            <a:avLst/>
          </a:prstGeom>
          <a:noFill/>
          <a:ln w="9525">
            <a:noFill/>
            <a:miter lim="800000"/>
            <a:headEnd/>
            <a:tailEnd/>
          </a:ln>
        </p:spPr>
      </p:pic>
      <p:sp>
        <p:nvSpPr>
          <p:cNvPr id="60418" name="Rectangle 2"/>
          <p:cNvSpPr>
            <a:spLocks noGrp="1" noChangeArrowheads="1"/>
          </p:cNvSpPr>
          <p:nvPr>
            <p:ph type="ctrTitle"/>
          </p:nvPr>
        </p:nvSpPr>
        <p:spPr>
          <a:xfrm>
            <a:off x="2256367" y="1989140"/>
            <a:ext cx="8925984" cy="1470025"/>
          </a:xfrm>
        </p:spPr>
        <p:txBody>
          <a:bodyPr/>
          <a:lstStyle>
            <a:lvl1pPr algn="ctr">
              <a:defRPr>
                <a:solidFill>
                  <a:schemeClr val="tx1">
                    <a:lumMod val="85000"/>
                    <a:lumOff val="15000"/>
                  </a:schemeClr>
                </a:solidFill>
              </a:defRPr>
            </a:lvl1pPr>
          </a:lstStyle>
          <a:p>
            <a:r>
              <a:rPr lang="en-US"/>
              <a:t>Click to edit Master title style</a:t>
            </a:r>
            <a:endParaRPr lang="en-GB" dirty="0"/>
          </a:p>
        </p:txBody>
      </p:sp>
      <p:sp>
        <p:nvSpPr>
          <p:cNvPr id="60419" name="Rectangle 3"/>
          <p:cNvSpPr>
            <a:spLocks noGrp="1" noChangeArrowheads="1"/>
          </p:cNvSpPr>
          <p:nvPr>
            <p:ph type="subTitle" idx="1"/>
          </p:nvPr>
        </p:nvSpPr>
        <p:spPr>
          <a:xfrm>
            <a:off x="2351620" y="3789363"/>
            <a:ext cx="8832849" cy="1752600"/>
          </a:xfrm>
        </p:spPr>
        <p:txBody>
          <a:bodyPr/>
          <a:lstStyle>
            <a:lvl1pPr marL="0" indent="0" algn="ctr">
              <a:buFontTx/>
              <a:buNone/>
              <a:defRPr>
                <a:solidFill>
                  <a:schemeClr val="tx1">
                    <a:lumMod val="85000"/>
                    <a:lumOff val="15000"/>
                  </a:schemeClr>
                </a:solidFill>
              </a:defRPr>
            </a:lvl1pPr>
          </a:lstStyle>
          <a:p>
            <a:r>
              <a:rPr lang="en-US"/>
              <a:t>Click to edit Master subtitle style</a:t>
            </a:r>
            <a:endParaRPr lang="en-GB" dirty="0"/>
          </a:p>
        </p:txBody>
      </p:sp>
    </p:spTree>
    <p:extLst>
      <p:ext uri="{BB962C8B-B14F-4D97-AF65-F5344CB8AC3E}">
        <p14:creationId xmlns:p14="http://schemas.microsoft.com/office/powerpoint/2010/main" val="2676385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defRPr sz="3200"/>
            </a:lvl1pPr>
            <a:lvl2pPr>
              <a:defRPr sz="2933"/>
            </a:lvl2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1495762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lvl1pPr>
            <a:lvl2pPr marL="609585" indent="0">
              <a:buNone/>
              <a:defRPr sz="2400"/>
            </a:lvl2pPr>
            <a:lvl3pPr marL="1219170" indent="0">
              <a:buNone/>
              <a:defRPr sz="2133"/>
            </a:lvl3pPr>
            <a:lvl4pPr marL="1828754" indent="0">
              <a:buNone/>
              <a:defRPr sz="1867"/>
            </a:lvl4pPr>
            <a:lvl5pPr marL="2438339" indent="0">
              <a:buNone/>
              <a:defRPr sz="1867"/>
            </a:lvl5pPr>
            <a:lvl6pPr marL="3047924" indent="0">
              <a:buNone/>
              <a:defRPr sz="1867"/>
            </a:lvl6pPr>
            <a:lvl7pPr marL="3657509" indent="0">
              <a:buNone/>
              <a:defRPr sz="1867"/>
            </a:lvl7pPr>
            <a:lvl8pPr marL="4267093" indent="0">
              <a:buNone/>
              <a:defRPr sz="1867"/>
            </a:lvl8pPr>
            <a:lvl9pPr marL="4876678" indent="0">
              <a:buNone/>
              <a:defRPr sz="1867"/>
            </a:lvl9pPr>
          </a:lstStyle>
          <a:p>
            <a:pPr lvl="0"/>
            <a:r>
              <a:rPr lang="en-US"/>
              <a:t>Edit Master text styles</a:t>
            </a:r>
          </a:p>
        </p:txBody>
      </p:sp>
    </p:spTree>
    <p:extLst>
      <p:ext uri="{BB962C8B-B14F-4D97-AF65-F5344CB8AC3E}">
        <p14:creationId xmlns:p14="http://schemas.microsoft.com/office/powerpoint/2010/main" val="2550893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775884" y="1905000"/>
            <a:ext cx="4953000" cy="4476751"/>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932086" y="1905000"/>
            <a:ext cx="4955116" cy="4476751"/>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14130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60448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0078905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64618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endParaRPr lang="en-GB"/>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Edit Master text styles</a:t>
            </a:r>
          </a:p>
        </p:txBody>
      </p:sp>
    </p:spTree>
    <p:extLst>
      <p:ext uri="{BB962C8B-B14F-4D97-AF65-F5344CB8AC3E}">
        <p14:creationId xmlns:p14="http://schemas.microsoft.com/office/powerpoint/2010/main" val="3548404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defRPr sz="3200"/>
            </a:lvl1pPr>
            <a:lvl2pPr>
              <a:defRPr sz="2933"/>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83092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Edit Master text styles</a:t>
            </a:r>
          </a:p>
        </p:txBody>
      </p:sp>
    </p:spTree>
    <p:extLst>
      <p:ext uri="{BB962C8B-B14F-4D97-AF65-F5344CB8AC3E}">
        <p14:creationId xmlns:p14="http://schemas.microsoft.com/office/powerpoint/2010/main" val="18498077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625630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59902" y="125414"/>
            <a:ext cx="2527300" cy="625633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775884" y="125414"/>
            <a:ext cx="7380816" cy="625633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35667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lvl1pPr>
            <a:lvl2pPr marL="609585" indent="0">
              <a:buNone/>
              <a:defRPr sz="2400"/>
            </a:lvl2pPr>
            <a:lvl3pPr marL="1219170" indent="0">
              <a:buNone/>
              <a:defRPr sz="2133"/>
            </a:lvl3pPr>
            <a:lvl4pPr marL="1828754" indent="0">
              <a:buNone/>
              <a:defRPr sz="1867"/>
            </a:lvl4pPr>
            <a:lvl5pPr marL="2438339" indent="0">
              <a:buNone/>
              <a:defRPr sz="1867"/>
            </a:lvl5pPr>
            <a:lvl6pPr marL="3047924" indent="0">
              <a:buNone/>
              <a:defRPr sz="1867"/>
            </a:lvl6pPr>
            <a:lvl7pPr marL="3657509" indent="0">
              <a:buNone/>
              <a:defRPr sz="1867"/>
            </a:lvl7pPr>
            <a:lvl8pPr marL="4267093" indent="0">
              <a:buNone/>
              <a:defRPr sz="1867"/>
            </a:lvl8pPr>
            <a:lvl9pPr marL="4876678" indent="0">
              <a:buNone/>
              <a:defRPr sz="1867"/>
            </a:lvl9pPr>
          </a:lstStyle>
          <a:p>
            <a:pPr lvl="0"/>
            <a:r>
              <a:rPr lang="en-US"/>
              <a:t>Click to edit Master text styles</a:t>
            </a:r>
          </a:p>
        </p:txBody>
      </p:sp>
    </p:spTree>
    <p:extLst>
      <p:ext uri="{BB962C8B-B14F-4D97-AF65-F5344CB8AC3E}">
        <p14:creationId xmlns:p14="http://schemas.microsoft.com/office/powerpoint/2010/main" val="100863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775884" y="1905000"/>
            <a:ext cx="4953000" cy="4476751"/>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932086" y="1905000"/>
            <a:ext cx="4955116" cy="4476751"/>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3617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40555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341697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4559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endParaRPr lang="en-GB"/>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Tree>
    <p:extLst>
      <p:ext uri="{BB962C8B-B14F-4D97-AF65-F5344CB8AC3E}">
        <p14:creationId xmlns:p14="http://schemas.microsoft.com/office/powerpoint/2010/main" val="141302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Tree>
    <p:extLst>
      <p:ext uri="{BB962C8B-B14F-4D97-AF65-F5344CB8AC3E}">
        <p14:creationId xmlns:p14="http://schemas.microsoft.com/office/powerpoint/2010/main" val="2481003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red-banner.jpg"/>
          <p:cNvPicPr>
            <a:picLocks noChangeAspect="1" noChangeArrowheads="1"/>
          </p:cNvPicPr>
          <p:nvPr userDrawn="1"/>
        </p:nvPicPr>
        <p:blipFill>
          <a:blip r:embed="rId13" cstate="print"/>
          <a:srcRect/>
          <a:stretch>
            <a:fillRect/>
          </a:stretch>
        </p:blipFill>
        <p:spPr bwMode="auto">
          <a:xfrm>
            <a:off x="0" y="1"/>
            <a:ext cx="12192000" cy="1361017"/>
          </a:xfrm>
          <a:prstGeom prst="rect">
            <a:avLst/>
          </a:prstGeom>
          <a:noFill/>
          <a:ln w="9525">
            <a:noFill/>
            <a:miter lim="800000"/>
            <a:headEnd/>
            <a:tailEnd/>
          </a:ln>
        </p:spPr>
      </p:pic>
      <p:sp>
        <p:nvSpPr>
          <p:cNvPr id="1027" name="Rectangle 2"/>
          <p:cNvSpPr>
            <a:spLocks noGrp="1" noChangeArrowheads="1"/>
          </p:cNvSpPr>
          <p:nvPr>
            <p:ph type="title"/>
          </p:nvPr>
        </p:nvSpPr>
        <p:spPr bwMode="auto">
          <a:xfrm>
            <a:off x="334433" y="260351"/>
            <a:ext cx="6527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 of presentation</a:t>
            </a:r>
          </a:p>
        </p:txBody>
      </p:sp>
      <p:sp>
        <p:nvSpPr>
          <p:cNvPr id="1028" name="Rectangle 3"/>
          <p:cNvSpPr>
            <a:spLocks noGrp="1" noChangeArrowheads="1"/>
          </p:cNvSpPr>
          <p:nvPr>
            <p:ph type="body" idx="1"/>
          </p:nvPr>
        </p:nvSpPr>
        <p:spPr bwMode="auto">
          <a:xfrm>
            <a:off x="334434" y="1892301"/>
            <a:ext cx="11523133" cy="44767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9" name="Picture 3" descr="I:\mydocs\Images\logos\sra-white-logo.png"/>
          <p:cNvPicPr>
            <a:picLocks noChangeAspect="1" noChangeArrowheads="1"/>
          </p:cNvPicPr>
          <p:nvPr userDrawn="1"/>
        </p:nvPicPr>
        <p:blipFill>
          <a:blip r:embed="rId14" cstate="print"/>
          <a:srcRect/>
          <a:stretch>
            <a:fillRect/>
          </a:stretch>
        </p:blipFill>
        <p:spPr bwMode="auto">
          <a:xfrm>
            <a:off x="9552517" y="234952"/>
            <a:ext cx="2207683" cy="882649"/>
          </a:xfrm>
          <a:prstGeom prst="rect">
            <a:avLst/>
          </a:prstGeom>
          <a:noFill/>
          <a:ln w="9525">
            <a:noFill/>
            <a:miter lim="800000"/>
            <a:headEnd/>
            <a:tailEnd/>
          </a:ln>
        </p:spPr>
      </p:pic>
      <p:sp>
        <p:nvSpPr>
          <p:cNvPr id="2" name="Slide Number Placeholder 1">
            <a:extLst>
              <a:ext uri="{FF2B5EF4-FFF2-40B4-BE49-F238E27FC236}">
                <a16:creationId xmlns:a16="http://schemas.microsoft.com/office/drawing/2014/main" id="{EE41A35C-E00E-4B04-97F8-B4BE76AEA5DA}"/>
              </a:ext>
            </a:extLst>
          </p:cNvPr>
          <p:cNvSpPr>
            <a:spLocks noGrp="1"/>
          </p:cNvSpPr>
          <p:nvPr>
            <p:ph type="sldNum" sz="quarter" idx="4"/>
          </p:nvPr>
        </p:nvSpPr>
        <p:spPr>
          <a:xfrm>
            <a:off x="8610600" y="6356351"/>
            <a:ext cx="27432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71556916-3026-4832-9292-F5DD05CE6D2D}" type="slidenum">
              <a:rPr lang="en-GB" smtClean="0"/>
              <a:t>‹#›</a:t>
            </a:fld>
            <a:endParaRPr lang="en-GB"/>
          </a:p>
        </p:txBody>
      </p:sp>
    </p:spTree>
    <p:extLst>
      <p:ext uri="{BB962C8B-B14F-4D97-AF65-F5344CB8AC3E}">
        <p14:creationId xmlns:p14="http://schemas.microsoft.com/office/powerpoint/2010/main" val="2115263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p:titleStyle>
    <p:bodyStyle>
      <a:lvl1pPr marL="457189" indent="-457189" algn="l" rtl="0" eaLnBrk="1" fontAlgn="base" hangingPunct="1">
        <a:spcBef>
          <a:spcPct val="20000"/>
        </a:spcBef>
        <a:spcAft>
          <a:spcPct val="0"/>
        </a:spcAft>
        <a:buClr>
          <a:srgbClr val="9E1B34"/>
        </a:buClr>
        <a:buChar char="•"/>
        <a:defRPr sz="3733">
          <a:solidFill>
            <a:srgbClr val="262626"/>
          </a:solidFill>
          <a:latin typeface="+mn-lt"/>
          <a:ea typeface="ＭＳ Ｐゴシック" charset="0"/>
          <a:cs typeface="ＭＳ Ｐゴシック" charset="0"/>
        </a:defRPr>
      </a:lvl1pPr>
      <a:lvl2pPr marL="990575" indent="-380990" algn="l" rtl="0" eaLnBrk="1" fontAlgn="base" hangingPunct="1">
        <a:spcBef>
          <a:spcPct val="20000"/>
        </a:spcBef>
        <a:spcAft>
          <a:spcPct val="0"/>
        </a:spcAft>
        <a:buClr>
          <a:srgbClr val="9E1B34"/>
        </a:buClr>
        <a:buChar char="–"/>
        <a:defRPr sz="3200">
          <a:solidFill>
            <a:srgbClr val="262626"/>
          </a:solidFill>
          <a:latin typeface="+mn-lt"/>
          <a:ea typeface="ＭＳ Ｐゴシック" charset="0"/>
        </a:defRPr>
      </a:lvl2pPr>
      <a:lvl3pPr marL="1523962" indent="-304792" algn="l" rtl="0" eaLnBrk="1" fontAlgn="base" hangingPunct="1">
        <a:spcBef>
          <a:spcPct val="20000"/>
        </a:spcBef>
        <a:spcAft>
          <a:spcPct val="0"/>
        </a:spcAft>
        <a:buClr>
          <a:srgbClr val="9E1B34"/>
        </a:buClr>
        <a:buChar char="•"/>
        <a:defRPr sz="2667">
          <a:solidFill>
            <a:srgbClr val="262626"/>
          </a:solidFill>
          <a:latin typeface="+mn-lt"/>
          <a:ea typeface="ＭＳ Ｐゴシック" charset="0"/>
        </a:defRPr>
      </a:lvl3pPr>
      <a:lvl4pPr marL="2133547" indent="-304792"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743131" indent="-304792" algn="l" rtl="0" eaLnBrk="1" fontAlgn="base" hangingPunct="1">
        <a:spcBef>
          <a:spcPct val="20000"/>
        </a:spcBef>
        <a:spcAft>
          <a:spcPct val="0"/>
        </a:spcAft>
        <a:buClr>
          <a:srgbClr val="9E1B34"/>
        </a:buClr>
        <a:buChar char="»"/>
        <a:defRPr sz="2133">
          <a:solidFill>
            <a:srgbClr val="262626"/>
          </a:solidFill>
          <a:latin typeface="+mn-lt"/>
          <a:ea typeface="ＭＳ Ｐゴシック" charset="0"/>
        </a:defRPr>
      </a:lvl5pPr>
      <a:lvl6pPr marL="3352716" indent="-304792" algn="l" rtl="0" eaLnBrk="1" fontAlgn="base" hangingPunct="1">
        <a:spcBef>
          <a:spcPct val="20000"/>
        </a:spcBef>
        <a:spcAft>
          <a:spcPct val="0"/>
        </a:spcAft>
        <a:buClr>
          <a:srgbClr val="9E1B34"/>
        </a:buClr>
        <a:buChar char="»"/>
        <a:defRPr sz="2133">
          <a:solidFill>
            <a:schemeClr val="tx1"/>
          </a:solidFill>
          <a:latin typeface="+mn-lt"/>
        </a:defRPr>
      </a:lvl6pPr>
      <a:lvl7pPr marL="3962301" indent="-304792" algn="l" rtl="0" eaLnBrk="1" fontAlgn="base" hangingPunct="1">
        <a:spcBef>
          <a:spcPct val="20000"/>
        </a:spcBef>
        <a:spcAft>
          <a:spcPct val="0"/>
        </a:spcAft>
        <a:buClr>
          <a:srgbClr val="9E1B34"/>
        </a:buClr>
        <a:buChar char="»"/>
        <a:defRPr sz="2133">
          <a:solidFill>
            <a:schemeClr val="tx1"/>
          </a:solidFill>
          <a:latin typeface="+mn-lt"/>
        </a:defRPr>
      </a:lvl7pPr>
      <a:lvl8pPr marL="4571886" indent="-304792" algn="l" rtl="0" eaLnBrk="1" fontAlgn="base" hangingPunct="1">
        <a:spcBef>
          <a:spcPct val="20000"/>
        </a:spcBef>
        <a:spcAft>
          <a:spcPct val="0"/>
        </a:spcAft>
        <a:buClr>
          <a:srgbClr val="9E1B34"/>
        </a:buClr>
        <a:buChar char="»"/>
        <a:defRPr sz="2133">
          <a:solidFill>
            <a:schemeClr val="tx1"/>
          </a:solidFill>
          <a:latin typeface="+mn-lt"/>
        </a:defRPr>
      </a:lvl8pPr>
      <a:lvl9pPr marL="5181470" indent="-304792" algn="l" rtl="0" eaLnBrk="1" fontAlgn="base" hangingPunct="1">
        <a:spcBef>
          <a:spcPct val="20000"/>
        </a:spcBef>
        <a:spcAft>
          <a:spcPct val="0"/>
        </a:spcAft>
        <a:buClr>
          <a:srgbClr val="9E1B34"/>
        </a:buClr>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red-banner.jpg"/>
          <p:cNvPicPr>
            <a:picLocks noChangeAspect="1" noChangeArrowheads="1"/>
          </p:cNvPicPr>
          <p:nvPr userDrawn="1"/>
        </p:nvPicPr>
        <p:blipFill>
          <a:blip r:embed="rId13" cstate="print"/>
          <a:srcRect/>
          <a:stretch>
            <a:fillRect/>
          </a:stretch>
        </p:blipFill>
        <p:spPr bwMode="auto">
          <a:xfrm>
            <a:off x="0" y="1"/>
            <a:ext cx="12192000" cy="1361017"/>
          </a:xfrm>
          <a:prstGeom prst="rect">
            <a:avLst/>
          </a:prstGeom>
          <a:noFill/>
          <a:ln w="9525">
            <a:noFill/>
            <a:miter lim="800000"/>
            <a:headEnd/>
            <a:tailEnd/>
          </a:ln>
        </p:spPr>
      </p:pic>
      <p:sp>
        <p:nvSpPr>
          <p:cNvPr id="1027" name="Rectangle 2"/>
          <p:cNvSpPr>
            <a:spLocks noGrp="1" noChangeArrowheads="1"/>
          </p:cNvSpPr>
          <p:nvPr>
            <p:ph type="title"/>
          </p:nvPr>
        </p:nvSpPr>
        <p:spPr bwMode="auto">
          <a:xfrm>
            <a:off x="334433" y="260351"/>
            <a:ext cx="6527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 of presentation</a:t>
            </a:r>
          </a:p>
        </p:txBody>
      </p:sp>
      <p:sp>
        <p:nvSpPr>
          <p:cNvPr id="1028" name="Rectangle 3"/>
          <p:cNvSpPr>
            <a:spLocks noGrp="1" noChangeArrowheads="1"/>
          </p:cNvSpPr>
          <p:nvPr>
            <p:ph type="body" idx="1"/>
          </p:nvPr>
        </p:nvSpPr>
        <p:spPr bwMode="auto">
          <a:xfrm>
            <a:off x="334434" y="1892301"/>
            <a:ext cx="11523133" cy="44767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9" name="Picture 3" descr="I:\mydocs\Images\logos\sra-white-logo.png"/>
          <p:cNvPicPr>
            <a:picLocks noChangeAspect="1" noChangeArrowheads="1"/>
          </p:cNvPicPr>
          <p:nvPr userDrawn="1"/>
        </p:nvPicPr>
        <p:blipFill>
          <a:blip r:embed="rId14" cstate="print"/>
          <a:srcRect/>
          <a:stretch>
            <a:fillRect/>
          </a:stretch>
        </p:blipFill>
        <p:spPr bwMode="auto">
          <a:xfrm>
            <a:off x="9552517" y="234952"/>
            <a:ext cx="2207683" cy="882649"/>
          </a:xfrm>
          <a:prstGeom prst="rect">
            <a:avLst/>
          </a:prstGeom>
          <a:noFill/>
          <a:ln w="9525">
            <a:noFill/>
            <a:miter lim="800000"/>
            <a:headEnd/>
            <a:tailEnd/>
          </a:ln>
        </p:spPr>
      </p:pic>
    </p:spTree>
    <p:extLst>
      <p:ext uri="{BB962C8B-B14F-4D97-AF65-F5344CB8AC3E}">
        <p14:creationId xmlns:p14="http://schemas.microsoft.com/office/powerpoint/2010/main" val="27172930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p:titleStyle>
    <p:bodyStyle>
      <a:lvl1pPr marL="457189" indent="-457189" algn="l" rtl="0" eaLnBrk="1" fontAlgn="base" hangingPunct="1">
        <a:spcBef>
          <a:spcPct val="20000"/>
        </a:spcBef>
        <a:spcAft>
          <a:spcPct val="0"/>
        </a:spcAft>
        <a:buClr>
          <a:srgbClr val="9E1B34"/>
        </a:buClr>
        <a:buChar char="•"/>
        <a:defRPr sz="3733">
          <a:solidFill>
            <a:srgbClr val="262626"/>
          </a:solidFill>
          <a:latin typeface="+mn-lt"/>
          <a:ea typeface="ＭＳ Ｐゴシック" charset="0"/>
          <a:cs typeface="ＭＳ Ｐゴシック" charset="0"/>
        </a:defRPr>
      </a:lvl1pPr>
      <a:lvl2pPr marL="990575" indent="-380990" algn="l" rtl="0" eaLnBrk="1" fontAlgn="base" hangingPunct="1">
        <a:spcBef>
          <a:spcPct val="20000"/>
        </a:spcBef>
        <a:spcAft>
          <a:spcPct val="0"/>
        </a:spcAft>
        <a:buClr>
          <a:srgbClr val="9E1B34"/>
        </a:buClr>
        <a:buChar char="–"/>
        <a:defRPr sz="3200">
          <a:solidFill>
            <a:srgbClr val="262626"/>
          </a:solidFill>
          <a:latin typeface="+mn-lt"/>
          <a:ea typeface="ＭＳ Ｐゴシック" charset="0"/>
        </a:defRPr>
      </a:lvl2pPr>
      <a:lvl3pPr marL="1523962" indent="-304792" algn="l" rtl="0" eaLnBrk="1" fontAlgn="base" hangingPunct="1">
        <a:spcBef>
          <a:spcPct val="20000"/>
        </a:spcBef>
        <a:spcAft>
          <a:spcPct val="0"/>
        </a:spcAft>
        <a:buClr>
          <a:srgbClr val="9E1B34"/>
        </a:buClr>
        <a:buChar char="•"/>
        <a:defRPr sz="2667">
          <a:solidFill>
            <a:srgbClr val="262626"/>
          </a:solidFill>
          <a:latin typeface="+mn-lt"/>
          <a:ea typeface="ＭＳ Ｐゴシック" charset="0"/>
        </a:defRPr>
      </a:lvl3pPr>
      <a:lvl4pPr marL="2133547" indent="-304792"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743131" indent="-304792" algn="l" rtl="0" eaLnBrk="1" fontAlgn="base" hangingPunct="1">
        <a:spcBef>
          <a:spcPct val="20000"/>
        </a:spcBef>
        <a:spcAft>
          <a:spcPct val="0"/>
        </a:spcAft>
        <a:buClr>
          <a:srgbClr val="9E1B34"/>
        </a:buClr>
        <a:buChar char="»"/>
        <a:defRPr sz="2133">
          <a:solidFill>
            <a:srgbClr val="262626"/>
          </a:solidFill>
          <a:latin typeface="+mn-lt"/>
          <a:ea typeface="ＭＳ Ｐゴシック" charset="0"/>
        </a:defRPr>
      </a:lvl5pPr>
      <a:lvl6pPr marL="3352716" indent="-304792" algn="l" rtl="0" eaLnBrk="1" fontAlgn="base" hangingPunct="1">
        <a:spcBef>
          <a:spcPct val="20000"/>
        </a:spcBef>
        <a:spcAft>
          <a:spcPct val="0"/>
        </a:spcAft>
        <a:buClr>
          <a:srgbClr val="9E1B34"/>
        </a:buClr>
        <a:buChar char="»"/>
        <a:defRPr sz="2133">
          <a:solidFill>
            <a:schemeClr val="tx1"/>
          </a:solidFill>
          <a:latin typeface="+mn-lt"/>
        </a:defRPr>
      </a:lvl6pPr>
      <a:lvl7pPr marL="3962301" indent="-304792" algn="l" rtl="0" eaLnBrk="1" fontAlgn="base" hangingPunct="1">
        <a:spcBef>
          <a:spcPct val="20000"/>
        </a:spcBef>
        <a:spcAft>
          <a:spcPct val="0"/>
        </a:spcAft>
        <a:buClr>
          <a:srgbClr val="9E1B34"/>
        </a:buClr>
        <a:buChar char="»"/>
        <a:defRPr sz="2133">
          <a:solidFill>
            <a:schemeClr val="tx1"/>
          </a:solidFill>
          <a:latin typeface="+mn-lt"/>
        </a:defRPr>
      </a:lvl7pPr>
      <a:lvl8pPr marL="4571886" indent="-304792" algn="l" rtl="0" eaLnBrk="1" fontAlgn="base" hangingPunct="1">
        <a:spcBef>
          <a:spcPct val="20000"/>
        </a:spcBef>
        <a:spcAft>
          <a:spcPct val="0"/>
        </a:spcAft>
        <a:buClr>
          <a:srgbClr val="9E1B34"/>
        </a:buClr>
        <a:buChar char="»"/>
        <a:defRPr sz="2133">
          <a:solidFill>
            <a:schemeClr val="tx1"/>
          </a:solidFill>
          <a:latin typeface="+mn-lt"/>
        </a:defRPr>
      </a:lvl8pPr>
      <a:lvl9pPr marL="5181470" indent="-304792" algn="l" rtl="0" eaLnBrk="1" fontAlgn="base" hangingPunct="1">
        <a:spcBef>
          <a:spcPct val="20000"/>
        </a:spcBef>
        <a:spcAft>
          <a:spcPct val="0"/>
        </a:spcAft>
        <a:buClr>
          <a:srgbClr val="9E1B34"/>
        </a:buClr>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 Id="rId9"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518A1-8106-58E7-C9D6-195870C94222}"/>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84352028-141B-A6BB-BB4F-1655E37D5F57}"/>
              </a:ext>
            </a:extLst>
          </p:cNvPr>
          <p:cNvSpPr>
            <a:spLocks noGrp="1" noChangeArrowheads="1"/>
          </p:cNvSpPr>
          <p:nvPr>
            <p:ph type="title"/>
          </p:nvPr>
        </p:nvSpPr>
        <p:spPr>
          <a:xfrm>
            <a:off x="496994" y="184151"/>
            <a:ext cx="8605308" cy="1143000"/>
          </a:xfrm>
        </p:spPr>
        <p:txBody>
          <a:bodyPr/>
          <a:lstStyle/>
          <a:p>
            <a:r>
              <a:rPr lang="en-GB" sz="3200">
                <a:ea typeface="ＭＳ Ｐゴシック"/>
              </a:rPr>
              <a:t>What we will cover (15.15 – 16.15)</a:t>
            </a:r>
            <a:br>
              <a:rPr lang="en-GB" sz="3200" dirty="0">
                <a:ea typeface="ＭＳ Ｐゴシック"/>
              </a:rPr>
            </a:br>
            <a:r>
              <a:rPr lang="en-GB" sz="3200">
                <a:ea typeface="ＭＳ Ｐゴシック"/>
              </a:rPr>
              <a:t>Session 2 – Supporting aspiring solicitors</a:t>
            </a:r>
          </a:p>
        </p:txBody>
      </p:sp>
      <p:graphicFrame>
        <p:nvGraphicFramePr>
          <p:cNvPr id="3" name="Table 2">
            <a:extLst>
              <a:ext uri="{FF2B5EF4-FFF2-40B4-BE49-F238E27FC236}">
                <a16:creationId xmlns:a16="http://schemas.microsoft.com/office/drawing/2014/main" id="{25DD532A-56E4-A6DE-4844-7DE8EE507B10}"/>
              </a:ext>
            </a:extLst>
          </p:cNvPr>
          <p:cNvGraphicFramePr>
            <a:graphicFrameLocks noGrp="1"/>
          </p:cNvGraphicFramePr>
          <p:nvPr/>
        </p:nvGraphicFramePr>
        <p:xfrm>
          <a:off x="179017" y="1409701"/>
          <a:ext cx="11832008" cy="5383286"/>
        </p:xfrm>
        <a:graphic>
          <a:graphicData uri="http://schemas.openxmlformats.org/drawingml/2006/table">
            <a:tbl>
              <a:tblPr firstRow="1" bandRow="1">
                <a:tableStyleId>{5C22544A-7EE6-4342-B048-85BDC9FD1C3A}</a:tableStyleId>
              </a:tblPr>
              <a:tblGrid>
                <a:gridCol w="4466331">
                  <a:extLst>
                    <a:ext uri="{9D8B030D-6E8A-4147-A177-3AD203B41FA5}">
                      <a16:colId xmlns:a16="http://schemas.microsoft.com/office/drawing/2014/main" val="2817836370"/>
                    </a:ext>
                  </a:extLst>
                </a:gridCol>
                <a:gridCol w="5782909">
                  <a:extLst>
                    <a:ext uri="{9D8B030D-6E8A-4147-A177-3AD203B41FA5}">
                      <a16:colId xmlns:a16="http://schemas.microsoft.com/office/drawing/2014/main" val="4036173060"/>
                    </a:ext>
                  </a:extLst>
                </a:gridCol>
                <a:gridCol w="1582768">
                  <a:extLst>
                    <a:ext uri="{9D8B030D-6E8A-4147-A177-3AD203B41FA5}">
                      <a16:colId xmlns:a16="http://schemas.microsoft.com/office/drawing/2014/main" val="1983586894"/>
                    </a:ext>
                  </a:extLst>
                </a:gridCol>
              </a:tblGrid>
              <a:tr h="675649">
                <a:tc>
                  <a:txBody>
                    <a:bodyPr/>
                    <a:lstStyle/>
                    <a:p>
                      <a:r>
                        <a:rPr lang="en-GB" dirty="0"/>
                        <a:t>Topic</a:t>
                      </a:r>
                    </a:p>
                  </a:txBody>
                  <a:tcPr/>
                </a:tc>
                <a:tc>
                  <a:txBody>
                    <a:bodyPr/>
                    <a:lstStyle/>
                    <a:p>
                      <a:r>
                        <a:rPr lang="en-GB" dirty="0"/>
                        <a:t>Speaker</a:t>
                      </a:r>
                    </a:p>
                  </a:txBody>
                  <a:tcPr/>
                </a:tc>
                <a:tc>
                  <a:txBody>
                    <a:bodyPr/>
                    <a:lstStyle/>
                    <a:p>
                      <a:r>
                        <a:rPr lang="en-GB" dirty="0"/>
                        <a:t>Duration</a:t>
                      </a:r>
                    </a:p>
                  </a:txBody>
                  <a:tcPr/>
                </a:tc>
                <a:extLst>
                  <a:ext uri="{0D108BD9-81ED-4DB2-BD59-A6C34878D82A}">
                    <a16:rowId xmlns:a16="http://schemas.microsoft.com/office/drawing/2014/main" val="860603667"/>
                  </a:ext>
                </a:extLst>
              </a:tr>
              <a:tr h="798591">
                <a:tc>
                  <a:txBody>
                    <a:bodyPr/>
                    <a:lstStyle/>
                    <a:p>
                      <a:r>
                        <a:rPr lang="en-GB" dirty="0"/>
                        <a:t>Introduction</a:t>
                      </a:r>
                    </a:p>
                  </a:txBody>
                  <a:tcPr/>
                </a:tc>
                <a:tc>
                  <a:txBody>
                    <a:bodyPr/>
                    <a:lstStyle/>
                    <a:p>
                      <a:r>
                        <a:rPr lang="en-GB" dirty="0"/>
                        <a:t>Julie Swan, Director of Education, SRA (Chair)</a:t>
                      </a:r>
                    </a:p>
                  </a:txBody>
                  <a:tcPr/>
                </a:tc>
                <a:tc>
                  <a:txBody>
                    <a:bodyPr/>
                    <a:lstStyle/>
                    <a:p>
                      <a:r>
                        <a:rPr lang="en-GB" dirty="0"/>
                        <a:t>2 mins</a:t>
                      </a:r>
                    </a:p>
                  </a:txBody>
                  <a:tcPr/>
                </a:tc>
                <a:extLst>
                  <a:ext uri="{0D108BD9-81ED-4DB2-BD59-A6C34878D82A}">
                    <a16:rowId xmlns:a16="http://schemas.microsoft.com/office/drawing/2014/main" val="2735435547"/>
                  </a:ext>
                </a:extLst>
              </a:tr>
              <a:tr h="684277">
                <a:tc>
                  <a:txBody>
                    <a:bodyPr/>
                    <a:lstStyle/>
                    <a:p>
                      <a:r>
                        <a:rPr lang="en-GB" dirty="0"/>
                        <a:t>The SQE training market</a:t>
                      </a:r>
                    </a:p>
                  </a:txBody>
                  <a:tcPr/>
                </a:tc>
                <a:tc>
                  <a:txBody>
                    <a:bodyPr/>
                    <a:lstStyle/>
                    <a:p>
                      <a:r>
                        <a:rPr lang="en-GB" dirty="0"/>
                        <a:t>Richard Williams, Policy Manager, SRA</a:t>
                      </a:r>
                    </a:p>
                  </a:txBody>
                  <a:tcPr/>
                </a:tc>
                <a:tc>
                  <a:txBody>
                    <a:bodyPr/>
                    <a:lstStyle/>
                    <a:p>
                      <a:r>
                        <a:rPr lang="en-GB" dirty="0"/>
                        <a:t>15 mins</a:t>
                      </a:r>
                    </a:p>
                  </a:txBody>
                  <a:tcPr/>
                </a:tc>
                <a:extLst>
                  <a:ext uri="{0D108BD9-81ED-4DB2-BD59-A6C34878D82A}">
                    <a16:rowId xmlns:a16="http://schemas.microsoft.com/office/drawing/2014/main" val="2066894403"/>
                  </a:ext>
                </a:extLst>
              </a:tr>
              <a:tr h="1153520">
                <a:tc>
                  <a:txBody>
                    <a:bodyPr/>
                    <a:lstStyle/>
                    <a:p>
                      <a:r>
                        <a:rPr lang="en-GB" dirty="0"/>
                        <a:t>LPC route </a:t>
                      </a:r>
                      <a:r>
                        <a:rPr lang="en-GB"/>
                        <a:t>and transitional </a:t>
                      </a:r>
                      <a:r>
                        <a:rPr lang="en-GB" dirty="0"/>
                        <a:t>arrangements</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dirty="0"/>
                        <a:t>Julie Swan, Director of Education, SRA (Chair)</a:t>
                      </a:r>
                    </a:p>
                    <a:p>
                      <a:endParaRPr lang="en-GB" dirty="0"/>
                    </a:p>
                  </a:txBody>
                  <a:tcPr/>
                </a:tc>
                <a:tc>
                  <a:txBody>
                    <a:bodyPr/>
                    <a:lstStyle/>
                    <a:p>
                      <a:r>
                        <a:rPr lang="en-GB" dirty="0"/>
                        <a:t>8 mins</a:t>
                      </a:r>
                    </a:p>
                  </a:txBody>
                  <a:tcPr/>
                </a:tc>
                <a:extLst>
                  <a:ext uri="{0D108BD9-81ED-4DB2-BD59-A6C34878D82A}">
                    <a16:rowId xmlns:a16="http://schemas.microsoft.com/office/drawing/2014/main" val="1420640827"/>
                  </a:ext>
                </a:extLst>
              </a:tr>
              <a:tr h="798591">
                <a:tc>
                  <a:txBody>
                    <a:bodyPr/>
                    <a:lstStyle/>
                    <a:p>
                      <a:r>
                        <a:rPr lang="en-GB" dirty="0"/>
                        <a:t>QWE: Myth busting</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dirty="0"/>
                        <a:t>Richard Williams, Policy Manager, SRA</a:t>
                      </a:r>
                    </a:p>
                    <a:p>
                      <a:endParaRPr lang="en-GB" dirty="0"/>
                    </a:p>
                  </a:txBody>
                  <a:tcPr/>
                </a:tc>
                <a:tc>
                  <a:txBody>
                    <a:bodyPr/>
                    <a:lstStyle/>
                    <a:p>
                      <a:r>
                        <a:rPr lang="en-GB" dirty="0"/>
                        <a:t>15 mins</a:t>
                      </a:r>
                    </a:p>
                  </a:txBody>
                  <a:tcPr/>
                </a:tc>
                <a:extLst>
                  <a:ext uri="{0D108BD9-81ED-4DB2-BD59-A6C34878D82A}">
                    <a16:rowId xmlns:a16="http://schemas.microsoft.com/office/drawing/2014/main" val="1838181143"/>
                  </a:ext>
                </a:extLst>
              </a:tr>
              <a:tr h="1153520">
                <a:tc>
                  <a:txBody>
                    <a:bodyPr/>
                    <a:lstStyle/>
                    <a:p>
                      <a:r>
                        <a:rPr lang="en-GB" dirty="0"/>
                        <a:t>Apprenticeships in practice </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dirty="0">
                          <a:solidFill>
                            <a:schemeClr val="tx1"/>
                          </a:solidFill>
                          <a:ea typeface="ＭＳ Ｐゴシック"/>
                        </a:rPr>
                        <a:t>Kerry Gilbert, </a:t>
                      </a:r>
                      <a:r>
                        <a:rPr lang="en-GB" sz="2400" b="0" i="0" kern="1200" dirty="0">
                          <a:solidFill>
                            <a:schemeClr val="dk1"/>
                          </a:solidFill>
                          <a:effectLst/>
                          <a:latin typeface="+mn-lt"/>
                          <a:ea typeface="+mn-ea"/>
                          <a:cs typeface="+mn-cs"/>
                        </a:rPr>
                        <a:t>Early Careers Manager </a:t>
                      </a:r>
                      <a:r>
                        <a:rPr lang="en-GB" sz="2400" b="1" i="0" kern="1200" dirty="0">
                          <a:solidFill>
                            <a:schemeClr val="dk1"/>
                          </a:solidFill>
                          <a:effectLst/>
                          <a:latin typeface="+mn-lt"/>
                          <a:ea typeface="+mn-ea"/>
                          <a:cs typeface="+mn-cs"/>
                        </a:rPr>
                        <a:t>– </a:t>
                      </a:r>
                      <a:r>
                        <a:rPr lang="en-GB" sz="2400" b="0" i="0" kern="1200" dirty="0">
                          <a:solidFill>
                            <a:schemeClr val="dk1"/>
                          </a:solidFill>
                          <a:effectLst/>
                          <a:latin typeface="+mn-lt"/>
                          <a:ea typeface="+mn-ea"/>
                          <a:cs typeface="+mn-cs"/>
                        </a:rPr>
                        <a:t>Apprenticeships, TLT LLP</a:t>
                      </a:r>
                      <a:endParaRPr lang="en-GB" dirty="0"/>
                    </a:p>
                    <a:p>
                      <a:endParaRPr lang="en-GB" dirty="0"/>
                    </a:p>
                  </a:txBody>
                  <a:tcPr/>
                </a:tc>
                <a:tc>
                  <a:txBody>
                    <a:bodyPr/>
                    <a:lstStyle/>
                    <a:p>
                      <a:r>
                        <a:rPr lang="en-GB" dirty="0"/>
                        <a:t>20 mins</a:t>
                      </a:r>
                    </a:p>
                  </a:txBody>
                  <a:tcPr/>
                </a:tc>
                <a:extLst>
                  <a:ext uri="{0D108BD9-81ED-4DB2-BD59-A6C34878D82A}">
                    <a16:rowId xmlns:a16="http://schemas.microsoft.com/office/drawing/2014/main" val="1292569766"/>
                  </a:ext>
                </a:extLst>
              </a:tr>
            </a:tbl>
          </a:graphicData>
        </a:graphic>
      </p:graphicFrame>
    </p:spTree>
    <p:extLst>
      <p:ext uri="{BB962C8B-B14F-4D97-AF65-F5344CB8AC3E}">
        <p14:creationId xmlns:p14="http://schemas.microsoft.com/office/powerpoint/2010/main" val="1065555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43A5A-3FE4-7089-EC67-F2CDC88310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A5EE28-AAE2-7D6C-5047-AA4EF5E912C1}"/>
              </a:ext>
            </a:extLst>
          </p:cNvPr>
          <p:cNvSpPr>
            <a:spLocks noGrp="1"/>
          </p:cNvSpPr>
          <p:nvPr>
            <p:ph type="title"/>
          </p:nvPr>
        </p:nvSpPr>
        <p:spPr>
          <a:xfrm>
            <a:off x="334432" y="260351"/>
            <a:ext cx="7691967" cy="1143000"/>
          </a:xfrm>
        </p:spPr>
        <p:txBody>
          <a:bodyPr/>
          <a:lstStyle/>
          <a:p>
            <a:r>
              <a:rPr lang="en-GB" sz="4400"/>
              <a:t>Transitional arrangements</a:t>
            </a:r>
            <a:endParaRPr lang="en-GB" dirty="0"/>
          </a:p>
        </p:txBody>
      </p:sp>
      <p:sp>
        <p:nvSpPr>
          <p:cNvPr id="7" name="TextBox 6">
            <a:extLst>
              <a:ext uri="{FF2B5EF4-FFF2-40B4-BE49-F238E27FC236}">
                <a16:creationId xmlns:a16="http://schemas.microsoft.com/office/drawing/2014/main" id="{9C8902B2-FB9E-276D-6E9C-7A830186A51A}"/>
              </a:ext>
            </a:extLst>
          </p:cNvPr>
          <p:cNvSpPr txBox="1"/>
          <p:nvPr/>
        </p:nvSpPr>
        <p:spPr>
          <a:xfrm>
            <a:off x="1780571" y="2584982"/>
            <a:ext cx="10228515" cy="390876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0" i="0" u="none" strike="noStrike" kern="1200" cap="none" spc="0" normalizeH="0" baseline="0" noProof="0" dirty="0">
                <a:ln>
                  <a:noFill/>
                </a:ln>
                <a:solidFill>
                  <a:srgbClr val="000000"/>
                </a:solidFill>
                <a:effectLst/>
                <a:uLnTx/>
                <a:uFillTx/>
                <a:latin typeface="Arial"/>
                <a:ea typeface="+mn-ea"/>
                <a:cs typeface="+mn-cs"/>
              </a:rPr>
              <a:t>Students are eligible to qualify under the LPC route if, before 1 September 2021 they had started, accepted an offer, or paid a deposit for one of the following: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dirty="0">
              <a:ln>
                <a:noFill/>
              </a:ln>
              <a:solidFill>
                <a:srgbClr val="000000"/>
              </a:solidFill>
              <a:effectLst/>
              <a:uLnTx/>
              <a:uFillTx/>
              <a:latin typeface="Arial"/>
              <a:ea typeface="+mn-ea"/>
              <a:cs typeface="+mn-cs"/>
            </a:endParaRPr>
          </a:p>
          <a:p>
            <a:pPr marL="456565" marR="0" lvl="0" indent="-456565" algn="l" defTabSz="914400" rtl="0" eaLnBrk="1" fontAlgn="base" latinLnBrk="0" hangingPunct="1">
              <a:lnSpc>
                <a:spcPct val="100000"/>
              </a:lnSpc>
              <a:spcBef>
                <a:spcPct val="20000"/>
              </a:spcBef>
              <a:spcAft>
                <a:spcPct val="0"/>
              </a:spcAft>
              <a:buClr>
                <a:srgbClr val="9E1B3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000000"/>
                </a:solidFill>
                <a:effectLst/>
                <a:uLnTx/>
                <a:uFillTx/>
                <a:latin typeface="Arial"/>
                <a:ea typeface="ＭＳ Ｐゴシック"/>
                <a:cs typeface="+mn-cs"/>
              </a:rPr>
              <a:t>A qualifying law degree</a:t>
            </a:r>
          </a:p>
          <a:p>
            <a:pPr marL="456565" marR="0" lvl="0" indent="-456565" algn="l" defTabSz="914400" rtl="0" eaLnBrk="1" fontAlgn="base" latinLnBrk="0" hangingPunct="1">
              <a:lnSpc>
                <a:spcPct val="100000"/>
              </a:lnSpc>
              <a:spcBef>
                <a:spcPct val="20000"/>
              </a:spcBef>
              <a:spcAft>
                <a:spcPct val="0"/>
              </a:spcAft>
              <a:buClr>
                <a:srgbClr val="9E1B3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000000"/>
                </a:solidFill>
                <a:effectLst/>
                <a:uLnTx/>
                <a:uFillTx/>
                <a:latin typeface="Arial"/>
                <a:ea typeface="ＭＳ Ｐゴシック"/>
                <a:cs typeface="+mn-cs"/>
              </a:rPr>
              <a:t>Common Professional Examination / Graduate Diploma in Law</a:t>
            </a:r>
          </a:p>
          <a:p>
            <a:pPr marL="456565" marR="0" lvl="0" indent="-456565" algn="l" defTabSz="914400" rtl="0" eaLnBrk="1" fontAlgn="base" latinLnBrk="0" hangingPunct="1">
              <a:lnSpc>
                <a:spcPct val="100000"/>
              </a:lnSpc>
              <a:spcBef>
                <a:spcPct val="20000"/>
              </a:spcBef>
              <a:spcAft>
                <a:spcPct val="0"/>
              </a:spcAft>
              <a:buClr>
                <a:srgbClr val="9E1B3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000000"/>
                </a:solidFill>
                <a:effectLst/>
                <a:uLnTx/>
                <a:uFillTx/>
                <a:latin typeface="Arial"/>
                <a:ea typeface="ＭＳ Ｐゴシック"/>
                <a:cs typeface="+mn-cs"/>
              </a:rPr>
              <a:t>Exempting law degree</a:t>
            </a:r>
          </a:p>
          <a:p>
            <a:pPr marL="456565" marR="0" lvl="0" indent="-456565" algn="l" defTabSz="914400" rtl="0" eaLnBrk="1" fontAlgn="base" latinLnBrk="0" hangingPunct="1">
              <a:lnSpc>
                <a:spcPct val="100000"/>
              </a:lnSpc>
              <a:spcBef>
                <a:spcPct val="20000"/>
              </a:spcBef>
              <a:spcAft>
                <a:spcPct val="0"/>
              </a:spcAft>
              <a:buClr>
                <a:srgbClr val="9E1B3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000000"/>
                </a:solidFill>
                <a:effectLst/>
                <a:uLnTx/>
                <a:uFillTx/>
                <a:latin typeface="Arial"/>
                <a:ea typeface="ＭＳ Ｐゴシック"/>
                <a:cs typeface="+mn-cs"/>
              </a:rPr>
              <a:t>Legal Practice Course </a:t>
            </a:r>
          </a:p>
          <a:p>
            <a:pPr marL="456565" marR="0" lvl="0" indent="-456565" algn="l" defTabSz="914400" rtl="0" eaLnBrk="1" fontAlgn="base" latinLnBrk="0" hangingPunct="1">
              <a:lnSpc>
                <a:spcPct val="100000"/>
              </a:lnSpc>
              <a:spcBef>
                <a:spcPct val="20000"/>
              </a:spcBef>
              <a:spcAft>
                <a:spcPct val="0"/>
              </a:spcAft>
              <a:buClr>
                <a:srgbClr val="9E1B3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000000"/>
                </a:solidFill>
                <a:effectLst/>
                <a:uLnTx/>
                <a:uFillTx/>
                <a:latin typeface="Arial"/>
                <a:ea typeface="ＭＳ Ｐゴシック"/>
                <a:cs typeface="+mn-cs"/>
              </a:rPr>
              <a:t>Period of recognised training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Arial"/>
                <a:ea typeface="+mn-ea"/>
                <a:cs typeface="+mn-cs"/>
              </a:rPr>
              <a:t>* Must have started course before 31 December 2021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Arial"/>
                <a:ea typeface="+mn-ea"/>
                <a:cs typeface="+mn-cs"/>
              </a:rPr>
              <a:t>* Accepted offer before 21 September for qualifying law degree</a:t>
            </a:r>
          </a:p>
        </p:txBody>
      </p:sp>
      <p:pic>
        <p:nvPicPr>
          <p:cNvPr id="9" name="Graphic 8" descr="Hourglass Finished with solid fill">
            <a:extLst>
              <a:ext uri="{FF2B5EF4-FFF2-40B4-BE49-F238E27FC236}">
                <a16:creationId xmlns:a16="http://schemas.microsoft.com/office/drawing/2014/main" id="{E035DBC9-51CB-C57D-A350-E9F113582EA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388" y="1715131"/>
            <a:ext cx="769441" cy="769441"/>
          </a:xfrm>
          <a:prstGeom prst="rect">
            <a:avLst/>
          </a:prstGeom>
        </p:spPr>
      </p:pic>
      <p:sp>
        <p:nvSpPr>
          <p:cNvPr id="11" name="TextBox 10">
            <a:extLst>
              <a:ext uri="{FF2B5EF4-FFF2-40B4-BE49-F238E27FC236}">
                <a16:creationId xmlns:a16="http://schemas.microsoft.com/office/drawing/2014/main" id="{31318EEB-F828-889B-B806-E540570904AF}"/>
              </a:ext>
            </a:extLst>
          </p:cNvPr>
          <p:cNvSpPr txBox="1"/>
          <p:nvPr/>
        </p:nvSpPr>
        <p:spPr>
          <a:xfrm>
            <a:off x="1817711" y="1824980"/>
            <a:ext cx="10228515" cy="800219"/>
          </a:xfrm>
          <a:prstGeom prst="rect">
            <a:avLst/>
          </a:prstGeom>
          <a:noFill/>
        </p:spPr>
        <p:txBody>
          <a:bodyPr wrap="square" rtlCol="0">
            <a:spAutoFit/>
          </a:bodyPr>
          <a:lstStyle/>
          <a:p>
            <a:pPr marL="0" marR="0" lvl="0" indent="0" algn="l" defTabSz="1219140" rtl="0" eaLnBrk="1" fontAlgn="auto" latinLnBrk="0" hangingPunct="1">
              <a:lnSpc>
                <a:spcPct val="100000"/>
              </a:lnSpc>
              <a:spcBef>
                <a:spcPts val="0"/>
              </a:spcBef>
              <a:spcAft>
                <a:spcPts val="0"/>
              </a:spcAft>
              <a:buClr>
                <a:srgbClr val="9E1B34"/>
              </a:buClr>
              <a:buSzTx/>
              <a:buFontTx/>
              <a:buNone/>
              <a:tabLst/>
              <a:defRPr/>
            </a:pPr>
            <a:r>
              <a:rPr kumimoji="0" lang="en-GB" sz="2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Transitional arrangements for the LPC route </a:t>
            </a:r>
            <a:r>
              <a:rPr kumimoji="0" lang="en-GB" sz="2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admitted </a:t>
            </a:r>
            <a:r>
              <a:rPr kumimoji="0" lang="en-GB" sz="2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by 31 December 2032</a:t>
            </a:r>
          </a:p>
          <a:p>
            <a:pPr marL="0" marR="0" lvl="0" indent="0" algn="l" defTabSz="1219140" rtl="0" eaLnBrk="1" fontAlgn="auto" latinLnBrk="0" hangingPunct="1">
              <a:lnSpc>
                <a:spcPct val="100000"/>
              </a:lnSpc>
              <a:spcBef>
                <a:spcPts val="0"/>
              </a:spcBef>
              <a:spcAft>
                <a:spcPts val="0"/>
              </a:spcAft>
              <a:buClr>
                <a:srgbClr val="9E1B34"/>
              </a:buClr>
              <a:buSzTx/>
              <a:buFontTx/>
              <a:buNone/>
              <a:tabLst/>
              <a:defRPr/>
            </a:pPr>
            <a:endParaRPr kumimoji="0" lang="en-GB"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14" name="Graphic 13" descr="Monthly calendar with solid fill">
            <a:extLst>
              <a:ext uri="{FF2B5EF4-FFF2-40B4-BE49-F238E27FC236}">
                <a16:creationId xmlns:a16="http://schemas.microsoft.com/office/drawing/2014/main" id="{F343BD16-D3DD-635D-2560-74932E26DC4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13908" y="2706757"/>
            <a:ext cx="914400" cy="914400"/>
          </a:xfrm>
          <a:prstGeom prst="rect">
            <a:avLst/>
          </a:prstGeom>
        </p:spPr>
      </p:pic>
    </p:spTree>
    <p:extLst>
      <p:ext uri="{BB962C8B-B14F-4D97-AF65-F5344CB8AC3E}">
        <p14:creationId xmlns:p14="http://schemas.microsoft.com/office/powerpoint/2010/main" val="946680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C52D8-8DAE-4539-CE99-9D0FAC472C05}"/>
              </a:ext>
            </a:extLst>
          </p:cNvPr>
          <p:cNvSpPr txBox="1">
            <a:spLocks/>
          </p:cNvSpPr>
          <p:nvPr/>
        </p:nvSpPr>
        <p:spPr bwMode="auto">
          <a:xfrm>
            <a:off x="93133" y="0"/>
            <a:ext cx="769196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4400" b="0" i="0" u="none" strike="noStrike" kern="0" cap="none" spc="0" normalizeH="0" baseline="0" noProof="0" dirty="0">
                <a:ln>
                  <a:noFill/>
                </a:ln>
                <a:solidFill>
                  <a:srgbClr val="FFFFFF"/>
                </a:solidFill>
                <a:effectLst/>
                <a:uLnTx/>
                <a:uFillTx/>
                <a:latin typeface="Arial"/>
                <a:ea typeface="ＭＳ Ｐゴシック" charset="0"/>
              </a:rPr>
              <a:t>Options</a:t>
            </a:r>
            <a:endParaRPr kumimoji="0" lang="en-GB" sz="4267" b="0" i="0" u="none" strike="noStrike" kern="0" cap="none" spc="0" normalizeH="0" baseline="0" noProof="0" dirty="0">
              <a:ln>
                <a:noFill/>
              </a:ln>
              <a:solidFill>
                <a:srgbClr val="FFFFFF"/>
              </a:solidFill>
              <a:effectLst/>
              <a:uLnTx/>
              <a:uFillTx/>
              <a:latin typeface="Arial"/>
              <a:ea typeface="ＭＳ Ｐゴシック" charset="0"/>
            </a:endParaRPr>
          </a:p>
        </p:txBody>
      </p:sp>
      <p:grpSp>
        <p:nvGrpSpPr>
          <p:cNvPr id="39" name="Group 38">
            <a:extLst>
              <a:ext uri="{FF2B5EF4-FFF2-40B4-BE49-F238E27FC236}">
                <a16:creationId xmlns:a16="http://schemas.microsoft.com/office/drawing/2014/main" id="{36D8D929-210E-9E5C-6F91-9D367098EDCC}"/>
              </a:ext>
            </a:extLst>
          </p:cNvPr>
          <p:cNvGrpSpPr/>
          <p:nvPr/>
        </p:nvGrpSpPr>
        <p:grpSpPr>
          <a:xfrm>
            <a:off x="2064142" y="2631338"/>
            <a:ext cx="3879707" cy="1339551"/>
            <a:chOff x="-660080" y="1910748"/>
            <a:chExt cx="3879707" cy="1339551"/>
          </a:xfrm>
        </p:grpSpPr>
        <p:pic>
          <p:nvPicPr>
            <p:cNvPr id="5" name="Graphic 4" descr="Books">
              <a:extLst>
                <a:ext uri="{FF2B5EF4-FFF2-40B4-BE49-F238E27FC236}">
                  <a16:creationId xmlns:a16="http://schemas.microsoft.com/office/drawing/2014/main" id="{E0F388D9-C1B9-7705-5E49-99AB472DF1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95186" y="1910748"/>
              <a:ext cx="1006793" cy="672075"/>
            </a:xfrm>
            <a:prstGeom prst="rect">
              <a:avLst/>
            </a:prstGeom>
          </p:spPr>
        </p:pic>
        <p:sp>
          <p:nvSpPr>
            <p:cNvPr id="6" name="TextBox 5">
              <a:extLst>
                <a:ext uri="{FF2B5EF4-FFF2-40B4-BE49-F238E27FC236}">
                  <a16:creationId xmlns:a16="http://schemas.microsoft.com/office/drawing/2014/main" id="{A960AF52-18C2-761A-0124-6EECEAFDE132}"/>
                </a:ext>
              </a:extLst>
            </p:cNvPr>
            <p:cNvSpPr txBox="1"/>
            <p:nvPr/>
          </p:nvSpPr>
          <p:spPr>
            <a:xfrm>
              <a:off x="-660080" y="2542413"/>
              <a:ext cx="3879707" cy="707886"/>
            </a:xfrm>
            <a:prstGeom prst="rect">
              <a:avLst/>
            </a:prstGeom>
            <a:noFill/>
          </p:spPr>
          <p:txBody>
            <a:bodyPr wrap="square" rtlCol="0">
              <a:spAutoFit/>
            </a:bodyPr>
            <a:lstStyle/>
            <a:p>
              <a:pPr marL="914400" marR="0" lvl="2" indent="0" algn="ctr"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Arial"/>
                  <a:ea typeface="+mn-ea"/>
                  <a:cs typeface="Arial Bold" panose="020B0704020202020204" pitchFamily="34" charset="0"/>
                </a:rPr>
                <a:t>Legal Practice Course (LPC)</a:t>
              </a:r>
            </a:p>
          </p:txBody>
        </p:sp>
      </p:grpSp>
      <p:grpSp>
        <p:nvGrpSpPr>
          <p:cNvPr id="43" name="Group 42">
            <a:extLst>
              <a:ext uri="{FF2B5EF4-FFF2-40B4-BE49-F238E27FC236}">
                <a16:creationId xmlns:a16="http://schemas.microsoft.com/office/drawing/2014/main" id="{827FA20D-CA84-E9E1-BF4C-A58EFCB0DDFB}"/>
              </a:ext>
            </a:extLst>
          </p:cNvPr>
          <p:cNvGrpSpPr/>
          <p:nvPr/>
        </p:nvGrpSpPr>
        <p:grpSpPr>
          <a:xfrm>
            <a:off x="5575013" y="2416452"/>
            <a:ext cx="3581687" cy="1553712"/>
            <a:chOff x="-727164" y="3431826"/>
            <a:chExt cx="3643386" cy="1573498"/>
          </a:xfrm>
        </p:grpSpPr>
        <p:pic>
          <p:nvPicPr>
            <p:cNvPr id="7" name="Graphic 7" descr="Briefcase with solid fill">
              <a:extLst>
                <a:ext uri="{FF2B5EF4-FFF2-40B4-BE49-F238E27FC236}">
                  <a16:creationId xmlns:a16="http://schemas.microsoft.com/office/drawing/2014/main" id="{AB234075-1CAA-F7D8-9528-6227186704B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4725" y="3431826"/>
              <a:ext cx="914400" cy="914400"/>
            </a:xfrm>
            <a:prstGeom prst="rect">
              <a:avLst/>
            </a:prstGeom>
          </p:spPr>
        </p:pic>
        <p:sp>
          <p:nvSpPr>
            <p:cNvPr id="8" name="TextBox 7">
              <a:extLst>
                <a:ext uri="{FF2B5EF4-FFF2-40B4-BE49-F238E27FC236}">
                  <a16:creationId xmlns:a16="http://schemas.microsoft.com/office/drawing/2014/main" id="{389EDDC6-0C1A-8E4C-F5DE-584B913F0BBB}"/>
                </a:ext>
              </a:extLst>
            </p:cNvPr>
            <p:cNvSpPr txBox="1"/>
            <p:nvPr/>
          </p:nvSpPr>
          <p:spPr>
            <a:xfrm>
              <a:off x="-727164" y="4297438"/>
              <a:ext cx="3643386" cy="707886"/>
            </a:xfrm>
            <a:prstGeom prst="rect">
              <a:avLst/>
            </a:prstGeom>
            <a:noFill/>
          </p:spPr>
          <p:txBody>
            <a:bodyPr wrap="square" rtlCol="0">
              <a:spAutoFit/>
            </a:bodyPr>
            <a:lstStyle/>
            <a:p>
              <a:pPr marL="914400" marR="0" lvl="2" indent="0" algn="ctr"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Arial"/>
                  <a:ea typeface="+mn-ea"/>
                  <a:cs typeface="Arial Bold" panose="020B0704020202020204" pitchFamily="34" charset="0"/>
                </a:rPr>
                <a:t>Period of recognised training (PRT)</a:t>
              </a:r>
            </a:p>
          </p:txBody>
        </p:sp>
      </p:grpSp>
      <p:grpSp>
        <p:nvGrpSpPr>
          <p:cNvPr id="44" name="Group 43">
            <a:extLst>
              <a:ext uri="{FF2B5EF4-FFF2-40B4-BE49-F238E27FC236}">
                <a16:creationId xmlns:a16="http://schemas.microsoft.com/office/drawing/2014/main" id="{F66E41AA-041B-8A5E-F37B-DE44DF54F2CB}"/>
              </a:ext>
            </a:extLst>
          </p:cNvPr>
          <p:cNvGrpSpPr/>
          <p:nvPr/>
        </p:nvGrpSpPr>
        <p:grpSpPr>
          <a:xfrm>
            <a:off x="5285174" y="4763646"/>
            <a:ext cx="4305454" cy="1501264"/>
            <a:chOff x="2010525" y="3440062"/>
            <a:chExt cx="4377778" cy="1503503"/>
          </a:xfrm>
        </p:grpSpPr>
        <p:pic>
          <p:nvPicPr>
            <p:cNvPr id="12" name="Graphic 7" descr="Briefcase with solid fill">
              <a:extLst>
                <a:ext uri="{FF2B5EF4-FFF2-40B4-BE49-F238E27FC236}">
                  <a16:creationId xmlns:a16="http://schemas.microsoft.com/office/drawing/2014/main" id="{0E577937-24F6-E7AF-DDDC-DB2139E6321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118004" y="3440062"/>
              <a:ext cx="914400" cy="914400"/>
            </a:xfrm>
            <a:prstGeom prst="rect">
              <a:avLst/>
            </a:prstGeom>
          </p:spPr>
        </p:pic>
        <p:sp>
          <p:nvSpPr>
            <p:cNvPr id="13" name="TextBox 12">
              <a:extLst>
                <a:ext uri="{FF2B5EF4-FFF2-40B4-BE49-F238E27FC236}">
                  <a16:creationId xmlns:a16="http://schemas.microsoft.com/office/drawing/2014/main" id="{3E074ADD-621F-21DD-E97B-BE540F994C9D}"/>
                </a:ext>
              </a:extLst>
            </p:cNvPr>
            <p:cNvSpPr txBox="1"/>
            <p:nvPr/>
          </p:nvSpPr>
          <p:spPr>
            <a:xfrm>
              <a:off x="2010525" y="4235679"/>
              <a:ext cx="4377778" cy="707886"/>
            </a:xfrm>
            <a:prstGeom prst="rect">
              <a:avLst/>
            </a:prstGeom>
            <a:noFill/>
          </p:spPr>
          <p:txBody>
            <a:bodyPr wrap="square" rtlCol="0">
              <a:spAutoFit/>
            </a:bodyPr>
            <a:lstStyle/>
            <a:p>
              <a:pPr marL="914400" marR="0" lvl="2" indent="0" algn="ctr"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Arial"/>
                  <a:ea typeface="+mn-ea"/>
                  <a:cs typeface="Arial Bold" panose="020B0704020202020204" pitchFamily="34" charset="0"/>
                </a:rPr>
                <a:t>Qualifying work experience (QWE)</a:t>
              </a:r>
            </a:p>
          </p:txBody>
        </p:sp>
      </p:grpSp>
      <p:grpSp>
        <p:nvGrpSpPr>
          <p:cNvPr id="45" name="Group 44">
            <a:extLst>
              <a:ext uri="{FF2B5EF4-FFF2-40B4-BE49-F238E27FC236}">
                <a16:creationId xmlns:a16="http://schemas.microsoft.com/office/drawing/2014/main" id="{5E4BBAAA-C0F6-29ED-A580-6D7B88071AEA}"/>
              </a:ext>
            </a:extLst>
          </p:cNvPr>
          <p:cNvGrpSpPr/>
          <p:nvPr/>
        </p:nvGrpSpPr>
        <p:grpSpPr>
          <a:xfrm>
            <a:off x="9472214" y="4763644"/>
            <a:ext cx="3643386" cy="1205459"/>
            <a:chOff x="3210711" y="5225336"/>
            <a:chExt cx="3643386" cy="1205459"/>
          </a:xfrm>
        </p:grpSpPr>
        <p:grpSp>
          <p:nvGrpSpPr>
            <p:cNvPr id="27" name="Group 26">
              <a:extLst>
                <a:ext uri="{FF2B5EF4-FFF2-40B4-BE49-F238E27FC236}">
                  <a16:creationId xmlns:a16="http://schemas.microsoft.com/office/drawing/2014/main" id="{67137D73-E0F5-1498-D173-5FBBAE70581A}"/>
                </a:ext>
              </a:extLst>
            </p:cNvPr>
            <p:cNvGrpSpPr/>
            <p:nvPr/>
          </p:nvGrpSpPr>
          <p:grpSpPr>
            <a:xfrm>
              <a:off x="3696343" y="5225336"/>
              <a:ext cx="1757722" cy="832151"/>
              <a:chOff x="4331810" y="5520585"/>
              <a:chExt cx="1757722" cy="832151"/>
            </a:xfrm>
          </p:grpSpPr>
          <p:pic>
            <p:nvPicPr>
              <p:cNvPr id="23" name="Graphic 22" descr="Speech">
                <a:extLst>
                  <a:ext uri="{FF2B5EF4-FFF2-40B4-BE49-F238E27FC236}">
                    <a16:creationId xmlns:a16="http://schemas.microsoft.com/office/drawing/2014/main" id="{1A7CDF06-D6D9-7249-8B7C-6F323A7859E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30596" y="5587874"/>
                <a:ext cx="758936" cy="764862"/>
              </a:xfrm>
              <a:prstGeom prst="rect">
                <a:avLst/>
              </a:prstGeom>
            </p:spPr>
          </p:pic>
          <p:pic>
            <p:nvPicPr>
              <p:cNvPr id="24" name="Graphic 23" descr="Clipboard">
                <a:extLst>
                  <a:ext uri="{FF2B5EF4-FFF2-40B4-BE49-F238E27FC236}">
                    <a16:creationId xmlns:a16="http://schemas.microsoft.com/office/drawing/2014/main" id="{E4847C2F-A0DA-D29B-D903-6805571ADC5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331810" y="5520585"/>
                <a:ext cx="799110" cy="805349"/>
              </a:xfrm>
              <a:prstGeom prst="rect">
                <a:avLst/>
              </a:prstGeom>
            </p:spPr>
          </p:pic>
          <p:sp>
            <p:nvSpPr>
              <p:cNvPr id="25" name="TextBox 24">
                <a:extLst>
                  <a:ext uri="{FF2B5EF4-FFF2-40B4-BE49-F238E27FC236}">
                    <a16:creationId xmlns:a16="http://schemas.microsoft.com/office/drawing/2014/main" id="{0CFE3282-368A-F74A-4B2E-286DACA0E5A5}"/>
                  </a:ext>
                </a:extLst>
              </p:cNvPr>
              <p:cNvSpPr txBox="1"/>
              <p:nvPr/>
            </p:nvSpPr>
            <p:spPr>
              <a:xfrm>
                <a:off x="5077633" y="5690140"/>
                <a:ext cx="219048" cy="37058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a:t>
                </a:r>
              </a:p>
            </p:txBody>
          </p:sp>
        </p:grpSp>
        <p:sp>
          <p:nvSpPr>
            <p:cNvPr id="28" name="TextBox 27">
              <a:extLst>
                <a:ext uri="{FF2B5EF4-FFF2-40B4-BE49-F238E27FC236}">
                  <a16:creationId xmlns:a16="http://schemas.microsoft.com/office/drawing/2014/main" id="{4B72E05C-D35D-6641-7DA9-B1D9690393D3}"/>
                </a:ext>
              </a:extLst>
            </p:cNvPr>
            <p:cNvSpPr txBox="1"/>
            <p:nvPr/>
          </p:nvSpPr>
          <p:spPr>
            <a:xfrm>
              <a:off x="3210711" y="6030685"/>
              <a:ext cx="3643386" cy="400110"/>
            </a:xfrm>
            <a:prstGeom prst="rect">
              <a:avLst/>
            </a:prstGeom>
            <a:noFill/>
          </p:spPr>
          <p:txBody>
            <a:bodyPr wrap="square" rtlCol="0">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Arial"/>
                  <a:ea typeface="+mn-ea"/>
                  <a:cs typeface="Arial Bold" panose="020B0704020202020204" pitchFamily="34" charset="0"/>
                </a:rPr>
                <a:t>SQE2</a:t>
              </a:r>
            </a:p>
          </p:txBody>
        </p:sp>
      </p:grpSp>
      <p:grpSp>
        <p:nvGrpSpPr>
          <p:cNvPr id="40" name="Group 39">
            <a:extLst>
              <a:ext uri="{FF2B5EF4-FFF2-40B4-BE49-F238E27FC236}">
                <a16:creationId xmlns:a16="http://schemas.microsoft.com/office/drawing/2014/main" id="{22F022C8-76D4-0AB0-C54A-1904FAAEA07B}"/>
              </a:ext>
            </a:extLst>
          </p:cNvPr>
          <p:cNvGrpSpPr/>
          <p:nvPr/>
        </p:nvGrpSpPr>
        <p:grpSpPr>
          <a:xfrm>
            <a:off x="1937483" y="4925359"/>
            <a:ext cx="3879707" cy="1339551"/>
            <a:chOff x="-660080" y="1910748"/>
            <a:chExt cx="3879707" cy="1339551"/>
          </a:xfrm>
        </p:grpSpPr>
        <p:pic>
          <p:nvPicPr>
            <p:cNvPr id="41" name="Graphic 40" descr="Books">
              <a:extLst>
                <a:ext uri="{FF2B5EF4-FFF2-40B4-BE49-F238E27FC236}">
                  <a16:creationId xmlns:a16="http://schemas.microsoft.com/office/drawing/2014/main" id="{BB1A6BB0-B2B5-35D5-FB55-305F61CAF5C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95186" y="1910748"/>
              <a:ext cx="1006793" cy="672075"/>
            </a:xfrm>
            <a:prstGeom prst="rect">
              <a:avLst/>
            </a:prstGeom>
          </p:spPr>
        </p:pic>
        <p:sp>
          <p:nvSpPr>
            <p:cNvPr id="42" name="TextBox 41">
              <a:extLst>
                <a:ext uri="{FF2B5EF4-FFF2-40B4-BE49-F238E27FC236}">
                  <a16:creationId xmlns:a16="http://schemas.microsoft.com/office/drawing/2014/main" id="{C282363B-31A3-9F6B-9543-A85AE328B880}"/>
                </a:ext>
              </a:extLst>
            </p:cNvPr>
            <p:cNvSpPr txBox="1"/>
            <p:nvPr/>
          </p:nvSpPr>
          <p:spPr>
            <a:xfrm>
              <a:off x="-660080" y="2542413"/>
              <a:ext cx="3879707" cy="707886"/>
            </a:xfrm>
            <a:prstGeom prst="rect">
              <a:avLst/>
            </a:prstGeom>
            <a:noFill/>
          </p:spPr>
          <p:txBody>
            <a:bodyPr wrap="square" rtlCol="0">
              <a:spAutoFit/>
            </a:bodyPr>
            <a:lstStyle/>
            <a:p>
              <a:pPr marL="914400" marR="0" lvl="2" indent="0" algn="ctr"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Arial"/>
                  <a:ea typeface="+mn-ea"/>
                  <a:cs typeface="Arial Bold" panose="020B0704020202020204" pitchFamily="34" charset="0"/>
                </a:rPr>
                <a:t>Legal Practice Course (LPC)</a:t>
              </a:r>
            </a:p>
          </p:txBody>
        </p:sp>
      </p:grpSp>
      <p:cxnSp>
        <p:nvCxnSpPr>
          <p:cNvPr id="54" name="Straight Connector 53">
            <a:extLst>
              <a:ext uri="{FF2B5EF4-FFF2-40B4-BE49-F238E27FC236}">
                <a16:creationId xmlns:a16="http://schemas.microsoft.com/office/drawing/2014/main" id="{280039CF-CFAF-1CC2-DBF3-556AEF1FDBC2}"/>
              </a:ext>
            </a:extLst>
          </p:cNvPr>
          <p:cNvCxnSpPr>
            <a:cxnSpLocks/>
          </p:cNvCxnSpPr>
          <p:nvPr/>
        </p:nvCxnSpPr>
        <p:spPr bwMode="auto">
          <a:xfrm flipH="1">
            <a:off x="212522" y="4249932"/>
            <a:ext cx="11462654" cy="0"/>
          </a:xfrm>
          <a:prstGeom prst="line">
            <a:avLst/>
          </a:prstGeom>
          <a:solidFill>
            <a:schemeClr val="accent1"/>
          </a:solidFill>
          <a:ln w="12700" cap="flat" cmpd="sng" algn="ctr">
            <a:solidFill>
              <a:srgbClr val="B10035"/>
            </a:solidFill>
            <a:prstDash val="solid"/>
            <a:round/>
            <a:headEnd type="none" w="med" len="med"/>
            <a:tailEnd type="none" w="med" len="med"/>
          </a:ln>
          <a:effectLst/>
        </p:spPr>
      </p:cxnSp>
      <p:sp>
        <p:nvSpPr>
          <p:cNvPr id="59" name="Title 1">
            <a:extLst>
              <a:ext uri="{FF2B5EF4-FFF2-40B4-BE49-F238E27FC236}">
                <a16:creationId xmlns:a16="http://schemas.microsoft.com/office/drawing/2014/main" id="{9EDFF1E0-966F-5FCC-51E5-D3CA2C1E9ED6}"/>
              </a:ext>
            </a:extLst>
          </p:cNvPr>
          <p:cNvSpPr txBox="1">
            <a:spLocks/>
          </p:cNvSpPr>
          <p:nvPr/>
        </p:nvSpPr>
        <p:spPr bwMode="auto">
          <a:xfrm>
            <a:off x="310246" y="1164339"/>
            <a:ext cx="9647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Arial"/>
                <a:ea typeface="ＭＳ Ｐゴシック" charset="0"/>
              </a:rPr>
              <a:t>Options for qualifying through the LPC route: </a:t>
            </a:r>
          </a:p>
        </p:txBody>
      </p:sp>
      <p:sp>
        <p:nvSpPr>
          <p:cNvPr id="63" name="Title 1">
            <a:extLst>
              <a:ext uri="{FF2B5EF4-FFF2-40B4-BE49-F238E27FC236}">
                <a16:creationId xmlns:a16="http://schemas.microsoft.com/office/drawing/2014/main" id="{67E0658D-14ED-66C0-F8B6-6F1FA6E196C0}"/>
              </a:ext>
            </a:extLst>
          </p:cNvPr>
          <p:cNvSpPr txBox="1">
            <a:spLocks/>
          </p:cNvSpPr>
          <p:nvPr/>
        </p:nvSpPr>
        <p:spPr bwMode="auto">
          <a:xfrm>
            <a:off x="722386" y="2608068"/>
            <a:ext cx="1512926" cy="11429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0" cap="none" spc="0" normalizeH="0" baseline="0" noProof="0" dirty="0">
                <a:ln>
                  <a:noFill/>
                </a:ln>
                <a:solidFill>
                  <a:srgbClr val="C00000"/>
                </a:solidFill>
                <a:effectLst/>
                <a:uLnTx/>
                <a:uFillTx/>
                <a:latin typeface="Arial"/>
                <a:ea typeface="ＭＳ Ｐゴシック" charset="0"/>
              </a:rPr>
              <a:t>Option 1</a:t>
            </a:r>
          </a:p>
        </p:txBody>
      </p:sp>
      <p:sp>
        <p:nvSpPr>
          <p:cNvPr id="65" name="Title 1">
            <a:extLst>
              <a:ext uri="{FF2B5EF4-FFF2-40B4-BE49-F238E27FC236}">
                <a16:creationId xmlns:a16="http://schemas.microsoft.com/office/drawing/2014/main" id="{CEFC5B44-BFF4-2536-B250-B895AD5F380A}"/>
              </a:ext>
            </a:extLst>
          </p:cNvPr>
          <p:cNvSpPr txBox="1">
            <a:spLocks/>
          </p:cNvSpPr>
          <p:nvPr/>
        </p:nvSpPr>
        <p:spPr bwMode="auto">
          <a:xfrm>
            <a:off x="-186639" y="4844382"/>
            <a:ext cx="3129030" cy="114299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0" cap="none" spc="0" normalizeH="0" baseline="0" noProof="0" dirty="0">
                <a:ln>
                  <a:noFill/>
                </a:ln>
                <a:solidFill>
                  <a:srgbClr val="C00000"/>
                </a:solidFill>
                <a:effectLst/>
                <a:uLnTx/>
                <a:uFillTx/>
                <a:latin typeface="Arial"/>
                <a:ea typeface="ＭＳ Ｐゴシック" charset="0"/>
              </a:rPr>
              <a:t>Option 2</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0" cap="none" spc="0" normalizeH="0" baseline="0" noProof="0" dirty="0">
                <a:ln>
                  <a:noFill/>
                </a:ln>
                <a:solidFill>
                  <a:srgbClr val="C00000"/>
                </a:solidFill>
                <a:effectLst/>
                <a:uLnTx/>
                <a:uFillTx/>
                <a:latin typeface="Arial"/>
                <a:ea typeface="ＭＳ Ｐゴシック" charset="0"/>
              </a:rPr>
              <a:t>Equivalent to a PRT</a:t>
            </a:r>
          </a:p>
        </p:txBody>
      </p:sp>
      <p:sp>
        <p:nvSpPr>
          <p:cNvPr id="66" name="Title 1">
            <a:extLst>
              <a:ext uri="{FF2B5EF4-FFF2-40B4-BE49-F238E27FC236}">
                <a16:creationId xmlns:a16="http://schemas.microsoft.com/office/drawing/2014/main" id="{104382B2-F04E-9D10-1825-061B785300B6}"/>
              </a:ext>
            </a:extLst>
          </p:cNvPr>
          <p:cNvSpPr txBox="1">
            <a:spLocks/>
          </p:cNvSpPr>
          <p:nvPr/>
        </p:nvSpPr>
        <p:spPr bwMode="auto">
          <a:xfrm>
            <a:off x="5801234" y="2689265"/>
            <a:ext cx="1147156"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0" cap="none" spc="0" normalizeH="0" baseline="0" noProof="0" dirty="0">
                <a:ln>
                  <a:noFill/>
                </a:ln>
                <a:solidFill>
                  <a:srgbClr val="C00000"/>
                </a:solidFill>
                <a:effectLst/>
                <a:uLnTx/>
                <a:uFillTx/>
                <a:latin typeface="Arial"/>
                <a:ea typeface="ＭＳ Ｐゴシック" charset="0"/>
              </a:rPr>
              <a:t>+</a:t>
            </a:r>
          </a:p>
        </p:txBody>
      </p:sp>
      <p:sp>
        <p:nvSpPr>
          <p:cNvPr id="67" name="Title 1">
            <a:extLst>
              <a:ext uri="{FF2B5EF4-FFF2-40B4-BE49-F238E27FC236}">
                <a16:creationId xmlns:a16="http://schemas.microsoft.com/office/drawing/2014/main" id="{B91F9FF6-FA15-E1F8-F917-6A37DE800D14}"/>
              </a:ext>
            </a:extLst>
          </p:cNvPr>
          <p:cNvSpPr txBox="1">
            <a:spLocks/>
          </p:cNvSpPr>
          <p:nvPr/>
        </p:nvSpPr>
        <p:spPr bwMode="auto">
          <a:xfrm>
            <a:off x="5801234" y="4844381"/>
            <a:ext cx="1147156"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0" cap="none" spc="0" normalizeH="0" baseline="0" noProof="0" dirty="0">
                <a:ln>
                  <a:noFill/>
                </a:ln>
                <a:solidFill>
                  <a:srgbClr val="C00000"/>
                </a:solidFill>
                <a:effectLst/>
                <a:uLnTx/>
                <a:uFillTx/>
                <a:latin typeface="Arial"/>
                <a:ea typeface="ＭＳ Ｐゴシック" charset="0"/>
              </a:rPr>
              <a:t>+</a:t>
            </a:r>
          </a:p>
        </p:txBody>
      </p:sp>
      <p:sp>
        <p:nvSpPr>
          <p:cNvPr id="68" name="Title 1">
            <a:extLst>
              <a:ext uri="{FF2B5EF4-FFF2-40B4-BE49-F238E27FC236}">
                <a16:creationId xmlns:a16="http://schemas.microsoft.com/office/drawing/2014/main" id="{6F40D7D1-78B5-F93E-AE82-E78CB37FACB8}"/>
              </a:ext>
            </a:extLst>
          </p:cNvPr>
          <p:cNvSpPr txBox="1">
            <a:spLocks/>
          </p:cNvSpPr>
          <p:nvPr/>
        </p:nvSpPr>
        <p:spPr bwMode="auto">
          <a:xfrm>
            <a:off x="9335742" y="4803928"/>
            <a:ext cx="1147156"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0" cap="none" spc="0" normalizeH="0" baseline="0" noProof="0" dirty="0">
                <a:ln>
                  <a:noFill/>
                </a:ln>
                <a:solidFill>
                  <a:srgbClr val="C00000"/>
                </a:solidFill>
                <a:effectLst/>
                <a:uLnTx/>
                <a:uFillTx/>
                <a:latin typeface="Arial"/>
                <a:ea typeface="ＭＳ Ｐゴシック" charset="0"/>
              </a:rPr>
              <a:t>+</a:t>
            </a:r>
          </a:p>
        </p:txBody>
      </p:sp>
    </p:spTree>
    <p:extLst>
      <p:ext uri="{BB962C8B-B14F-4D97-AF65-F5344CB8AC3E}">
        <p14:creationId xmlns:p14="http://schemas.microsoft.com/office/powerpoint/2010/main" val="2814094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A86B8-AD62-CD6E-6E4E-E99E99272927}"/>
              </a:ext>
            </a:extLst>
          </p:cNvPr>
          <p:cNvSpPr>
            <a:spLocks noGrp="1"/>
          </p:cNvSpPr>
          <p:nvPr>
            <p:ph type="title"/>
          </p:nvPr>
        </p:nvSpPr>
        <p:spPr>
          <a:xfrm>
            <a:off x="334433" y="260351"/>
            <a:ext cx="9121940" cy="1143000"/>
          </a:xfrm>
        </p:spPr>
        <p:txBody>
          <a:bodyPr/>
          <a:lstStyle/>
          <a:p>
            <a:r>
              <a:rPr lang="en-GB" dirty="0"/>
              <a:t>What is qualifying work experience?</a:t>
            </a:r>
          </a:p>
        </p:txBody>
      </p:sp>
      <p:sp>
        <p:nvSpPr>
          <p:cNvPr id="3" name="Content Placeholder 2">
            <a:extLst>
              <a:ext uri="{FF2B5EF4-FFF2-40B4-BE49-F238E27FC236}">
                <a16:creationId xmlns:a16="http://schemas.microsoft.com/office/drawing/2014/main" id="{686214BC-41AB-937C-2514-3BC6210EECFD}"/>
              </a:ext>
            </a:extLst>
          </p:cNvPr>
          <p:cNvSpPr>
            <a:spLocks noGrp="1"/>
          </p:cNvSpPr>
          <p:nvPr>
            <p:ph idx="1"/>
          </p:nvPr>
        </p:nvSpPr>
        <p:spPr>
          <a:xfrm>
            <a:off x="334434" y="1426558"/>
            <a:ext cx="10754121" cy="5088863"/>
          </a:xfrm>
        </p:spPr>
        <p:txBody>
          <a:bodyPr/>
          <a:lstStyle/>
          <a:p>
            <a:r>
              <a:rPr lang="en-GB" sz="2667" dirty="0"/>
              <a:t>Individuals qualifying through the SQE route need to complete qualifying work experience (QWE)</a:t>
            </a:r>
          </a:p>
          <a:p>
            <a:r>
              <a:rPr lang="en-GB" sz="2667" dirty="0"/>
              <a:t>QWE is any experience of providing legal services that enables an individual to develop some or all of the competences outlined in the Statement of Solicitor Competence</a:t>
            </a:r>
          </a:p>
          <a:p>
            <a:r>
              <a:rPr lang="en-GB" sz="2667" dirty="0"/>
              <a:t>Obtained in England or Wales or overseas </a:t>
            </a:r>
          </a:p>
          <a:p>
            <a:r>
              <a:rPr lang="en-GB" sz="2667" dirty="0"/>
              <a:t>Must be at least two years’ working full time or equivalent part time</a:t>
            </a:r>
          </a:p>
          <a:p>
            <a:r>
              <a:rPr lang="en-GB" sz="2667" dirty="0"/>
              <a:t>Can be obtained in up to four different organisations </a:t>
            </a:r>
          </a:p>
          <a:p>
            <a:r>
              <a:rPr lang="en-GB" sz="2667" dirty="0"/>
              <a:t>Can be from current and previous roles </a:t>
            </a:r>
          </a:p>
          <a:p>
            <a:pPr lvl="1"/>
            <a:endParaRPr lang="en-GB" dirty="0"/>
          </a:p>
        </p:txBody>
      </p:sp>
    </p:spTree>
    <p:extLst>
      <p:ext uri="{BB962C8B-B14F-4D97-AF65-F5344CB8AC3E}">
        <p14:creationId xmlns:p14="http://schemas.microsoft.com/office/powerpoint/2010/main" val="1085974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FD8EC-262E-E6BE-16FD-DF4DC9E20F70}"/>
              </a:ext>
            </a:extLst>
          </p:cNvPr>
          <p:cNvSpPr>
            <a:spLocks noGrp="1"/>
          </p:cNvSpPr>
          <p:nvPr>
            <p:ph type="title"/>
          </p:nvPr>
        </p:nvSpPr>
        <p:spPr/>
        <p:txBody>
          <a:bodyPr/>
          <a:lstStyle/>
          <a:p>
            <a:r>
              <a:rPr lang="en-GB" dirty="0"/>
              <a:t>Confirming QWE </a:t>
            </a:r>
          </a:p>
        </p:txBody>
      </p:sp>
      <p:sp>
        <p:nvSpPr>
          <p:cNvPr id="4" name="Content Placeholder 2">
            <a:extLst>
              <a:ext uri="{FF2B5EF4-FFF2-40B4-BE49-F238E27FC236}">
                <a16:creationId xmlns:a16="http://schemas.microsoft.com/office/drawing/2014/main" id="{B0F0E70F-B6FD-851B-A049-968646E0D8B0}"/>
              </a:ext>
            </a:extLst>
          </p:cNvPr>
          <p:cNvSpPr>
            <a:spLocks noGrp="1"/>
          </p:cNvSpPr>
          <p:nvPr>
            <p:ph idx="1"/>
          </p:nvPr>
        </p:nvSpPr>
        <p:spPr>
          <a:xfrm>
            <a:off x="239350" y="1508787"/>
            <a:ext cx="11523133" cy="5088863"/>
          </a:xfrm>
        </p:spPr>
        <p:txBody>
          <a:bodyPr/>
          <a:lstStyle/>
          <a:p>
            <a:r>
              <a:rPr lang="en-GB" sz="2400" kern="1200" dirty="0">
                <a:solidFill>
                  <a:srgbClr val="000000"/>
                </a:solidFill>
                <a:latin typeface="Arial" panose="020B0604020202020204" pitchFamily="34" charset="0"/>
                <a:ea typeface="+mn-ea"/>
                <a:cs typeface="Arial" panose="020B0604020202020204" pitchFamily="34" charset="0"/>
              </a:rPr>
              <a:t>Confirmed by a solicitor or COLP we regulate:</a:t>
            </a:r>
          </a:p>
          <a:p>
            <a:pPr lvl="1"/>
            <a:r>
              <a:rPr lang="en-GB" sz="2400" dirty="0"/>
              <a:t>exposure to at least two competences</a:t>
            </a:r>
          </a:p>
          <a:p>
            <a:pPr lvl="1"/>
            <a:r>
              <a:rPr lang="en-GB" sz="2400" dirty="0"/>
              <a:t>the length of work experience/placement carried out</a:t>
            </a:r>
          </a:p>
          <a:p>
            <a:pPr lvl="1"/>
            <a:r>
              <a:rPr lang="en-GB" sz="2400" dirty="0"/>
              <a:t>also provide character and suitability issues if any</a:t>
            </a:r>
          </a:p>
          <a:p>
            <a:pPr marL="609585" lvl="1" indent="0">
              <a:buNone/>
            </a:pPr>
            <a:endParaRPr lang="en-GB" sz="2400" dirty="0"/>
          </a:p>
          <a:p>
            <a:r>
              <a:rPr lang="en-GB" sz="2400" dirty="0"/>
              <a:t>Can also be confirmed by a solicitor that does not work for same organisation where the QWE was obtained but is willing to confirm and who has:</a:t>
            </a:r>
          </a:p>
          <a:p>
            <a:pPr lvl="1"/>
            <a:r>
              <a:rPr lang="en-GB" sz="2400" dirty="0"/>
              <a:t>reviewed their work during the relevant period of work experience</a:t>
            </a:r>
          </a:p>
          <a:p>
            <a:pPr lvl="1"/>
            <a:r>
              <a:rPr lang="en-GB" sz="2400" dirty="0"/>
              <a:t>received feedback from the person(s) supervising their work</a:t>
            </a:r>
          </a:p>
          <a:p>
            <a:endParaRPr lang="en-GB" sz="2400" kern="1200" dirty="0">
              <a:solidFill>
                <a:srgbClr val="000000"/>
              </a:solidFill>
              <a:latin typeface="Arial" panose="020B0604020202020204" pitchFamily="34" charset="0"/>
              <a:ea typeface="+mn-ea"/>
              <a:cs typeface="Arial" panose="020B0604020202020204" pitchFamily="34" charset="0"/>
            </a:endParaRPr>
          </a:p>
          <a:p>
            <a:r>
              <a:rPr lang="en-GB" sz="2400" kern="1200" dirty="0">
                <a:solidFill>
                  <a:srgbClr val="000000"/>
                </a:solidFill>
                <a:latin typeface="Arial" panose="020B0604020202020204" pitchFamily="34" charset="0"/>
                <a:ea typeface="+mn-ea"/>
                <a:cs typeface="Arial" panose="020B0604020202020204" pitchFamily="34" charset="0"/>
              </a:rPr>
              <a:t>Candidates should record how their activity meets competencies</a:t>
            </a:r>
            <a:r>
              <a:rPr lang="en-GB" dirty="0"/>
              <a:t>	</a:t>
            </a:r>
          </a:p>
        </p:txBody>
      </p:sp>
    </p:spTree>
    <p:extLst>
      <p:ext uri="{BB962C8B-B14F-4D97-AF65-F5344CB8AC3E}">
        <p14:creationId xmlns:p14="http://schemas.microsoft.com/office/powerpoint/2010/main" val="318040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01229-075A-5C68-D50E-BC571CE328FD}"/>
              </a:ext>
            </a:extLst>
          </p:cNvPr>
          <p:cNvSpPr>
            <a:spLocks noGrp="1"/>
          </p:cNvSpPr>
          <p:nvPr>
            <p:ph type="title"/>
          </p:nvPr>
        </p:nvSpPr>
        <p:spPr/>
        <p:txBody>
          <a:bodyPr/>
          <a:lstStyle/>
          <a:p>
            <a:r>
              <a:rPr lang="en-GB" dirty="0"/>
              <a:t>Myths – true or false?</a:t>
            </a:r>
          </a:p>
        </p:txBody>
      </p:sp>
      <p:sp>
        <p:nvSpPr>
          <p:cNvPr id="11" name="Line 5">
            <a:extLst>
              <a:ext uri="{FF2B5EF4-FFF2-40B4-BE49-F238E27FC236}">
                <a16:creationId xmlns:a16="http://schemas.microsoft.com/office/drawing/2014/main" id="{C6EB7E4D-8ADD-4B7A-7F2F-17AEEDEE0057}"/>
              </a:ext>
            </a:extLst>
          </p:cNvPr>
          <p:cNvSpPr>
            <a:spLocks noChangeShapeType="1"/>
          </p:cNvSpPr>
          <p:nvPr/>
        </p:nvSpPr>
        <p:spPr bwMode="auto">
          <a:xfrm>
            <a:off x="6028267" y="1530351"/>
            <a:ext cx="0" cy="5213351"/>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en-GB" sz="2400"/>
          </a:p>
        </p:txBody>
      </p:sp>
      <p:sp>
        <p:nvSpPr>
          <p:cNvPr id="12" name="Line 6">
            <a:extLst>
              <a:ext uri="{FF2B5EF4-FFF2-40B4-BE49-F238E27FC236}">
                <a16:creationId xmlns:a16="http://schemas.microsoft.com/office/drawing/2014/main" id="{BBBCF5FF-9AC6-5BC9-6D11-7C0F77E1C113}"/>
              </a:ext>
            </a:extLst>
          </p:cNvPr>
          <p:cNvSpPr>
            <a:spLocks noChangeShapeType="1"/>
          </p:cNvSpPr>
          <p:nvPr/>
        </p:nvSpPr>
        <p:spPr bwMode="auto">
          <a:xfrm>
            <a:off x="226483" y="2127251"/>
            <a:ext cx="11732684"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en-GB" sz="2400"/>
          </a:p>
        </p:txBody>
      </p:sp>
      <p:sp>
        <p:nvSpPr>
          <p:cNvPr id="13" name="Line 7">
            <a:extLst>
              <a:ext uri="{FF2B5EF4-FFF2-40B4-BE49-F238E27FC236}">
                <a16:creationId xmlns:a16="http://schemas.microsoft.com/office/drawing/2014/main" id="{956A359D-52E9-45AD-6905-8C9125A345DC}"/>
              </a:ext>
            </a:extLst>
          </p:cNvPr>
          <p:cNvSpPr>
            <a:spLocks noChangeShapeType="1"/>
          </p:cNvSpPr>
          <p:nvPr/>
        </p:nvSpPr>
        <p:spPr bwMode="auto">
          <a:xfrm>
            <a:off x="226483" y="3075517"/>
            <a:ext cx="11732684"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en-GB" sz="2400"/>
          </a:p>
        </p:txBody>
      </p:sp>
      <p:sp>
        <p:nvSpPr>
          <p:cNvPr id="14" name="Line 8">
            <a:extLst>
              <a:ext uri="{FF2B5EF4-FFF2-40B4-BE49-F238E27FC236}">
                <a16:creationId xmlns:a16="http://schemas.microsoft.com/office/drawing/2014/main" id="{40DED16B-B7C4-9822-5074-B9AD70D55DEF}"/>
              </a:ext>
            </a:extLst>
          </p:cNvPr>
          <p:cNvSpPr>
            <a:spLocks noChangeShapeType="1"/>
          </p:cNvSpPr>
          <p:nvPr/>
        </p:nvSpPr>
        <p:spPr bwMode="auto">
          <a:xfrm>
            <a:off x="226483" y="4660900"/>
            <a:ext cx="11732684"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en-GB" sz="2400"/>
          </a:p>
        </p:txBody>
      </p:sp>
      <p:sp>
        <p:nvSpPr>
          <p:cNvPr id="15" name="Line 9">
            <a:extLst>
              <a:ext uri="{FF2B5EF4-FFF2-40B4-BE49-F238E27FC236}">
                <a16:creationId xmlns:a16="http://schemas.microsoft.com/office/drawing/2014/main" id="{6696517C-AA38-D312-46BB-E16D1F971502}"/>
              </a:ext>
            </a:extLst>
          </p:cNvPr>
          <p:cNvSpPr>
            <a:spLocks noChangeShapeType="1"/>
          </p:cNvSpPr>
          <p:nvPr/>
        </p:nvSpPr>
        <p:spPr bwMode="auto">
          <a:xfrm>
            <a:off x="226483" y="5882217"/>
            <a:ext cx="11732684"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en-GB" sz="2400"/>
          </a:p>
        </p:txBody>
      </p:sp>
      <p:sp>
        <p:nvSpPr>
          <p:cNvPr id="16" name="Line 10">
            <a:extLst>
              <a:ext uri="{FF2B5EF4-FFF2-40B4-BE49-F238E27FC236}">
                <a16:creationId xmlns:a16="http://schemas.microsoft.com/office/drawing/2014/main" id="{AEF34B28-2543-B358-2FFA-E999870078D5}"/>
              </a:ext>
            </a:extLst>
          </p:cNvPr>
          <p:cNvSpPr>
            <a:spLocks noChangeShapeType="1"/>
          </p:cNvSpPr>
          <p:nvPr/>
        </p:nvSpPr>
        <p:spPr bwMode="auto">
          <a:xfrm>
            <a:off x="234949" y="1530351"/>
            <a:ext cx="0" cy="5213351"/>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en-GB" sz="2400"/>
          </a:p>
        </p:txBody>
      </p:sp>
      <p:sp>
        <p:nvSpPr>
          <p:cNvPr id="17" name="Line 11">
            <a:extLst>
              <a:ext uri="{FF2B5EF4-FFF2-40B4-BE49-F238E27FC236}">
                <a16:creationId xmlns:a16="http://schemas.microsoft.com/office/drawing/2014/main" id="{8F606B7A-BD5F-6919-AA50-893E88FD4BA2}"/>
              </a:ext>
            </a:extLst>
          </p:cNvPr>
          <p:cNvSpPr>
            <a:spLocks noChangeShapeType="1"/>
          </p:cNvSpPr>
          <p:nvPr/>
        </p:nvSpPr>
        <p:spPr bwMode="auto">
          <a:xfrm>
            <a:off x="11950700" y="1530351"/>
            <a:ext cx="0" cy="5213351"/>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en-GB" sz="2400"/>
          </a:p>
        </p:txBody>
      </p:sp>
      <p:sp>
        <p:nvSpPr>
          <p:cNvPr id="19" name="Line 13">
            <a:extLst>
              <a:ext uri="{FF2B5EF4-FFF2-40B4-BE49-F238E27FC236}">
                <a16:creationId xmlns:a16="http://schemas.microsoft.com/office/drawing/2014/main" id="{F88BDE2A-537A-2EEB-B522-5885171ED4DF}"/>
              </a:ext>
            </a:extLst>
          </p:cNvPr>
          <p:cNvSpPr>
            <a:spLocks noChangeShapeType="1"/>
          </p:cNvSpPr>
          <p:nvPr/>
        </p:nvSpPr>
        <p:spPr bwMode="auto">
          <a:xfrm>
            <a:off x="226483" y="6735233"/>
            <a:ext cx="11732684"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en-GB" sz="2400"/>
          </a:p>
        </p:txBody>
      </p:sp>
      <p:grpSp>
        <p:nvGrpSpPr>
          <p:cNvPr id="44" name="Group 43">
            <a:extLst>
              <a:ext uri="{FF2B5EF4-FFF2-40B4-BE49-F238E27FC236}">
                <a16:creationId xmlns:a16="http://schemas.microsoft.com/office/drawing/2014/main" id="{0033DFC8-28D2-1DDD-4CE6-1861416E7CC8}"/>
              </a:ext>
            </a:extLst>
          </p:cNvPr>
          <p:cNvGrpSpPr/>
          <p:nvPr/>
        </p:nvGrpSpPr>
        <p:grpSpPr>
          <a:xfrm>
            <a:off x="258233" y="1507067"/>
            <a:ext cx="11743267" cy="5350933"/>
            <a:chOff x="193675" y="1130300"/>
            <a:chExt cx="8807450" cy="4013200"/>
          </a:xfrm>
        </p:grpSpPr>
        <p:sp>
          <p:nvSpPr>
            <p:cNvPr id="10" name="AutoShape 3">
              <a:extLst>
                <a:ext uri="{FF2B5EF4-FFF2-40B4-BE49-F238E27FC236}">
                  <a16:creationId xmlns:a16="http://schemas.microsoft.com/office/drawing/2014/main" id="{F93A39BB-9145-BAAD-74B2-07910E7EFFE2}"/>
                </a:ext>
              </a:extLst>
            </p:cNvPr>
            <p:cNvSpPr>
              <a:spLocks noChangeAspect="1" noChangeArrowheads="1" noTextEdit="1"/>
            </p:cNvSpPr>
            <p:nvPr/>
          </p:nvSpPr>
          <p:spPr bwMode="auto">
            <a:xfrm>
              <a:off x="193675" y="1130300"/>
              <a:ext cx="8807450" cy="401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en-GB" sz="2400"/>
            </a:p>
          </p:txBody>
        </p:sp>
        <p:sp>
          <p:nvSpPr>
            <p:cNvPr id="20" name="Rectangle 14">
              <a:extLst>
                <a:ext uri="{FF2B5EF4-FFF2-40B4-BE49-F238E27FC236}">
                  <a16:creationId xmlns:a16="http://schemas.microsoft.com/office/drawing/2014/main" id="{4F31938C-0B39-84E3-D7CB-C402A3D52E82}"/>
                </a:ext>
              </a:extLst>
            </p:cNvPr>
            <p:cNvSpPr>
              <a:spLocks noChangeArrowheads="1"/>
            </p:cNvSpPr>
            <p:nvPr/>
          </p:nvSpPr>
          <p:spPr bwMode="auto">
            <a:xfrm>
              <a:off x="4587875" y="1211263"/>
              <a:ext cx="137225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b="1" dirty="0">
                  <a:solidFill>
                    <a:srgbClr val="000000"/>
                  </a:solidFill>
                </a:rPr>
                <a:t>True or false</a:t>
              </a:r>
              <a:endParaRPr lang="en-US" altLang="en-US" sz="2400" dirty="0"/>
            </a:p>
          </p:txBody>
        </p:sp>
      </p:grpSp>
      <p:sp>
        <p:nvSpPr>
          <p:cNvPr id="22" name="Rectangle 16">
            <a:extLst>
              <a:ext uri="{FF2B5EF4-FFF2-40B4-BE49-F238E27FC236}">
                <a16:creationId xmlns:a16="http://schemas.microsoft.com/office/drawing/2014/main" id="{BC080472-11BB-DE76-6720-5FF96306ADFF}"/>
              </a:ext>
            </a:extLst>
          </p:cNvPr>
          <p:cNvSpPr>
            <a:spLocks noChangeArrowheads="1"/>
          </p:cNvSpPr>
          <p:nvPr/>
        </p:nvSpPr>
        <p:spPr bwMode="auto">
          <a:xfrm>
            <a:off x="6184900" y="2211917"/>
            <a:ext cx="53484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b="1" dirty="0">
                <a:solidFill>
                  <a:srgbClr val="000000"/>
                </a:solidFill>
              </a:rPr>
              <a:t>False</a:t>
            </a:r>
            <a:r>
              <a:rPr lang="en-US" altLang="en-US" sz="2400" dirty="0">
                <a:solidFill>
                  <a:srgbClr val="000000"/>
                </a:solidFill>
              </a:rPr>
              <a:t>. The SQE determines whether a </a:t>
            </a:r>
            <a:endParaRPr lang="en-US" altLang="en-US" sz="2400" dirty="0"/>
          </a:p>
        </p:txBody>
      </p:sp>
      <p:sp>
        <p:nvSpPr>
          <p:cNvPr id="23" name="Rectangle 17">
            <a:extLst>
              <a:ext uri="{FF2B5EF4-FFF2-40B4-BE49-F238E27FC236}">
                <a16:creationId xmlns:a16="http://schemas.microsoft.com/office/drawing/2014/main" id="{ED29A9E6-8F46-963A-99E5-00D707DEDD5A}"/>
              </a:ext>
            </a:extLst>
          </p:cNvPr>
          <p:cNvSpPr>
            <a:spLocks noChangeArrowheads="1"/>
          </p:cNvSpPr>
          <p:nvPr/>
        </p:nvSpPr>
        <p:spPr bwMode="auto">
          <a:xfrm>
            <a:off x="6184901" y="2578100"/>
            <a:ext cx="28757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dirty="0">
                <a:solidFill>
                  <a:srgbClr val="000000"/>
                </a:solidFill>
              </a:rPr>
              <a:t>solicitor is competent</a:t>
            </a:r>
            <a:endParaRPr lang="en-US" altLang="en-US" sz="2400" dirty="0"/>
          </a:p>
        </p:txBody>
      </p:sp>
      <p:sp>
        <p:nvSpPr>
          <p:cNvPr id="26" name="Rectangle 20">
            <a:extLst>
              <a:ext uri="{FF2B5EF4-FFF2-40B4-BE49-F238E27FC236}">
                <a16:creationId xmlns:a16="http://schemas.microsoft.com/office/drawing/2014/main" id="{787FCCE9-A8C0-BE9A-6FBB-FAAD9F3CC19B}"/>
              </a:ext>
            </a:extLst>
          </p:cNvPr>
          <p:cNvSpPr>
            <a:spLocks noChangeArrowheads="1"/>
          </p:cNvSpPr>
          <p:nvPr/>
        </p:nvSpPr>
        <p:spPr bwMode="auto">
          <a:xfrm>
            <a:off x="6184900" y="3164417"/>
            <a:ext cx="415787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en-US" sz="2400" b="1" dirty="0">
                <a:solidFill>
                  <a:srgbClr val="000000"/>
                </a:solidFill>
              </a:rPr>
              <a:t>False</a:t>
            </a:r>
            <a:r>
              <a:rPr lang="en-US" altLang="en-US" sz="2400" dirty="0">
                <a:solidFill>
                  <a:srgbClr val="000000"/>
                </a:solidFill>
              </a:rPr>
              <a:t>. A solicitor is confirming </a:t>
            </a:r>
            <a:endParaRPr lang="en-US" altLang="en-US" sz="2400" dirty="0"/>
          </a:p>
        </p:txBody>
      </p:sp>
      <p:sp>
        <p:nvSpPr>
          <p:cNvPr id="27" name="Rectangle 21">
            <a:extLst>
              <a:ext uri="{FF2B5EF4-FFF2-40B4-BE49-F238E27FC236}">
                <a16:creationId xmlns:a16="http://schemas.microsoft.com/office/drawing/2014/main" id="{51984111-38FD-5A48-F7B3-E73307BCFB2A}"/>
              </a:ext>
            </a:extLst>
          </p:cNvPr>
          <p:cNvSpPr>
            <a:spLocks noChangeArrowheads="1"/>
          </p:cNvSpPr>
          <p:nvPr/>
        </p:nvSpPr>
        <p:spPr bwMode="auto">
          <a:xfrm>
            <a:off x="6184901" y="3530600"/>
            <a:ext cx="50318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a:solidFill>
                  <a:srgbClr val="000000"/>
                </a:solidFill>
              </a:rPr>
              <a:t>exposure to competencies, length of </a:t>
            </a:r>
            <a:endParaRPr lang="en-US" altLang="en-US" sz="2400"/>
          </a:p>
        </p:txBody>
      </p:sp>
      <p:sp>
        <p:nvSpPr>
          <p:cNvPr id="28" name="Rectangle 22">
            <a:extLst>
              <a:ext uri="{FF2B5EF4-FFF2-40B4-BE49-F238E27FC236}">
                <a16:creationId xmlns:a16="http://schemas.microsoft.com/office/drawing/2014/main" id="{47EB60CD-DB7E-951B-843E-B981414BB22B}"/>
              </a:ext>
            </a:extLst>
          </p:cNvPr>
          <p:cNvSpPr>
            <a:spLocks noChangeArrowheads="1"/>
          </p:cNvSpPr>
          <p:nvPr/>
        </p:nvSpPr>
        <p:spPr bwMode="auto">
          <a:xfrm>
            <a:off x="6184900" y="3896784"/>
            <a:ext cx="46567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a:solidFill>
                  <a:srgbClr val="000000"/>
                </a:solidFill>
              </a:rPr>
              <a:t>placement and any character and </a:t>
            </a:r>
            <a:endParaRPr lang="en-US" altLang="en-US" sz="2400"/>
          </a:p>
        </p:txBody>
      </p:sp>
      <p:sp>
        <p:nvSpPr>
          <p:cNvPr id="29" name="Rectangle 23">
            <a:extLst>
              <a:ext uri="{FF2B5EF4-FFF2-40B4-BE49-F238E27FC236}">
                <a16:creationId xmlns:a16="http://schemas.microsoft.com/office/drawing/2014/main" id="{BEAACA84-0DC9-D24E-FD6F-F3B7A598BC13}"/>
              </a:ext>
            </a:extLst>
          </p:cNvPr>
          <p:cNvSpPr>
            <a:spLocks noChangeArrowheads="1"/>
          </p:cNvSpPr>
          <p:nvPr/>
        </p:nvSpPr>
        <p:spPr bwMode="auto">
          <a:xfrm>
            <a:off x="6184900" y="4258733"/>
            <a:ext cx="22265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dirty="0">
                <a:solidFill>
                  <a:srgbClr val="000000"/>
                </a:solidFill>
              </a:rPr>
              <a:t>suitability issues</a:t>
            </a:r>
            <a:endParaRPr lang="en-US" altLang="en-US" sz="2400" dirty="0"/>
          </a:p>
        </p:txBody>
      </p:sp>
      <p:sp>
        <p:nvSpPr>
          <p:cNvPr id="33" name="Rectangle 27">
            <a:extLst>
              <a:ext uri="{FF2B5EF4-FFF2-40B4-BE49-F238E27FC236}">
                <a16:creationId xmlns:a16="http://schemas.microsoft.com/office/drawing/2014/main" id="{96E5BC13-5466-1371-FFB6-48464F878829}"/>
              </a:ext>
            </a:extLst>
          </p:cNvPr>
          <p:cNvSpPr>
            <a:spLocks noChangeArrowheads="1"/>
          </p:cNvSpPr>
          <p:nvPr/>
        </p:nvSpPr>
        <p:spPr bwMode="auto">
          <a:xfrm>
            <a:off x="6184901" y="4747684"/>
            <a:ext cx="55905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en-US" sz="2400" b="1" dirty="0">
                <a:solidFill>
                  <a:srgbClr val="000000"/>
                </a:solidFill>
              </a:rPr>
              <a:t>False</a:t>
            </a:r>
            <a:r>
              <a:rPr lang="en-US" altLang="en-US" sz="2400" dirty="0">
                <a:solidFill>
                  <a:srgbClr val="000000"/>
                </a:solidFill>
              </a:rPr>
              <a:t>. The employer decides whether to </a:t>
            </a:r>
            <a:endParaRPr lang="en-US" altLang="en-US" sz="2400" dirty="0"/>
          </a:p>
        </p:txBody>
      </p:sp>
      <p:sp>
        <p:nvSpPr>
          <p:cNvPr id="34" name="Rectangle 28">
            <a:extLst>
              <a:ext uri="{FF2B5EF4-FFF2-40B4-BE49-F238E27FC236}">
                <a16:creationId xmlns:a16="http://schemas.microsoft.com/office/drawing/2014/main" id="{E72CFC2B-5AF4-2F63-0A86-4650C02EC816}"/>
              </a:ext>
            </a:extLst>
          </p:cNvPr>
          <p:cNvSpPr>
            <a:spLocks noChangeArrowheads="1"/>
          </p:cNvSpPr>
          <p:nvPr/>
        </p:nvSpPr>
        <p:spPr bwMode="auto">
          <a:xfrm>
            <a:off x="6184900" y="5115984"/>
            <a:ext cx="567867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a:solidFill>
                  <a:srgbClr val="000000"/>
                </a:solidFill>
              </a:rPr>
              <a:t>offer a solicitor role or keep the individual </a:t>
            </a:r>
            <a:endParaRPr lang="en-US" altLang="en-US" sz="2400"/>
          </a:p>
        </p:txBody>
      </p:sp>
      <p:sp>
        <p:nvSpPr>
          <p:cNvPr id="35" name="Rectangle 29">
            <a:extLst>
              <a:ext uri="{FF2B5EF4-FFF2-40B4-BE49-F238E27FC236}">
                <a16:creationId xmlns:a16="http://schemas.microsoft.com/office/drawing/2014/main" id="{2FAF002D-64FD-2F59-761A-1A96BFA354B3}"/>
              </a:ext>
            </a:extLst>
          </p:cNvPr>
          <p:cNvSpPr>
            <a:spLocks noChangeArrowheads="1"/>
          </p:cNvSpPr>
          <p:nvPr/>
        </p:nvSpPr>
        <p:spPr bwMode="auto">
          <a:xfrm>
            <a:off x="6184900" y="5482167"/>
            <a:ext cx="31162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dirty="0">
                <a:solidFill>
                  <a:srgbClr val="000000"/>
                </a:solidFill>
              </a:rPr>
              <a:t>in their current position</a:t>
            </a:r>
            <a:endParaRPr lang="en-US" altLang="en-US" sz="2400" dirty="0"/>
          </a:p>
        </p:txBody>
      </p:sp>
      <p:sp>
        <p:nvSpPr>
          <p:cNvPr id="38" name="Rectangle 32">
            <a:extLst>
              <a:ext uri="{FF2B5EF4-FFF2-40B4-BE49-F238E27FC236}">
                <a16:creationId xmlns:a16="http://schemas.microsoft.com/office/drawing/2014/main" id="{1F0E1A05-0AEB-468B-B224-ED718BA3D794}"/>
              </a:ext>
            </a:extLst>
          </p:cNvPr>
          <p:cNvSpPr>
            <a:spLocks noChangeArrowheads="1"/>
          </p:cNvSpPr>
          <p:nvPr/>
        </p:nvSpPr>
        <p:spPr bwMode="auto">
          <a:xfrm>
            <a:off x="6157383" y="5966884"/>
            <a:ext cx="516776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en-US" sz="2400" b="1" dirty="0">
                <a:solidFill>
                  <a:srgbClr val="000000"/>
                </a:solidFill>
              </a:rPr>
              <a:t>False</a:t>
            </a:r>
            <a:r>
              <a:rPr lang="en-US" altLang="en-US" sz="2400" dirty="0">
                <a:solidFill>
                  <a:srgbClr val="000000"/>
                </a:solidFill>
              </a:rPr>
              <a:t>. A solicitor must provide details </a:t>
            </a:r>
            <a:endParaRPr lang="en-US" altLang="en-US" sz="2400" dirty="0"/>
          </a:p>
        </p:txBody>
      </p:sp>
      <p:sp>
        <p:nvSpPr>
          <p:cNvPr id="39" name="Rectangle 33">
            <a:extLst>
              <a:ext uri="{FF2B5EF4-FFF2-40B4-BE49-F238E27FC236}">
                <a16:creationId xmlns:a16="http://schemas.microsoft.com/office/drawing/2014/main" id="{051560DA-BFCE-E13F-E676-665AEEBCDA0F}"/>
              </a:ext>
            </a:extLst>
          </p:cNvPr>
          <p:cNvSpPr>
            <a:spLocks noChangeArrowheads="1"/>
          </p:cNvSpPr>
          <p:nvPr/>
        </p:nvSpPr>
        <p:spPr bwMode="auto">
          <a:xfrm>
            <a:off x="6117167" y="6333067"/>
            <a:ext cx="20374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a:solidFill>
                  <a:srgbClr val="000000"/>
                </a:solidFill>
              </a:rPr>
              <a:t>and we assess</a:t>
            </a:r>
            <a:endParaRPr lang="en-US" altLang="en-US" sz="2400"/>
          </a:p>
        </p:txBody>
      </p:sp>
      <p:grpSp>
        <p:nvGrpSpPr>
          <p:cNvPr id="43" name="Group 42">
            <a:extLst>
              <a:ext uri="{FF2B5EF4-FFF2-40B4-BE49-F238E27FC236}">
                <a16:creationId xmlns:a16="http://schemas.microsoft.com/office/drawing/2014/main" id="{BC01CAB3-E7D1-BD3E-E0D1-924DB49C5438}"/>
              </a:ext>
            </a:extLst>
          </p:cNvPr>
          <p:cNvGrpSpPr/>
          <p:nvPr/>
        </p:nvGrpSpPr>
        <p:grpSpPr>
          <a:xfrm>
            <a:off x="260350" y="1538818"/>
            <a:ext cx="11732684" cy="5163581"/>
            <a:chOff x="195262" y="1154113"/>
            <a:chExt cx="8799513" cy="3872686"/>
          </a:xfrm>
        </p:grpSpPr>
        <p:sp>
          <p:nvSpPr>
            <p:cNvPr id="18" name="Line 12">
              <a:extLst>
                <a:ext uri="{FF2B5EF4-FFF2-40B4-BE49-F238E27FC236}">
                  <a16:creationId xmlns:a16="http://schemas.microsoft.com/office/drawing/2014/main" id="{C8F55F5D-F9BD-5207-4D5E-B6DD9CFAE164}"/>
                </a:ext>
              </a:extLst>
            </p:cNvPr>
            <p:cNvSpPr>
              <a:spLocks noChangeShapeType="1"/>
            </p:cNvSpPr>
            <p:nvPr/>
          </p:nvSpPr>
          <p:spPr bwMode="auto">
            <a:xfrm>
              <a:off x="195262" y="1154113"/>
              <a:ext cx="8799513" cy="0"/>
            </a:xfrm>
            <a:prstGeom prst="line">
              <a:avLst/>
            </a:prstGeom>
            <a:noFill/>
            <a:ln w="12700"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121920" tIns="60960" rIns="121920" bIns="60960" numCol="1" anchor="t" anchorCtr="0" compatLnSpc="1">
              <a:prstTxWarp prst="textNoShape">
                <a:avLst/>
              </a:prstTxWarp>
            </a:bodyPr>
            <a:lstStyle/>
            <a:p>
              <a:endParaRPr lang="en-GB" sz="2400"/>
            </a:p>
          </p:txBody>
        </p:sp>
        <p:grpSp>
          <p:nvGrpSpPr>
            <p:cNvPr id="42" name="Group 41">
              <a:extLst>
                <a:ext uri="{FF2B5EF4-FFF2-40B4-BE49-F238E27FC236}">
                  <a16:creationId xmlns:a16="http://schemas.microsoft.com/office/drawing/2014/main" id="{F4998642-9889-19FF-4915-4831B8A5F346}"/>
                </a:ext>
              </a:extLst>
            </p:cNvPr>
            <p:cNvGrpSpPr/>
            <p:nvPr/>
          </p:nvGrpSpPr>
          <p:grpSpPr>
            <a:xfrm>
              <a:off x="268287" y="1211263"/>
              <a:ext cx="4217469" cy="3815536"/>
              <a:chOff x="268287" y="1211263"/>
              <a:chExt cx="4217469" cy="3815536"/>
            </a:xfrm>
          </p:grpSpPr>
          <p:sp>
            <p:nvSpPr>
              <p:cNvPr id="21" name="Rectangle 15">
                <a:extLst>
                  <a:ext uri="{FF2B5EF4-FFF2-40B4-BE49-F238E27FC236}">
                    <a16:creationId xmlns:a16="http://schemas.microsoft.com/office/drawing/2014/main" id="{A86325C1-ADBB-833A-B693-F3CBFFB92E1F}"/>
                  </a:ext>
                </a:extLst>
              </p:cNvPr>
              <p:cNvSpPr>
                <a:spLocks noChangeArrowheads="1"/>
              </p:cNvSpPr>
              <p:nvPr/>
            </p:nvSpPr>
            <p:spPr bwMode="auto">
              <a:xfrm>
                <a:off x="312738" y="1211263"/>
                <a:ext cx="24850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b="1" dirty="0">
                    <a:solidFill>
                      <a:srgbClr val="000000"/>
                    </a:solidFill>
                  </a:rPr>
                  <a:t>Myth about confirming</a:t>
                </a:r>
                <a:endParaRPr lang="en-US" altLang="en-US" sz="2400" dirty="0"/>
              </a:p>
            </p:txBody>
          </p:sp>
          <p:sp>
            <p:nvSpPr>
              <p:cNvPr id="24" name="Rectangle 18">
                <a:extLst>
                  <a:ext uri="{FF2B5EF4-FFF2-40B4-BE49-F238E27FC236}">
                    <a16:creationId xmlns:a16="http://schemas.microsoft.com/office/drawing/2014/main" id="{4A830F5E-192B-A385-3B38-E29A8F7CC004}"/>
                  </a:ext>
                </a:extLst>
              </p:cNvPr>
              <p:cNvSpPr>
                <a:spLocks noChangeArrowheads="1"/>
              </p:cNvSpPr>
              <p:nvPr/>
            </p:nvSpPr>
            <p:spPr bwMode="auto">
              <a:xfrm>
                <a:off x="312738" y="1658938"/>
                <a:ext cx="417301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dirty="0">
                    <a:solidFill>
                      <a:srgbClr val="000000"/>
                    </a:solidFill>
                  </a:rPr>
                  <a:t>It involves a solicitor is deciding whether </a:t>
                </a:r>
                <a:endParaRPr lang="en-US" altLang="en-US" sz="2400" dirty="0"/>
              </a:p>
            </p:txBody>
          </p:sp>
          <p:sp>
            <p:nvSpPr>
              <p:cNvPr id="25" name="Rectangle 19">
                <a:extLst>
                  <a:ext uri="{FF2B5EF4-FFF2-40B4-BE49-F238E27FC236}">
                    <a16:creationId xmlns:a16="http://schemas.microsoft.com/office/drawing/2014/main" id="{A26F4D7C-4641-CE3B-0AF4-8F3E26CFAC1D}"/>
                  </a:ext>
                </a:extLst>
              </p:cNvPr>
              <p:cNvSpPr>
                <a:spLocks noChangeArrowheads="1"/>
              </p:cNvSpPr>
              <p:nvPr/>
            </p:nvSpPr>
            <p:spPr bwMode="auto">
              <a:xfrm>
                <a:off x="312738" y="1933575"/>
                <a:ext cx="265938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dirty="0">
                    <a:solidFill>
                      <a:srgbClr val="000000"/>
                    </a:solidFill>
                  </a:rPr>
                  <a:t>an individual is competent</a:t>
                </a:r>
                <a:endParaRPr lang="en-US" altLang="en-US" sz="2400" dirty="0"/>
              </a:p>
            </p:txBody>
          </p:sp>
          <p:sp>
            <p:nvSpPr>
              <p:cNvPr id="30" name="Rectangle 24">
                <a:extLst>
                  <a:ext uri="{FF2B5EF4-FFF2-40B4-BE49-F238E27FC236}">
                    <a16:creationId xmlns:a16="http://schemas.microsoft.com/office/drawing/2014/main" id="{2265FAE2-28CE-E473-08CB-099F272911A4}"/>
                  </a:ext>
                </a:extLst>
              </p:cNvPr>
              <p:cNvSpPr>
                <a:spLocks noChangeArrowheads="1"/>
              </p:cNvSpPr>
              <p:nvPr/>
            </p:nvSpPr>
            <p:spPr bwMode="auto">
              <a:xfrm>
                <a:off x="312738" y="2373313"/>
                <a:ext cx="411050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dirty="0">
                    <a:solidFill>
                      <a:srgbClr val="000000"/>
                    </a:solidFill>
                  </a:rPr>
                  <a:t>It involves judging how well a candidate </a:t>
                </a:r>
                <a:endParaRPr lang="en-US" altLang="en-US" sz="2400" dirty="0"/>
              </a:p>
            </p:txBody>
          </p:sp>
          <p:sp>
            <p:nvSpPr>
              <p:cNvPr id="31" name="Rectangle 25">
                <a:extLst>
                  <a:ext uri="{FF2B5EF4-FFF2-40B4-BE49-F238E27FC236}">
                    <a16:creationId xmlns:a16="http://schemas.microsoft.com/office/drawing/2014/main" id="{8867C57D-3617-BF7C-2A25-9904E000BD9B}"/>
                  </a:ext>
                </a:extLst>
              </p:cNvPr>
              <p:cNvSpPr>
                <a:spLocks noChangeArrowheads="1"/>
              </p:cNvSpPr>
              <p:nvPr/>
            </p:nvSpPr>
            <p:spPr bwMode="auto">
              <a:xfrm>
                <a:off x="312738" y="2647950"/>
                <a:ext cx="412132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dirty="0">
                    <a:solidFill>
                      <a:srgbClr val="000000"/>
                    </a:solidFill>
                  </a:rPr>
                  <a:t>has been trained and the quality of their </a:t>
                </a:r>
                <a:endParaRPr lang="en-US" altLang="en-US" sz="2400" dirty="0"/>
              </a:p>
            </p:txBody>
          </p:sp>
          <p:sp>
            <p:nvSpPr>
              <p:cNvPr id="32" name="Rectangle 26">
                <a:extLst>
                  <a:ext uri="{FF2B5EF4-FFF2-40B4-BE49-F238E27FC236}">
                    <a16:creationId xmlns:a16="http://schemas.microsoft.com/office/drawing/2014/main" id="{910FBC2E-2825-E82A-92D3-67F79EBD3B4A}"/>
                  </a:ext>
                </a:extLst>
              </p:cNvPr>
              <p:cNvSpPr>
                <a:spLocks noChangeArrowheads="1"/>
              </p:cNvSpPr>
              <p:nvPr/>
            </p:nvSpPr>
            <p:spPr bwMode="auto">
              <a:xfrm>
                <a:off x="312738" y="2922588"/>
                <a:ext cx="113131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a:solidFill>
                      <a:srgbClr val="000000"/>
                    </a:solidFill>
                  </a:rPr>
                  <a:t>experience</a:t>
                </a:r>
                <a:endParaRPr lang="en-US" altLang="en-US" sz="2400"/>
              </a:p>
            </p:txBody>
          </p:sp>
          <p:sp>
            <p:nvSpPr>
              <p:cNvPr id="36" name="Rectangle 30">
                <a:extLst>
                  <a:ext uri="{FF2B5EF4-FFF2-40B4-BE49-F238E27FC236}">
                    <a16:creationId xmlns:a16="http://schemas.microsoft.com/office/drawing/2014/main" id="{10B4DECA-77FA-CDE5-9FF3-C89F3E24B020}"/>
                  </a:ext>
                </a:extLst>
              </p:cNvPr>
              <p:cNvSpPr>
                <a:spLocks noChangeArrowheads="1"/>
              </p:cNvSpPr>
              <p:nvPr/>
            </p:nvSpPr>
            <p:spPr bwMode="auto">
              <a:xfrm>
                <a:off x="287338" y="3560763"/>
                <a:ext cx="413214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a:solidFill>
                      <a:srgbClr val="000000"/>
                    </a:solidFill>
                  </a:rPr>
                  <a:t>It automatically means I need to employ </a:t>
                </a:r>
                <a:endParaRPr lang="en-US" altLang="en-US" sz="2400"/>
              </a:p>
            </p:txBody>
          </p:sp>
          <p:sp>
            <p:nvSpPr>
              <p:cNvPr id="37" name="Rectangle 31">
                <a:extLst>
                  <a:ext uri="{FF2B5EF4-FFF2-40B4-BE49-F238E27FC236}">
                    <a16:creationId xmlns:a16="http://schemas.microsoft.com/office/drawing/2014/main" id="{16E3CE67-7946-6619-3F32-DF862A5803DD}"/>
                  </a:ext>
                </a:extLst>
              </p:cNvPr>
              <p:cNvSpPr>
                <a:spLocks noChangeArrowheads="1"/>
              </p:cNvSpPr>
              <p:nvPr/>
            </p:nvSpPr>
            <p:spPr bwMode="auto">
              <a:xfrm>
                <a:off x="287338" y="3836988"/>
                <a:ext cx="269785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a:solidFill>
                      <a:srgbClr val="000000"/>
                    </a:solidFill>
                  </a:rPr>
                  <a:t>an individual as a solicitor </a:t>
                </a:r>
                <a:endParaRPr lang="en-US" altLang="en-US" sz="2400"/>
              </a:p>
            </p:txBody>
          </p:sp>
          <p:sp>
            <p:nvSpPr>
              <p:cNvPr id="40" name="Rectangle 34">
                <a:extLst>
                  <a:ext uri="{FF2B5EF4-FFF2-40B4-BE49-F238E27FC236}">
                    <a16:creationId xmlns:a16="http://schemas.microsoft.com/office/drawing/2014/main" id="{91D8F2D9-7353-A1D6-4538-65B4FD257A04}"/>
                  </a:ext>
                </a:extLst>
              </p:cNvPr>
              <p:cNvSpPr>
                <a:spLocks noChangeArrowheads="1"/>
              </p:cNvSpPr>
              <p:nvPr/>
            </p:nvSpPr>
            <p:spPr bwMode="auto">
              <a:xfrm>
                <a:off x="287338" y="4475163"/>
                <a:ext cx="341381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a:solidFill>
                      <a:srgbClr val="000000"/>
                    </a:solidFill>
                  </a:rPr>
                  <a:t>It involves judging an individual’s </a:t>
                </a:r>
                <a:endParaRPr lang="en-US" altLang="en-US" sz="2400"/>
              </a:p>
            </p:txBody>
          </p:sp>
          <p:sp>
            <p:nvSpPr>
              <p:cNvPr id="41" name="Rectangle 35">
                <a:extLst>
                  <a:ext uri="{FF2B5EF4-FFF2-40B4-BE49-F238E27FC236}">
                    <a16:creationId xmlns:a16="http://schemas.microsoft.com/office/drawing/2014/main" id="{D9669BB1-A3DF-4D94-FA81-BAAF2E2E6AA5}"/>
                  </a:ext>
                </a:extLst>
              </p:cNvPr>
              <p:cNvSpPr>
                <a:spLocks noChangeArrowheads="1"/>
              </p:cNvSpPr>
              <p:nvPr/>
            </p:nvSpPr>
            <p:spPr bwMode="auto">
              <a:xfrm>
                <a:off x="268287" y="4749800"/>
                <a:ext cx="242734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1219170" fontAlgn="base">
                  <a:spcBef>
                    <a:spcPct val="0"/>
                  </a:spcBef>
                  <a:spcAft>
                    <a:spcPct val="0"/>
                  </a:spcAft>
                </a:pPr>
                <a:r>
                  <a:rPr lang="en-US" altLang="en-US" sz="2400">
                    <a:solidFill>
                      <a:srgbClr val="000000"/>
                    </a:solidFill>
                  </a:rPr>
                  <a:t>character and suitability</a:t>
                </a:r>
                <a:endParaRPr lang="en-US" altLang="en-US" sz="2400"/>
              </a:p>
            </p:txBody>
          </p:sp>
        </p:grpSp>
      </p:grpSp>
    </p:spTree>
    <p:extLst>
      <p:ext uri="{BB962C8B-B14F-4D97-AF65-F5344CB8AC3E}">
        <p14:creationId xmlns:p14="http://schemas.microsoft.com/office/powerpoint/2010/main" val="306659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6" grpId="0"/>
      <p:bldP spid="27" grpId="0"/>
      <p:bldP spid="28" grpId="0"/>
      <p:bldP spid="29" grpId="0"/>
      <p:bldP spid="33" grpId="0"/>
      <p:bldP spid="34" grpId="0"/>
      <p:bldP spid="35" grpId="0"/>
      <p:bldP spid="38" grpId="0"/>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76737-F66B-C982-CB06-30876B5E2E25}"/>
              </a:ext>
            </a:extLst>
          </p:cNvPr>
          <p:cNvSpPr>
            <a:spLocks noGrp="1"/>
          </p:cNvSpPr>
          <p:nvPr>
            <p:ph type="title"/>
          </p:nvPr>
        </p:nvSpPr>
        <p:spPr/>
        <p:txBody>
          <a:bodyPr/>
          <a:lstStyle/>
          <a:p>
            <a:r>
              <a:rPr lang="en-GB" dirty="0"/>
              <a:t>What makes good QWE?</a:t>
            </a:r>
          </a:p>
        </p:txBody>
      </p:sp>
      <p:sp>
        <p:nvSpPr>
          <p:cNvPr id="3" name="Content Placeholder 2">
            <a:extLst>
              <a:ext uri="{FF2B5EF4-FFF2-40B4-BE49-F238E27FC236}">
                <a16:creationId xmlns:a16="http://schemas.microsoft.com/office/drawing/2014/main" id="{23E3CD67-AA06-1902-0BC2-7A5B3C602E2C}"/>
              </a:ext>
            </a:extLst>
          </p:cNvPr>
          <p:cNvSpPr>
            <a:spLocks noGrp="1"/>
          </p:cNvSpPr>
          <p:nvPr>
            <p:ph idx="1"/>
          </p:nvPr>
        </p:nvSpPr>
        <p:spPr>
          <a:xfrm>
            <a:off x="143339" y="1508787"/>
            <a:ext cx="11523133" cy="4992555"/>
          </a:xfrm>
        </p:spPr>
        <p:txBody>
          <a:bodyPr/>
          <a:lstStyle/>
          <a:p>
            <a:r>
              <a:rPr lang="en-GB" sz="2933" dirty="0"/>
              <a:t>Tasks that develop a range of competencies </a:t>
            </a:r>
          </a:p>
          <a:p>
            <a:r>
              <a:rPr lang="en-GB" sz="2933" dirty="0"/>
              <a:t>Learning from experienced practitioners how to behave ethically</a:t>
            </a:r>
          </a:p>
          <a:p>
            <a:r>
              <a:rPr lang="en-GB" sz="2933" dirty="0"/>
              <a:t>Effective supervision </a:t>
            </a:r>
          </a:p>
          <a:p>
            <a:r>
              <a:rPr lang="en-GB" sz="2933" dirty="0"/>
              <a:t>Take reasonable and appropriate steps to confirm any retrospective requests</a:t>
            </a:r>
          </a:p>
          <a:p>
            <a:r>
              <a:rPr lang="en-GB" sz="2933" dirty="0"/>
              <a:t>Communicate with individuals about availability of roles once QWE is confirmed </a:t>
            </a:r>
          </a:p>
          <a:p>
            <a:r>
              <a:rPr lang="en-GB" sz="2933" dirty="0"/>
              <a:t>Candidates should record how some or all of competencies were met </a:t>
            </a:r>
          </a:p>
        </p:txBody>
      </p:sp>
    </p:spTree>
    <p:extLst>
      <p:ext uri="{BB962C8B-B14F-4D97-AF65-F5344CB8AC3E}">
        <p14:creationId xmlns:p14="http://schemas.microsoft.com/office/powerpoint/2010/main" val="4004719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2ED97-F49F-4ED3-9F2F-082EACBA8551}"/>
              </a:ext>
            </a:extLst>
          </p:cNvPr>
          <p:cNvSpPr>
            <a:spLocks noGrp="1"/>
          </p:cNvSpPr>
          <p:nvPr>
            <p:ph type="title"/>
          </p:nvPr>
        </p:nvSpPr>
        <p:spPr>
          <a:xfrm>
            <a:off x="208067" y="260351"/>
            <a:ext cx="9861284" cy="1143000"/>
          </a:xfrm>
        </p:spPr>
        <p:txBody>
          <a:bodyPr/>
          <a:lstStyle/>
          <a:p>
            <a:r>
              <a:rPr lang="en-GB" dirty="0"/>
              <a:t>Resources</a:t>
            </a:r>
          </a:p>
        </p:txBody>
      </p:sp>
      <p:sp>
        <p:nvSpPr>
          <p:cNvPr id="5" name="TextBox 4">
            <a:extLst>
              <a:ext uri="{FF2B5EF4-FFF2-40B4-BE49-F238E27FC236}">
                <a16:creationId xmlns:a16="http://schemas.microsoft.com/office/drawing/2014/main" id="{36407B90-76BE-4C66-8C52-FF840A675E9E}"/>
              </a:ext>
            </a:extLst>
          </p:cNvPr>
          <p:cNvSpPr txBox="1"/>
          <p:nvPr/>
        </p:nvSpPr>
        <p:spPr>
          <a:xfrm>
            <a:off x="6861678" y="2906848"/>
            <a:ext cx="4129127" cy="954107"/>
          </a:xfrm>
          <a:prstGeom prst="rect">
            <a:avLst/>
          </a:prstGeom>
          <a:noFill/>
        </p:spPr>
        <p:txBody>
          <a:bodyPr wrap="square" rtlCol="0">
            <a:spAutoFit/>
          </a:bodyPr>
          <a:lstStyle/>
          <a:p>
            <a:pPr algn="ctr"/>
            <a:r>
              <a:rPr lang="en-GB" sz="2800" dirty="0"/>
              <a:t>QWE for employers:</a:t>
            </a:r>
          </a:p>
          <a:p>
            <a:r>
              <a:rPr lang="en-GB" sz="2800" dirty="0">
                <a:solidFill>
                  <a:srgbClr val="B10035"/>
                </a:solidFill>
              </a:rPr>
              <a:t>www.sra.org.uk/qwe</a:t>
            </a:r>
          </a:p>
        </p:txBody>
      </p:sp>
      <p:pic>
        <p:nvPicPr>
          <p:cNvPr id="14" name="Graphic 13" descr="Laptop">
            <a:extLst>
              <a:ext uri="{FF2B5EF4-FFF2-40B4-BE49-F238E27FC236}">
                <a16:creationId xmlns:a16="http://schemas.microsoft.com/office/drawing/2014/main" id="{AC440103-8CA8-43E7-A1C2-F297C2DB0E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83418" y="1323800"/>
            <a:ext cx="1685649" cy="1685649"/>
          </a:xfrm>
          <a:prstGeom prst="rect">
            <a:avLst/>
          </a:prstGeom>
        </p:spPr>
      </p:pic>
      <p:pic>
        <p:nvPicPr>
          <p:cNvPr id="9" name="Graphic 8" descr="World">
            <a:extLst>
              <a:ext uri="{FF2B5EF4-FFF2-40B4-BE49-F238E27FC236}">
                <a16:creationId xmlns:a16="http://schemas.microsoft.com/office/drawing/2014/main" id="{8A17D5EA-04BF-4F00-B097-57B2DC140973}"/>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22660" y="1474169"/>
            <a:ext cx="1403216" cy="1403216"/>
          </a:xfrm>
          <a:prstGeom prst="rect">
            <a:avLst/>
          </a:prstGeom>
        </p:spPr>
      </p:pic>
      <p:sp>
        <p:nvSpPr>
          <p:cNvPr id="11" name="TextBox 10">
            <a:extLst>
              <a:ext uri="{FF2B5EF4-FFF2-40B4-BE49-F238E27FC236}">
                <a16:creationId xmlns:a16="http://schemas.microsoft.com/office/drawing/2014/main" id="{18167DF0-A3E6-4458-B042-D379CA84379A}"/>
              </a:ext>
            </a:extLst>
          </p:cNvPr>
          <p:cNvSpPr txBox="1"/>
          <p:nvPr/>
        </p:nvSpPr>
        <p:spPr>
          <a:xfrm>
            <a:off x="1472473" y="2897988"/>
            <a:ext cx="4129127" cy="954107"/>
          </a:xfrm>
          <a:prstGeom prst="rect">
            <a:avLst/>
          </a:prstGeom>
          <a:noFill/>
        </p:spPr>
        <p:txBody>
          <a:bodyPr wrap="square" rtlCol="0">
            <a:spAutoFit/>
          </a:bodyPr>
          <a:lstStyle/>
          <a:p>
            <a:pPr algn="ctr"/>
            <a:r>
              <a:rPr lang="en-GB" sz="2800" dirty="0"/>
              <a:t>QWE for candidates:</a:t>
            </a:r>
          </a:p>
          <a:p>
            <a:pPr algn="ctr"/>
            <a:r>
              <a:rPr lang="en-GB" sz="2800" dirty="0">
                <a:solidFill>
                  <a:srgbClr val="B10035"/>
                </a:solidFill>
              </a:rPr>
              <a:t>www.sra.org.uk/qwe</a:t>
            </a:r>
          </a:p>
        </p:txBody>
      </p:sp>
      <p:sp>
        <p:nvSpPr>
          <p:cNvPr id="15" name="TextBox 14">
            <a:extLst>
              <a:ext uri="{FF2B5EF4-FFF2-40B4-BE49-F238E27FC236}">
                <a16:creationId xmlns:a16="http://schemas.microsoft.com/office/drawing/2014/main" id="{846D15EF-0C31-4675-8169-CD69F4FB5D36}"/>
              </a:ext>
            </a:extLst>
          </p:cNvPr>
          <p:cNvSpPr txBox="1"/>
          <p:nvPr/>
        </p:nvSpPr>
        <p:spPr>
          <a:xfrm>
            <a:off x="1205476" y="5536955"/>
            <a:ext cx="4608512" cy="954107"/>
          </a:xfrm>
          <a:prstGeom prst="rect">
            <a:avLst/>
          </a:prstGeom>
          <a:noFill/>
        </p:spPr>
        <p:txBody>
          <a:bodyPr wrap="square" rtlCol="0">
            <a:spAutoFit/>
          </a:bodyPr>
          <a:lstStyle/>
          <a:p>
            <a:pPr algn="ctr"/>
            <a:r>
              <a:rPr lang="en-GB" sz="2800" dirty="0"/>
              <a:t>SQE webinars:</a:t>
            </a:r>
          </a:p>
          <a:p>
            <a:pPr algn="ctr"/>
            <a:r>
              <a:rPr lang="en-GB" sz="2800" dirty="0">
                <a:solidFill>
                  <a:srgbClr val="B10035"/>
                </a:solidFill>
              </a:rPr>
              <a:t>youtube.com/SRAsolicitors</a:t>
            </a:r>
          </a:p>
        </p:txBody>
      </p:sp>
      <p:pic>
        <p:nvPicPr>
          <p:cNvPr id="1028" name="Picture 4" descr="YouTube Icon / Gray | Iphone icon, App icon, Ios app icon">
            <a:extLst>
              <a:ext uri="{FF2B5EF4-FFF2-40B4-BE49-F238E27FC236}">
                <a16:creationId xmlns:a16="http://schemas.microsoft.com/office/drawing/2014/main" id="{E684E320-4DE0-45AB-A94F-A5E202498001}"/>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7915" b="12085"/>
          <a:stretch/>
        </p:blipFill>
        <p:spPr bwMode="auto">
          <a:xfrm>
            <a:off x="2809894" y="4234511"/>
            <a:ext cx="1428751" cy="1143000"/>
          </a:xfrm>
          <a:prstGeom prst="rect">
            <a:avLst/>
          </a:prstGeom>
          <a:noFill/>
          <a:extLst>
            <a:ext uri="{909E8E84-426E-40DD-AFC4-6F175D3DCCD1}">
              <a14:hiddenFill xmlns:a14="http://schemas.microsoft.com/office/drawing/2010/main">
                <a:solidFill>
                  <a:srgbClr val="FFFFFF"/>
                </a:solidFill>
              </a14:hiddenFill>
            </a:ext>
          </a:extLst>
        </p:spPr>
      </p:pic>
      <p:pic>
        <p:nvPicPr>
          <p:cNvPr id="7" name="Graphic 6" descr="Paper with solid fill">
            <a:extLst>
              <a:ext uri="{FF2B5EF4-FFF2-40B4-BE49-F238E27FC236}">
                <a16:creationId xmlns:a16="http://schemas.microsoft.com/office/drawing/2014/main" id="{23289560-66B6-44A6-9CC4-BD5035707AF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112224" y="4139786"/>
            <a:ext cx="1385261" cy="1385261"/>
          </a:xfrm>
          <a:prstGeom prst="rect">
            <a:avLst/>
          </a:prstGeom>
        </p:spPr>
      </p:pic>
      <p:sp>
        <p:nvSpPr>
          <p:cNvPr id="17" name="TextBox 16">
            <a:extLst>
              <a:ext uri="{FF2B5EF4-FFF2-40B4-BE49-F238E27FC236}">
                <a16:creationId xmlns:a16="http://schemas.microsoft.com/office/drawing/2014/main" id="{94106A56-6A79-41E4-8734-4315319B468E}"/>
              </a:ext>
            </a:extLst>
          </p:cNvPr>
          <p:cNvSpPr txBox="1"/>
          <p:nvPr/>
        </p:nvSpPr>
        <p:spPr>
          <a:xfrm>
            <a:off x="6377160" y="5562349"/>
            <a:ext cx="5426765" cy="954107"/>
          </a:xfrm>
          <a:prstGeom prst="rect">
            <a:avLst/>
          </a:prstGeom>
          <a:noFill/>
        </p:spPr>
        <p:txBody>
          <a:bodyPr wrap="square" rtlCol="0">
            <a:spAutoFit/>
          </a:bodyPr>
          <a:lstStyle/>
          <a:p>
            <a:pPr algn="ctr"/>
            <a:r>
              <a:rPr lang="en-GB" sz="2800" dirty="0"/>
              <a:t>Subscribe to SQE Update</a:t>
            </a:r>
          </a:p>
          <a:p>
            <a:pPr algn="ctr"/>
            <a:r>
              <a:rPr lang="en-GB" sz="2800" dirty="0"/>
              <a:t>newsletter: </a:t>
            </a:r>
            <a:r>
              <a:rPr lang="en-GB" sz="2800" dirty="0">
                <a:solidFill>
                  <a:srgbClr val="B10035"/>
                </a:solidFill>
              </a:rPr>
              <a:t>sra.org.uk/sqeupdate </a:t>
            </a:r>
          </a:p>
        </p:txBody>
      </p:sp>
    </p:spTree>
    <p:extLst>
      <p:ext uri="{BB962C8B-B14F-4D97-AF65-F5344CB8AC3E}">
        <p14:creationId xmlns:p14="http://schemas.microsoft.com/office/powerpoint/2010/main" val="1406809421"/>
      </p:ext>
    </p:extLst>
  </p:cSld>
  <p:clrMapOvr>
    <a:masterClrMapping/>
  </p:clrMapOvr>
</p:sld>
</file>

<file path=ppt/theme/theme1.xml><?xml version="1.0" encoding="utf-8"?>
<a:theme xmlns:a="http://schemas.openxmlformats.org/drawingml/2006/main" name="Default Design">
  <a:themeElements>
    <a:clrScheme name="Corporate colours">
      <a:dk1>
        <a:srgbClr val="000000"/>
      </a:dk1>
      <a:lt1>
        <a:srgbClr val="FFFFFF"/>
      </a:lt1>
      <a:dk2>
        <a:srgbClr val="000000"/>
      </a:dk2>
      <a:lt2>
        <a:srgbClr val="808080"/>
      </a:lt2>
      <a:accent1>
        <a:srgbClr val="B10035"/>
      </a:accent1>
      <a:accent2>
        <a:srgbClr val="565656"/>
      </a:accent2>
      <a:accent3>
        <a:srgbClr val="F8B322"/>
      </a:accent3>
      <a:accent4>
        <a:srgbClr val="7D4199"/>
      </a:accent4>
      <a:accent5>
        <a:srgbClr val="A0CF67"/>
      </a:accent5>
      <a:accent6>
        <a:srgbClr val="009AC7"/>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RA template" id="{27EF479F-D951-492B-AE2C-9EA0B4BB82FF}" vid="{FE10FE55-4620-435B-91A4-035C18A5A3B3}"/>
    </a:ext>
  </a:extLst>
</a:theme>
</file>

<file path=ppt/theme/theme2.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werPoint template [Read-Only]" id="{CEE71271-41DC-464A-BFB2-F68D29383E5B}" vid="{AB6A3DA9-B1D5-49F9-8C39-1D9798B0EFA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47eae3b-ebab-4cd9-a4aa-3ebe22414150">
      <Terms xmlns="http://schemas.microsoft.com/office/infopath/2007/PartnerControls"/>
    </lcf76f155ced4ddcb4097134ff3c332f>
    <TaxCatchAll xmlns="5f8a8e72-9e84-454f-9d04-d2138c262cf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E5F68230F609B45BA174CFB9E03768D" ma:contentTypeVersion="16" ma:contentTypeDescription="Create a new document." ma:contentTypeScope="" ma:versionID="affa8f0105304a4170f25d5b52239057">
  <xsd:schema xmlns:xsd="http://www.w3.org/2001/XMLSchema" xmlns:xs="http://www.w3.org/2001/XMLSchema" xmlns:p="http://schemas.microsoft.com/office/2006/metadata/properties" xmlns:ns2="c47eae3b-ebab-4cd9-a4aa-3ebe22414150" xmlns:ns3="5f8a8e72-9e84-454f-9d04-d2138c262cf0" targetNamespace="http://schemas.microsoft.com/office/2006/metadata/properties" ma:root="true" ma:fieldsID="045003de472c40be2f249b4bc8753fc4" ns2:_="" ns3:_="">
    <xsd:import namespace="c47eae3b-ebab-4cd9-a4aa-3ebe22414150"/>
    <xsd:import namespace="5f8a8e72-9e84-454f-9d04-d2138c262cf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7eae3b-ebab-4cd9-a4aa-3ebe22414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c65ccb6-201b-47bf-bffd-842a027ff3a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8a8e72-9e84-454f-9d04-d2138c262cf0"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7a0de69-9cd5-455c-87a6-61fba169cb4b}" ma:internalName="TaxCatchAll" ma:showField="CatchAllData" ma:web="5f8a8e72-9e84-454f-9d04-d2138c262c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50A185-9C7F-4DBC-A023-C4D489C181EF}">
  <ds:schemaRefs>
    <ds:schemaRef ds:uri="http://purl.org/dc/elements/1.1/"/>
    <ds:schemaRef ds:uri="c47eae3b-ebab-4cd9-a4aa-3ebe22414150"/>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5f8a8e72-9e84-454f-9d04-d2138c262cf0"/>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7975B438-1CA0-4C11-BAC5-B552F35E43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7eae3b-ebab-4cd9-a4aa-3ebe22414150"/>
    <ds:schemaRef ds:uri="5f8a8e72-9e84-454f-9d04-d2138c262c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9A70280-39C6-4B5F-AA64-0E7AA33A82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SRA template</Template>
  <TotalTime>150</TotalTime>
  <Words>1093</Words>
  <Application>Microsoft Office PowerPoint</Application>
  <PresentationFormat>Widescreen</PresentationFormat>
  <Paragraphs>140</Paragraphs>
  <Slides>8</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ＭＳ Ｐゴシック</vt:lpstr>
      <vt:lpstr>Aptos</vt:lpstr>
      <vt:lpstr>Arial</vt:lpstr>
      <vt:lpstr>Calibri</vt:lpstr>
      <vt:lpstr>Default Design</vt:lpstr>
      <vt:lpstr>1_Default Design</vt:lpstr>
      <vt:lpstr>What we will cover (15.15 – 16.15) Session 2 – Supporting aspiring solicitors</vt:lpstr>
      <vt:lpstr>Transitional arrangements</vt:lpstr>
      <vt:lpstr>PowerPoint Presentation</vt:lpstr>
      <vt:lpstr>What is qualifying work experience?</vt:lpstr>
      <vt:lpstr>Confirming QWE </vt:lpstr>
      <vt:lpstr>Myths – true or false?</vt:lpstr>
      <vt:lpstr>What makes good QWE?</vt:lpstr>
      <vt:lpstr>Resources</vt:lpstr>
    </vt:vector>
  </TitlesOfParts>
  <Company>Solicitors Regulation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Sarah-Jane Dean</dc:creator>
  <cp:lastModifiedBy>Samantha Lawton</cp:lastModifiedBy>
  <cp:revision>19</cp:revision>
  <dcterms:created xsi:type="dcterms:W3CDTF">2026-03-20T14:20:07Z</dcterms:created>
  <dcterms:modified xsi:type="dcterms:W3CDTF">2026-03-26T13:49:44Z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0x010100CE5F68230F609B45BA174CFB9E03768D</vt:lpwstr>
  </property>
  <property fmtid="{D5CDD505-2E9C-101B-9397-08002B2CF9AE}" pid="4" name="Order">
    <vt:r8>100</vt:r8>
  </property>
  <property fmtid="{D5CDD505-2E9C-101B-9397-08002B2CF9AE}" pid="5" name="MSIP_Label_511c2973-884d-45f9-a762-fe43cfb2c09b_Enabled">
    <vt:lpwstr>true</vt:lpwstr>
  </property>
  <property fmtid="{D5CDD505-2E9C-101B-9397-08002B2CF9AE}" pid="6" name="MSIP_Label_511c2973-884d-45f9-a762-fe43cfb2c09b_SetDate">
    <vt:lpwstr>2026-03-25T09:58:06Z</vt:lpwstr>
  </property>
  <property fmtid="{D5CDD505-2E9C-101B-9397-08002B2CF9AE}" pid="7" name="MSIP_Label_511c2973-884d-45f9-a762-fe43cfb2c09b_Method">
    <vt:lpwstr>Privileged</vt:lpwstr>
  </property>
  <property fmtid="{D5CDD505-2E9C-101B-9397-08002B2CF9AE}" pid="8" name="MSIP_Label_511c2973-884d-45f9-a762-fe43cfb2c09b_Name">
    <vt:lpwstr>Unclassified</vt:lpwstr>
  </property>
  <property fmtid="{D5CDD505-2E9C-101B-9397-08002B2CF9AE}" pid="9" name="MSIP_Label_511c2973-884d-45f9-a762-fe43cfb2c09b_SiteId">
    <vt:lpwstr>adecc3d0-610d-4060-a865-615f7f48c411</vt:lpwstr>
  </property>
  <property fmtid="{D5CDD505-2E9C-101B-9397-08002B2CF9AE}" pid="10" name="MSIP_Label_511c2973-884d-45f9-a762-fe43cfb2c09b_ActionId">
    <vt:lpwstr>760a405c-2f19-42c5-b664-a0c42b6cae65</vt:lpwstr>
  </property>
  <property fmtid="{D5CDD505-2E9C-101B-9397-08002B2CF9AE}" pid="11" name="MSIP_Label_511c2973-884d-45f9-a762-fe43cfb2c09b_ContentBits">
    <vt:lpwstr>0</vt:lpwstr>
  </property>
  <property fmtid="{D5CDD505-2E9C-101B-9397-08002B2CF9AE}" pid="12" name="MSIP_Label_511c2973-884d-45f9-a762-fe43cfb2c09b_Tag">
    <vt:lpwstr>10, 0, 1, 1</vt:lpwstr>
  </property>
</Properties>
</file>