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01" r:id="rId5"/>
    <p:sldId id="392" r:id="rId6"/>
    <p:sldId id="396" r:id="rId7"/>
    <p:sldId id="397" r:id="rId8"/>
    <p:sldId id="400" r:id="rId9"/>
    <p:sldId id="401" r:id="rId10"/>
    <p:sldId id="272" r:id="rId11"/>
    <p:sldId id="402" r:id="rId12"/>
    <p:sldId id="403" r:id="rId13"/>
    <p:sldId id="404" r:id="rId14"/>
    <p:sldId id="405" r:id="rId15"/>
    <p:sldId id="332" r:id="rId16"/>
    <p:sldId id="324" r:id="rId17"/>
  </p:sldIdLst>
  <p:sldSz cx="9144000" cy="5143500" type="screen16x9"/>
  <p:notesSz cx="6858000" cy="9144000"/>
  <p:defaultTextStyle>
    <a:defPPr>
      <a:defRPr lang="en-GB"/>
    </a:defPPr>
    <a:lvl1pPr algn="ctr"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ctr"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ctr"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ctr"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ctr"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634">
          <p15:clr>
            <a:srgbClr val="A4A3A4"/>
          </p15:clr>
        </p15:guide>
        <p15:guide id="2" pos="4014">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0038"/>
    <a:srgbClr val="9E1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3400" autoAdjust="0"/>
  </p:normalViewPr>
  <p:slideViewPr>
    <p:cSldViewPr>
      <p:cViewPr varScale="1">
        <p:scale>
          <a:sx n="113" d="100"/>
          <a:sy n="113" d="100"/>
        </p:scale>
        <p:origin x="384" y="86"/>
      </p:cViewPr>
      <p:guideLst>
        <p:guide orient="horz" pos="634"/>
        <p:guide pos="4014"/>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824"/>
    </p:cViewPr>
  </p:sorterViewPr>
  <p:notesViewPr>
    <p:cSldViewPr>
      <p:cViewPr varScale="1">
        <p:scale>
          <a:sx n="68" d="100"/>
          <a:sy n="68" d="100"/>
        </p:scale>
        <p:origin x="2526" y="2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lgn="l">
              <a:defRPr sz="1200">
                <a:latin typeface="Arial" pitchFamily="34" charset="0"/>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fld id="{F71937B9-9BEB-4715-9929-27D5D50C9E9C}" type="datetimeFigureOut">
              <a:rPr lang="en-US"/>
              <a:pPr>
                <a:defRPr/>
              </a:pPr>
              <a:t>11/27/2020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lgn="l">
              <a:defRPr sz="1200">
                <a:latin typeface="Arial" pitchFamily="34" charset="0"/>
              </a:defRPr>
            </a:lvl1pPr>
          </a:lstStyle>
          <a:p>
            <a:pPr>
              <a:defRPr/>
            </a:pP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45915B72-6729-4D09-98FB-FD8BA4F4A6E6}"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333592-4EBA-46CB-A415-B7C8824E21FA}" type="datetimeFigureOut">
              <a:rPr lang="en-GB" smtClean="0"/>
              <a:t>27/11/2020</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3294C7-0E6D-4E13-A859-7F45903905E7}" type="slidenum">
              <a:rPr lang="en-GB" smtClean="0"/>
              <a:t>‹#›</a:t>
            </a:fld>
            <a:endParaRPr lang="en-GB" dirty="0"/>
          </a:p>
        </p:txBody>
      </p:sp>
    </p:spTree>
    <p:extLst>
      <p:ext uri="{BB962C8B-B14F-4D97-AF65-F5344CB8AC3E}">
        <p14:creationId xmlns:p14="http://schemas.microsoft.com/office/powerpoint/2010/main" val="19165108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sra.org.uk/mysra/"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1100" dirty="0">
                <a:effectLst/>
                <a:latin typeface="Arial" panose="020B0604020202020204" pitchFamily="34" charset="0"/>
                <a:ea typeface="Calibri" panose="020F0502020204030204" pitchFamily="34" charset="0"/>
              </a:rPr>
              <a:t>Natalie</a:t>
            </a:r>
          </a:p>
          <a:p>
            <a:pPr>
              <a:lnSpc>
                <a:spcPct val="107000"/>
              </a:lnSpc>
              <a:spcAft>
                <a:spcPts val="800"/>
              </a:spcAft>
            </a:pPr>
            <a:endParaRPr lang="en-GB" sz="1100" dirty="0">
              <a:effectLst/>
              <a:latin typeface="Arial" panose="020B0604020202020204" pitchFamily="34" charset="0"/>
              <a:ea typeface="Calibri" panose="020F0502020204030204" pitchFamily="34" charset="0"/>
            </a:endParaRPr>
          </a:p>
          <a:p>
            <a:pPr>
              <a:lnSpc>
                <a:spcPct val="107000"/>
              </a:lnSpc>
              <a:spcAft>
                <a:spcPts val="800"/>
              </a:spcAft>
            </a:pPr>
            <a:r>
              <a:rPr lang="en-GB" sz="1100" dirty="0">
                <a:effectLst/>
                <a:latin typeface="Arial" panose="020B0604020202020204" pitchFamily="34" charset="0"/>
                <a:ea typeface="Calibri" panose="020F0502020204030204" pitchFamily="34" charset="0"/>
              </a:rPr>
              <a:t>We implemented the Transparency Rules in December 2018. </a:t>
            </a:r>
          </a:p>
          <a:p>
            <a:pPr>
              <a:lnSpc>
                <a:spcPct val="107000"/>
              </a:lnSpc>
              <a:spcAft>
                <a:spcPts val="800"/>
              </a:spcAft>
            </a:pPr>
            <a:r>
              <a:rPr lang="en-GB" sz="1100" dirty="0">
                <a:effectLst/>
                <a:latin typeface="Arial" panose="020B0604020202020204" pitchFamily="34" charset="0"/>
                <a:ea typeface="Calibri" panose="020F0502020204030204" pitchFamily="34" charset="0"/>
              </a:rPr>
              <a:t>The rules require firms to publish prices and descriptions of the key legal services in </a:t>
            </a:r>
            <a:r>
              <a:rPr lang="en-US" sz="1100" dirty="0">
                <a:effectLst/>
                <a:latin typeface="Arial" panose="020B0604020202020204" pitchFamily="34" charset="0"/>
                <a:ea typeface="Calibri" panose="020F0502020204030204" pitchFamily="34" charset="0"/>
              </a:rPr>
              <a:t>certain areas of law.</a:t>
            </a:r>
          </a:p>
          <a:p>
            <a:pPr>
              <a:lnSpc>
                <a:spcPct val="107000"/>
              </a:lnSpc>
              <a:spcAft>
                <a:spcPts val="800"/>
              </a:spcAft>
            </a:pPr>
            <a:r>
              <a:rPr lang="en-US" sz="1100" dirty="0">
                <a:effectLst/>
                <a:latin typeface="Arial" panose="020B0604020202020204" pitchFamily="34" charset="0"/>
                <a:ea typeface="Calibri" panose="020F0502020204030204" pitchFamily="34" charset="0"/>
              </a:rPr>
              <a:t>The rules apply if firms publish the availability of any of these legal services. </a:t>
            </a:r>
            <a:endParaRPr lang="en-GB" sz="1100" dirty="0">
              <a:effectLst/>
              <a:latin typeface="Arial" panose="020B0604020202020204" pitchFamily="34" charset="0"/>
              <a:ea typeface="Calibri" panose="020F0502020204030204" pitchFamily="34" charset="0"/>
            </a:endParaRPr>
          </a:p>
          <a:p>
            <a:pPr>
              <a:lnSpc>
                <a:spcPct val="107000"/>
              </a:lnSpc>
              <a:spcAft>
                <a:spcPts val="800"/>
              </a:spcAft>
            </a:pPr>
            <a:r>
              <a:rPr lang="en-GB" sz="1100" dirty="0">
                <a:effectLst/>
                <a:latin typeface="Arial" panose="020B0604020202020204" pitchFamily="34" charset="0"/>
                <a:ea typeface="Calibri" panose="020F0502020204030204" pitchFamily="34" charset="0"/>
              </a:rPr>
              <a:t>In addition firms should publish details of not only their complaints procedure but also details of how to complain to the Legal Ombudsman and SRA. </a:t>
            </a:r>
          </a:p>
          <a:p>
            <a:pPr>
              <a:lnSpc>
                <a:spcPct val="107000"/>
              </a:lnSpc>
              <a:spcAft>
                <a:spcPts val="800"/>
              </a:spcAft>
            </a:pPr>
            <a:r>
              <a:rPr lang="en-GB" sz="1100" dirty="0">
                <a:effectLst/>
                <a:latin typeface="Arial" panose="020B0604020202020204" pitchFamily="34" charset="0"/>
                <a:ea typeface="Calibri" panose="020F0502020204030204" pitchFamily="34" charset="0"/>
              </a:rPr>
              <a:t>We created a clickable logo for firms to use on their website. This is now mandatory as of 25 November. </a:t>
            </a:r>
          </a:p>
          <a:p>
            <a:pPr>
              <a:lnSpc>
                <a:spcPct val="107000"/>
              </a:lnSpc>
              <a:spcAft>
                <a:spcPts val="800"/>
              </a:spcAft>
            </a:pPr>
            <a:r>
              <a:rPr lang="en-GB" sz="1100" dirty="0">
                <a:effectLst/>
                <a:latin typeface="Arial" panose="020B0604020202020204" pitchFamily="34" charset="0"/>
                <a:ea typeface="Calibri" panose="020F0502020204030204" pitchFamily="34" charset="0"/>
              </a:rPr>
              <a:t>We have also launched a digital register, </a:t>
            </a:r>
            <a:r>
              <a:rPr lang="en-US" sz="1100" dirty="0">
                <a:effectLst/>
                <a:latin typeface="Arial" panose="020B0604020202020204" pitchFamily="34" charset="0"/>
                <a:ea typeface="Calibri" panose="020F0502020204030204" pitchFamily="34" charset="0"/>
              </a:rPr>
              <a:t>This register is the definitive impartial source of information about the law firms and people regulated by the Solicitors Regulation Authority. This includes 185,000 solicitors.</a:t>
            </a:r>
            <a:endParaRPr lang="en-GB" sz="1100" dirty="0">
              <a:effectLst/>
              <a:latin typeface="Arial" panose="020B0604020202020204" pitchFamily="34" charset="0"/>
              <a:ea typeface="Calibri" panose="020F0502020204030204" pitchFamily="34" charset="0"/>
            </a:endParaRPr>
          </a:p>
          <a:p>
            <a:pPr>
              <a:lnSpc>
                <a:spcPct val="107000"/>
              </a:lnSpc>
              <a:spcAft>
                <a:spcPts val="800"/>
              </a:spcAft>
            </a:pPr>
            <a:r>
              <a:rPr lang="en-US" sz="1100" dirty="0">
                <a:effectLst/>
                <a:latin typeface="Arial" panose="020B0604020202020204" pitchFamily="34" charset="0"/>
                <a:ea typeface="Calibri" panose="020F0502020204030204" pitchFamily="34" charset="0"/>
              </a:rPr>
              <a:t>Check whether somebody is a solicitor and find where they work.</a:t>
            </a:r>
            <a:endParaRPr lang="en-GB" sz="1100" dirty="0">
              <a:effectLst/>
              <a:latin typeface="Arial" panose="020B0604020202020204" pitchFamily="34" charset="0"/>
              <a:ea typeface="Calibri" panose="020F0502020204030204" pitchFamily="34" charset="0"/>
            </a:endParaRPr>
          </a:p>
          <a:p>
            <a:pPr>
              <a:lnSpc>
                <a:spcPct val="107000"/>
              </a:lnSpc>
              <a:spcAft>
                <a:spcPts val="800"/>
              </a:spcAft>
            </a:pPr>
            <a:r>
              <a:rPr lang="en-US" sz="1100" dirty="0">
                <a:effectLst/>
                <a:latin typeface="Arial" panose="020B0604020202020204" pitchFamily="34" charset="0"/>
                <a:ea typeface="Calibri" panose="020F0502020204030204" pitchFamily="34" charset="0"/>
              </a:rPr>
              <a:t>Check whether we regulate a law firm.</a:t>
            </a:r>
            <a:endParaRPr lang="en-GB" sz="1100" dirty="0">
              <a:effectLst/>
              <a:latin typeface="Arial" panose="020B0604020202020204" pitchFamily="34" charset="0"/>
              <a:ea typeface="Calibri" panose="020F0502020204030204" pitchFamily="34" charset="0"/>
            </a:endParaRPr>
          </a:p>
          <a:p>
            <a:pPr>
              <a:lnSpc>
                <a:spcPct val="107000"/>
              </a:lnSpc>
              <a:spcAft>
                <a:spcPts val="800"/>
              </a:spcAft>
            </a:pPr>
            <a:r>
              <a:rPr lang="en-US" sz="1100" dirty="0">
                <a:effectLst/>
                <a:latin typeface="Arial" panose="020B0604020202020204" pitchFamily="34" charset="0"/>
                <a:ea typeface="Calibri" panose="020F0502020204030204" pitchFamily="34" charset="0"/>
              </a:rPr>
              <a:t>Check for firms we have closed down, and people we have prohibited from practising as a solicitor.</a:t>
            </a:r>
            <a:endParaRPr lang="en-GB" sz="1100" dirty="0">
              <a:effectLst/>
              <a:latin typeface="Arial" panose="020B0604020202020204" pitchFamily="34" charset="0"/>
              <a:ea typeface="Calibri" panose="020F0502020204030204" pitchFamily="34" charset="0"/>
            </a:endParaRPr>
          </a:p>
          <a:p>
            <a:pPr>
              <a:lnSpc>
                <a:spcPct val="107000"/>
              </a:lnSpc>
              <a:spcAft>
                <a:spcPts val="800"/>
              </a:spcAft>
            </a:pPr>
            <a:r>
              <a:rPr lang="en-US" sz="1100" dirty="0">
                <a:effectLst/>
                <a:latin typeface="Arial" panose="020B0604020202020204" pitchFamily="34" charset="0"/>
                <a:ea typeface="Calibri" panose="020F0502020204030204" pitchFamily="34" charset="0"/>
              </a:rPr>
              <a:t>If you are listed in this register, you can </a:t>
            </a:r>
            <a:r>
              <a:rPr lang="en-US" sz="1100" u="sng" dirty="0">
                <a:solidFill>
                  <a:srgbClr val="0563C1"/>
                </a:solidFill>
                <a:effectLst/>
                <a:latin typeface="Arial" panose="020B0604020202020204" pitchFamily="34" charset="0"/>
                <a:ea typeface="Calibri" panose="020F0502020204030204" pitchFamily="34" charset="0"/>
                <a:hlinkClick r:id="rId3"/>
              </a:rPr>
              <a:t>maintain your data at mySRA</a:t>
            </a:r>
            <a:endParaRPr lang="en-GB" sz="1100" dirty="0">
              <a:effectLst/>
              <a:latin typeface="Arial" panose="020B0604020202020204" pitchFamily="34" charset="0"/>
              <a:ea typeface="Calibri" panose="020F0502020204030204" pitchFamily="34" charset="0"/>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4B79D66E-B1E7-4DE5-884E-6F726265661C}" type="slidenum">
              <a:rPr kumimoji="0" lang="en-GB" sz="1200" b="0" i="0" u="none" strike="noStrike" kern="1200" cap="none" spc="0" normalizeH="0" baseline="0" noProof="0" smtClean="0">
                <a:ln>
                  <a:noFill/>
                </a:ln>
                <a:solidFill>
                  <a:prstClr val="black"/>
                </a:solidFill>
                <a:effectLst/>
                <a:uLnTx/>
                <a:uFillTx/>
                <a:latin typeface="Arial" charset="0"/>
                <a:ea typeface="ＭＳ Ｐゴシック" pitchFamily="34"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prstClr val="black"/>
              </a:solidFill>
              <a:effectLst/>
              <a:uLnTx/>
              <a:uFillTx/>
              <a:latin typeface="Arial" charset="0"/>
              <a:ea typeface="ＭＳ Ｐゴシック" pitchFamily="34" charset="-128"/>
              <a:cs typeface="+mn-cs"/>
            </a:endParaRPr>
          </a:p>
        </p:txBody>
      </p:sp>
    </p:spTree>
    <p:extLst>
      <p:ext uri="{BB962C8B-B14F-4D97-AF65-F5344CB8AC3E}">
        <p14:creationId xmlns:p14="http://schemas.microsoft.com/office/powerpoint/2010/main" val="27428680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a:latin typeface="Arial" panose="020B0604020202020204" pitchFamily="34" charset="0"/>
                <a:cs typeface="Arial" panose="020B0604020202020204" pitchFamily="34" charset="0"/>
              </a:rPr>
              <a:t>Paul</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This area remains really important to us and our ongoing commitment to carry out ongoing engagement in this area reflects that. </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We are currently writing to firms and asking them to confirm whether they are compliant with our Transparency Rules. </a:t>
            </a:r>
          </a:p>
          <a:p>
            <a:endParaRPr lang="en-GB" sz="11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Arial" panose="020B0604020202020204" pitchFamily="34" charset="0"/>
                <a:cs typeface="Arial" panose="020B0604020202020204" pitchFamily="34" charset="0"/>
              </a:rPr>
              <a:t>We’re scheduled to carry out four exercises from July 2020 to March 2021 and will reach 2000 firms.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latin typeface="Arial" panose="020B0604020202020204" pitchFamily="34" charset="0"/>
                <a:cs typeface="Arial" panose="020B0604020202020204" pitchFamily="34" charset="0"/>
              </a:rPr>
              <a:t>Not only does this allow us to check that firms are getting it right but it also makes sure that there is a level playing field out there. We know this takes time, money and effort to get right and we want to make sure that everyone is doing it.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latin typeface="Arial" panose="020B0604020202020204" pitchFamily="34" charset="0"/>
                <a:cs typeface="Arial" panose="020B0604020202020204" pitchFamily="34" charset="0"/>
              </a:rPr>
              <a:t>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We’ve already engaged with COLPs at 470 firms from across the profession. This exercise involved the entire range of firms we regulate including everyone from sole practitioners to large city firms. </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The declarations document takes on average 10 minutes to complete and you will need to provide information about:</a:t>
            </a:r>
          </a:p>
          <a:p>
            <a:endParaRPr lang="en-GB" sz="11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Who you are</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Your firm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The areas of work your firm carry out</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Whether you have relevant costs and service information available for each area</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Whether you have appropriate information about your complaint’s process. </a:t>
            </a:r>
          </a:p>
          <a:p>
            <a:pPr marL="171450" indent="-171450">
              <a:buFont typeface="Arial" panose="020B0604020202020204" pitchFamily="34" charset="0"/>
              <a:buChar char="•"/>
            </a:pPr>
            <a:endParaRPr lang="en-GB" sz="11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100" dirty="0">
                <a:latin typeface="Arial" panose="020B0604020202020204" pitchFamily="34" charset="0"/>
                <a:cs typeface="Arial" panose="020B0604020202020204" pitchFamily="34" charset="0"/>
              </a:rPr>
              <a:t>There are no trick questions and help is on hand from our Professional Ethics if you want to discuss anything further. </a:t>
            </a:r>
          </a:p>
          <a:p>
            <a:pPr marL="0" indent="0">
              <a:buFont typeface="Arial" panose="020B0604020202020204" pitchFamily="34" charset="0"/>
              <a:buNone/>
            </a:pPr>
            <a:endParaRPr lang="en-GB" sz="11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100" dirty="0">
                <a:latin typeface="Arial" panose="020B0604020202020204" pitchFamily="34" charset="0"/>
                <a:cs typeface="Arial" panose="020B0604020202020204" pitchFamily="34" charset="0"/>
              </a:rPr>
              <a:t>Once each exercise is complete we dip test a percentage of the responses and check that the information is correct. </a:t>
            </a:r>
          </a:p>
          <a:p>
            <a:pPr marL="0" indent="0">
              <a:buFont typeface="Arial" panose="020B0604020202020204" pitchFamily="34" charset="0"/>
              <a:buNone/>
            </a:pPr>
            <a:endParaRPr lang="en-GB" sz="11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100" dirty="0">
                <a:latin typeface="Arial" panose="020B0604020202020204" pitchFamily="34" charset="0"/>
                <a:cs typeface="Arial" panose="020B0604020202020204" pitchFamily="34" charset="0"/>
              </a:rPr>
              <a:t>Naturally, where we discover issues or problems that are brought to our attention by firms, we refer this to our Investigation &amp; Supervision directorate for further engagement and where necessary enforcement action.  </a:t>
            </a:r>
          </a:p>
          <a:p>
            <a:pPr marL="0" indent="0">
              <a:buFont typeface="Arial" panose="020B0604020202020204" pitchFamily="34" charset="0"/>
              <a:buNone/>
            </a:pPr>
            <a:endParaRPr lang="en-GB" sz="1100" dirty="0">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100" dirty="0">
                <a:latin typeface="Arial" panose="020B0604020202020204" pitchFamily="34" charset="0"/>
                <a:cs typeface="Arial" panose="020B0604020202020204" pitchFamily="34" charset="0"/>
              </a:rPr>
              <a:t>Given the large number of firms we will be contacting it is fairly likely that we might be speaking to your firm. To make that as easy as possible, make sure that we hold accurate contact details for you and your firm so we can reach you.  </a:t>
            </a:r>
          </a:p>
          <a:p>
            <a:endParaRPr lang="en-GB" dirty="0"/>
          </a:p>
        </p:txBody>
      </p:sp>
      <p:sp>
        <p:nvSpPr>
          <p:cNvPr id="4" name="Slide Number Placeholder 3"/>
          <p:cNvSpPr>
            <a:spLocks noGrp="1"/>
          </p:cNvSpPr>
          <p:nvPr>
            <p:ph type="sldNum" sz="quarter" idx="5"/>
          </p:nvPr>
        </p:nvSpPr>
        <p:spPr/>
        <p:txBody>
          <a:bodyPr/>
          <a:lstStyle/>
          <a:p>
            <a:fld id="{704FE36F-B076-4CD3-BAFE-3C47D2FEAA34}" type="slidenum">
              <a:rPr lang="en-GB" smtClean="0"/>
              <a:t>10</a:t>
            </a:fld>
            <a:endParaRPr lang="en-GB" dirty="0"/>
          </a:p>
        </p:txBody>
      </p:sp>
    </p:spTree>
    <p:extLst>
      <p:ext uri="{BB962C8B-B14F-4D97-AF65-F5344CB8AC3E}">
        <p14:creationId xmlns:p14="http://schemas.microsoft.com/office/powerpoint/2010/main" val="1777852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a:latin typeface="Arial" panose="020B0604020202020204" pitchFamily="34" charset="0"/>
                <a:cs typeface="Arial" panose="020B0604020202020204" pitchFamily="34" charset="0"/>
              </a:rPr>
              <a:t>Paul</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As mentioned at various points throughout, guidance, templates and frequently asked questions are available. </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If you are approached during our declarations or web sweep work help is on hand to make sure we can answer any questions. </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We have a dedicated inbox for queries and the usual help is on offer from our Professional Ethics helpline. </a:t>
            </a:r>
          </a:p>
          <a:p>
            <a:endParaRPr lang="en-GB" sz="1100" dirty="0">
              <a:latin typeface="Arial" panose="020B0604020202020204" pitchFamily="34" charset="0"/>
              <a:cs typeface="Arial" panose="020B0604020202020204" pitchFamily="34" charset="0"/>
            </a:endParaRPr>
          </a:p>
          <a:p>
            <a:endParaRPr lang="en-GB" sz="1100" dirty="0">
              <a:latin typeface="Arial" panose="020B0604020202020204" pitchFamily="34" charset="0"/>
              <a:cs typeface="Arial" panose="020B0604020202020204" pitchFamily="34" charset="0"/>
            </a:endParaRP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Thanks for your time and I’ll now pass you back to Jane. </a:t>
            </a:r>
          </a:p>
          <a:p>
            <a:endParaRPr lang="en-GB" sz="1100" dirty="0">
              <a:latin typeface="Arial" panose="020B0604020202020204" pitchFamily="34" charset="0"/>
              <a:cs typeface="Arial" panose="020B0604020202020204" pitchFamily="34" charset="0"/>
            </a:endParaRPr>
          </a:p>
          <a:p>
            <a:r>
              <a:rPr lang="en-US" sz="1100" b="0" i="0" dirty="0">
                <a:solidFill>
                  <a:srgbClr val="333333"/>
                </a:solidFill>
                <a:effectLst/>
                <a:latin typeface="Arial" panose="020B0604020202020204" pitchFamily="34" charset="0"/>
                <a:cs typeface="Arial" panose="020B0604020202020204" pitchFamily="34" charset="0"/>
              </a:rPr>
              <a:t>Doing so is also likely to be a breach of paragraph 8.8 of the Code of Conduct for Solicitors, RELs and RFLs, which requires your publicity to be accurate and not misleading. This requirement extends to firms we regulate </a:t>
            </a:r>
            <a:r>
              <a:rPr lang="en-US" b="0" i="0" dirty="0">
                <a:solidFill>
                  <a:srgbClr val="333333"/>
                </a:solidFill>
                <a:effectLst/>
                <a:latin typeface="Arial" panose="020B0604020202020204" pitchFamily="34" charset="0"/>
                <a:cs typeface="Arial" panose="020B0604020202020204" pitchFamily="34" charset="0"/>
              </a:rPr>
              <a:t>under paragraph 7.1 of the Code of Conduct for Firms.</a:t>
            </a:r>
            <a:endParaRPr lang="en-GB"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704FE36F-B076-4CD3-BAFE-3C47D2FEAA34}" type="slidenum">
              <a:rPr lang="en-GB" smtClean="0"/>
              <a:t>11</a:t>
            </a:fld>
            <a:endParaRPr lang="en-GB" dirty="0"/>
          </a:p>
        </p:txBody>
      </p:sp>
    </p:spTree>
    <p:extLst>
      <p:ext uri="{BB962C8B-B14F-4D97-AF65-F5344CB8AC3E}">
        <p14:creationId xmlns:p14="http://schemas.microsoft.com/office/powerpoint/2010/main" val="870903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latin typeface="Arial" panose="020B0604020202020204" pitchFamily="34" charset="0"/>
                <a:cs typeface="Arial" panose="020B0604020202020204" pitchFamily="34" charset="0"/>
              </a:rPr>
              <a:t>Chris</a:t>
            </a:r>
          </a:p>
          <a:p>
            <a:endParaRPr lang="en-GB" sz="1100" b="1" dirty="0">
              <a:latin typeface="Arial" panose="020B0604020202020204" pitchFamily="34" charset="0"/>
              <a:cs typeface="Arial" panose="020B0604020202020204" pitchFamily="34" charset="0"/>
            </a:endParaRPr>
          </a:p>
          <a:p>
            <a:endParaRPr lang="en-GB" sz="1100" b="1" dirty="0">
              <a:latin typeface="Arial" panose="020B0604020202020204" pitchFamily="34" charset="0"/>
              <a:cs typeface="Arial" panose="020B0604020202020204" pitchFamily="34" charset="0"/>
            </a:endParaRPr>
          </a:p>
          <a:p>
            <a:r>
              <a:rPr lang="en-GB" sz="1100" b="1" dirty="0">
                <a:latin typeface="Arial" panose="020B0604020202020204" pitchFamily="34" charset="0"/>
                <a:cs typeface="Arial" panose="020B0604020202020204" pitchFamily="34" charset="0"/>
              </a:rPr>
              <a:t>What are we exploring?</a:t>
            </a:r>
          </a:p>
          <a:p>
            <a:endParaRPr lang="en-GB" sz="1100" b="1" dirty="0">
              <a:latin typeface="Arial" panose="020B0604020202020204" pitchFamily="34" charset="0"/>
              <a:cs typeface="Arial" panose="020B0604020202020204" pitchFamily="34" charset="0"/>
            </a:endParaRPr>
          </a:p>
          <a:p>
            <a:r>
              <a:rPr lang="en-GB" sz="1100" b="1" dirty="0">
                <a:latin typeface="Arial" panose="020B0604020202020204" pitchFamily="34" charset="0"/>
                <a:cs typeface="Arial" panose="020B0604020202020204" pitchFamily="34" charset="0"/>
              </a:rPr>
              <a:t>Quality indicators</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Working with other stakeholders, we have identified three distinct areas of focus. In the coming months we will be exploring how to increase the availability of :</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Objective data – this could be regulatory data or other data that gives an indication of quality</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Customer reviews and feedback</a:t>
            </a:r>
          </a:p>
          <a:p>
            <a:pPr marL="171450" indent="-171450">
              <a:buFont typeface="Arial" panose="020B0604020202020204" pitchFamily="34" charset="0"/>
              <a:buChar char="•"/>
            </a:pPr>
            <a:r>
              <a:rPr lang="en-GB" sz="1100" dirty="0">
                <a:latin typeface="Arial" panose="020B0604020202020204" pitchFamily="34" charset="0"/>
                <a:cs typeface="Arial" panose="020B0604020202020204" pitchFamily="34" charset="0"/>
              </a:rPr>
              <a:t>Information about specialisms and expertise</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You will know already that our Transparency Rules include requirements on publishing information about experience and expertise – we may need to look at how easy it is for consumers to find and compare this information. </a:t>
            </a:r>
          </a:p>
          <a:p>
            <a:endParaRPr lang="en-GB" sz="1100" dirty="0">
              <a:latin typeface="Arial" panose="020B0604020202020204" pitchFamily="34" charset="0"/>
              <a:cs typeface="Arial" panose="020B0604020202020204" pitchFamily="34" charset="0"/>
            </a:endParaRPr>
          </a:p>
          <a:p>
            <a:r>
              <a:rPr lang="en-GB" sz="1100" b="1" dirty="0">
                <a:latin typeface="Arial" panose="020B0604020202020204" pitchFamily="34" charset="0"/>
                <a:cs typeface="Arial" panose="020B0604020202020204" pitchFamily="34" charset="0"/>
              </a:rPr>
              <a:t>Digital comparison tools</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In recent weeks we have met with a number of digital comparison tool providers operating in the sector, including legal service marketplace tools and review platforms. They have seen a growth in demand, driven certainly by the pandemic, amongst the public for online legal services, and a lessening of geographical sensitivity with many consumers more confident to interact with lawyers and law firms remotely. Our evaluation research reached a similar conclusion and shows that demand is growing for digital information about quality.</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We may explore how to encourage more firms to engage with DCTs and how DCTs can more easily access information from and about law firms that is reliable and consistent. </a:t>
            </a:r>
          </a:p>
          <a:p>
            <a:endParaRPr lang="en-GB" sz="1100" dirty="0">
              <a:latin typeface="Arial" panose="020B0604020202020204" pitchFamily="34" charset="0"/>
              <a:cs typeface="Arial" panose="020B0604020202020204" pitchFamily="34" charset="0"/>
            </a:endParaRPr>
          </a:p>
          <a:p>
            <a:r>
              <a:rPr lang="en-GB" sz="1100" b="1" dirty="0">
                <a:latin typeface="Arial" panose="020B0604020202020204" pitchFamily="34" charset="0"/>
                <a:cs typeface="Arial" panose="020B0604020202020204" pitchFamily="34" charset="0"/>
              </a:rPr>
              <a:t>Consistent display of data</a:t>
            </a:r>
          </a:p>
          <a:p>
            <a:pPr marL="0" indent="0">
              <a:buFontTx/>
              <a:buNone/>
            </a:pPr>
            <a:endParaRPr lang="en-GB" sz="1100" dirty="0">
              <a:latin typeface="Arial" panose="020B0604020202020204" pitchFamily="34" charset="0"/>
              <a:cs typeface="Arial" panose="020B0604020202020204" pitchFamily="34" charset="0"/>
            </a:endParaRPr>
          </a:p>
          <a:p>
            <a:pPr marL="0" indent="0">
              <a:buFontTx/>
              <a:buNone/>
            </a:pPr>
            <a:r>
              <a:rPr lang="en-GB" sz="1100" dirty="0">
                <a:latin typeface="Arial" panose="020B0604020202020204" pitchFamily="34" charset="0"/>
                <a:cs typeface="Arial" panose="020B0604020202020204" pitchFamily="34" charset="0"/>
              </a:rPr>
              <a:t>Publishing more data will not help consumers if they find it difficult to use this data to compare different providers. Additionally, data that is not consistently displayed on firm’s websites makes it difficult for DCTs to scrape and use this data to help consumers make comparisons. We will therefore explore whether there is more we need to be doing in this area to improve the consistency with which data is displayed. This may include price information.</a:t>
            </a:r>
          </a:p>
          <a:p>
            <a:endParaRPr lang="en-GB" sz="1100" dirty="0">
              <a:latin typeface="Arial" panose="020B0604020202020204" pitchFamily="34" charset="0"/>
              <a:cs typeface="Arial" panose="020B0604020202020204" pitchFamily="34" charset="0"/>
            </a:endParaRPr>
          </a:p>
          <a:p>
            <a:endParaRPr lang="en-GB" sz="1100"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fld id="{E704B002-32A1-434B-9BA9-C6938BABABFA}" type="slidenum">
              <a:rPr lang="en-GB" smtClean="0"/>
              <a:t>12</a:t>
            </a:fld>
            <a:endParaRPr lang="en-GB" dirty="0"/>
          </a:p>
        </p:txBody>
      </p:sp>
    </p:spTree>
    <p:extLst>
      <p:ext uri="{BB962C8B-B14F-4D97-AF65-F5344CB8AC3E}">
        <p14:creationId xmlns:p14="http://schemas.microsoft.com/office/powerpoint/2010/main" val="35948186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Arial" panose="020B0604020202020204" pitchFamily="34" charset="0"/>
                <a:cs typeface="Arial" panose="020B0604020202020204" pitchFamily="34" charset="0"/>
              </a:rPr>
              <a:t>Chris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kern="1200" dirty="0">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tx1"/>
                </a:solidFill>
                <a:effectLst/>
                <a:latin typeface="Arial" panose="020B0604020202020204" pitchFamily="34" charset="0"/>
                <a:cs typeface="Arial" panose="020B0604020202020204" pitchFamily="34" charset="0"/>
              </a:rPr>
              <a:t>You may be aware that the CMA has recently begun a progress review </a:t>
            </a:r>
            <a:r>
              <a:rPr lang="en-GB" sz="1100" u="none" strike="noStrike" kern="1200" dirty="0">
                <a:solidFill>
                  <a:schemeClr val="tx1"/>
                </a:solidFill>
                <a:effectLst/>
                <a:latin typeface="Arial" panose="020B0604020202020204" pitchFamily="34" charset="0"/>
                <a:cs typeface="Arial" panose="020B0604020202020204" pitchFamily="34" charset="0"/>
              </a:rPr>
              <a:t>to assess the impact on the market of the transparency reforms made by all of the legal regulators.</a:t>
            </a:r>
            <a:r>
              <a:rPr lang="en-GB" sz="1100" kern="1200" dirty="0">
                <a:solidFill>
                  <a:schemeClr val="tx1"/>
                </a:solidFill>
                <a:effectLst/>
                <a:latin typeface="Arial" panose="020B0604020202020204" pitchFamily="34" charset="0"/>
                <a:cs typeface="Arial" panose="020B0604020202020204" pitchFamily="34" charset="0"/>
              </a:rPr>
              <a:t> An area of interest is likely to be developing further the quality indicators available to consumers in the legal services market and the role DCTs might play. The CMA did not mandate specific requirements for quality indicators in 2016; instead it concluded that it would observe how the legal services market and the market for comparison websites evolved. The CMA will publish its report in December.</a:t>
            </a:r>
          </a:p>
          <a:p>
            <a:pPr marL="0" indent="0">
              <a:buFont typeface="Arial" panose="020B0604020202020204" pitchFamily="34" charset="0"/>
              <a:buNone/>
            </a:pPr>
            <a:endParaRPr lang="en-GB" sz="1100" b="0" i="0" kern="1200" dirty="0">
              <a:solidFill>
                <a:schemeClr val="tx1"/>
              </a:solidFill>
              <a:effectLst/>
              <a:latin typeface="Arial" panose="020B0604020202020204" pitchFamily="34" charset="0"/>
              <a:cs typeface="Arial" panose="020B0604020202020204" pitchFamily="34" charset="0"/>
            </a:endParaRPr>
          </a:p>
          <a:p>
            <a:pPr marL="0" indent="0">
              <a:buFont typeface="Arial" panose="020B0604020202020204" pitchFamily="34" charset="0"/>
              <a:buNone/>
            </a:pPr>
            <a:r>
              <a:rPr lang="en-GB" sz="1100" b="0" i="0" kern="1200" dirty="0">
                <a:solidFill>
                  <a:schemeClr val="tx1"/>
                </a:solidFill>
                <a:effectLst/>
                <a:latin typeface="Arial" panose="020B0604020202020204" pitchFamily="34" charset="0"/>
                <a:cs typeface="Arial" panose="020B0604020202020204" pitchFamily="34" charset="0"/>
              </a:rPr>
              <a:t>Th LSB feel that the transparency reforms have so far had a limited impact on the market and that additional quality indicators are needed to stimulate greater competition. They are considering what more they might require regulators to do in this area.</a:t>
            </a:r>
          </a:p>
          <a:p>
            <a:pPr marL="0" indent="0">
              <a:buFont typeface="Arial" panose="020B0604020202020204" pitchFamily="34" charset="0"/>
              <a:buNone/>
            </a:pPr>
            <a:endParaRPr lang="en-GB" sz="1100" b="0" i="0" kern="1200" dirty="0">
              <a:solidFill>
                <a:schemeClr val="tx1"/>
              </a:solidFill>
              <a:effectLst/>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Against this background, we are </a:t>
            </a:r>
            <a:r>
              <a:rPr lang="en-GB" sz="1100" kern="1200" dirty="0">
                <a:solidFill>
                  <a:schemeClr val="tx1"/>
                </a:solidFill>
                <a:effectLst/>
                <a:latin typeface="Arial" panose="020B0604020202020204" pitchFamily="34" charset="0"/>
                <a:cs typeface="Arial" panose="020B0604020202020204" pitchFamily="34" charset="0"/>
              </a:rPr>
              <a:t>beginning to consider what more we might need to do and exploring options. We are working with the other legal regulators and engaging with the LSCP, LSB and CMA.</a:t>
            </a:r>
            <a:endParaRPr lang="en-GB" sz="1100" dirty="0">
              <a:latin typeface="Arial" panose="020B0604020202020204" pitchFamily="34" charset="0"/>
              <a:cs typeface="Arial" panose="020B0604020202020204" pitchFamily="34" charset="0"/>
            </a:endParaRPr>
          </a:p>
          <a:p>
            <a:endParaRPr lang="en-GB" dirty="0"/>
          </a:p>
          <a:p>
            <a:endParaRPr lang="en-GB" dirty="0"/>
          </a:p>
        </p:txBody>
      </p:sp>
      <p:sp>
        <p:nvSpPr>
          <p:cNvPr id="4" name="Slide Number Placeholder 3"/>
          <p:cNvSpPr>
            <a:spLocks noGrp="1"/>
          </p:cNvSpPr>
          <p:nvPr>
            <p:ph type="sldNum" sz="quarter" idx="10"/>
          </p:nvPr>
        </p:nvSpPr>
        <p:spPr/>
        <p:txBody>
          <a:bodyPr/>
          <a:lstStyle/>
          <a:p>
            <a:fld id="{E704B002-32A1-434B-9BA9-C6938BABABFA}" type="slidenum">
              <a:rPr lang="en-GB" smtClean="0"/>
              <a:t>13</a:t>
            </a:fld>
            <a:endParaRPr lang="en-GB" dirty="0"/>
          </a:p>
        </p:txBody>
      </p:sp>
    </p:spTree>
    <p:extLst>
      <p:ext uri="{BB962C8B-B14F-4D97-AF65-F5344CB8AC3E}">
        <p14:creationId xmlns:p14="http://schemas.microsoft.com/office/powerpoint/2010/main" val="21101262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dirty="0">
                <a:latin typeface="Arial" panose="020B0604020202020204" pitchFamily="34" charset="0"/>
                <a:cs typeface="Arial" panose="020B0604020202020204" pitchFamily="34" charset="0"/>
              </a:rPr>
              <a:t>Natalie</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Haven’t seen a race to the bottom</a:t>
            </a:r>
          </a:p>
          <a:p>
            <a:endParaRPr lang="en-US" sz="1100"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While it is still relatively early days since the new requirements were introduced, it is  encouraging to see the extent to which the public are already referring to the information now available when they are in need of legal support. 68% of consumers and 56% of SMEs do look at prices on websites and the overwhelming majority find the information useful. </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Notably, having more widespread access to information on price seemed to be opening up access to professional legal services with just 10% of consumers saying that, after reviewing prices on law firm websites, they now thought instructing a solicitor was an unaffordable option. This should also help firms themselves compete for more business – potentially more important now than ever as in an economy still impacted by the ongoing Covid-19 pandemic.</a:t>
            </a:r>
          </a:p>
          <a:p>
            <a:endParaRPr lang="en-US" sz="1100" dirty="0">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83294C7-0E6D-4E13-A859-7F45903905E7}" type="slidenum">
              <a:rPr lang="en-GB" smtClean="0"/>
              <a:t>2</a:t>
            </a:fld>
            <a:endParaRPr lang="en-GB" dirty="0"/>
          </a:p>
        </p:txBody>
      </p:sp>
    </p:spTree>
    <p:extLst>
      <p:ext uri="{BB962C8B-B14F-4D97-AF65-F5344CB8AC3E}">
        <p14:creationId xmlns:p14="http://schemas.microsoft.com/office/powerpoint/2010/main" val="552897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a:latin typeface="Arial" panose="020B0604020202020204" pitchFamily="34" charset="0"/>
                <a:cs typeface="Arial" panose="020B0604020202020204" pitchFamily="34" charset="0"/>
              </a:rPr>
              <a:t>Arvinder</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Customers value feedback on law firm websites and are more likely to use these reviews than reviews on digital comparison tools. </a:t>
            </a:r>
            <a:r>
              <a:rPr lang="en-US" sz="1100" dirty="0">
                <a:latin typeface="Arial" panose="020B0604020202020204" pitchFamily="34" charset="0"/>
                <a:cs typeface="Arial" panose="020B0604020202020204" pitchFamily="34" charset="0"/>
              </a:rPr>
              <a:t>Consumers want to see customer reviews and testimonials alongside data such as success rates and typical case scenarios.</a:t>
            </a:r>
            <a:endParaRPr lang="en-GB" sz="1100" dirty="0">
              <a:latin typeface="Arial" panose="020B0604020202020204" pitchFamily="34" charset="0"/>
              <a:cs typeface="Arial" panose="020B0604020202020204" pitchFamily="34" charset="0"/>
            </a:endParaRP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Only 22% of firms say they have the functionality on their websites for consumers to leave reviews or ratings and 7% are planning to. </a:t>
            </a:r>
          </a:p>
        </p:txBody>
      </p:sp>
      <p:sp>
        <p:nvSpPr>
          <p:cNvPr id="4" name="Slide Number Placeholder 3"/>
          <p:cNvSpPr>
            <a:spLocks noGrp="1"/>
          </p:cNvSpPr>
          <p:nvPr>
            <p:ph type="sldNum" sz="quarter" idx="5"/>
          </p:nvPr>
        </p:nvSpPr>
        <p:spPr/>
        <p:txBody>
          <a:bodyPr/>
          <a:lstStyle/>
          <a:p>
            <a:fld id="{E83294C7-0E6D-4E13-A859-7F45903905E7}" type="slidenum">
              <a:rPr lang="en-GB" smtClean="0"/>
              <a:t>3</a:t>
            </a:fld>
            <a:endParaRPr lang="en-GB" dirty="0"/>
          </a:p>
        </p:txBody>
      </p:sp>
    </p:spTree>
    <p:extLst>
      <p:ext uri="{BB962C8B-B14F-4D97-AF65-F5344CB8AC3E}">
        <p14:creationId xmlns:p14="http://schemas.microsoft.com/office/powerpoint/2010/main" val="2738431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100" b="0" i="0" dirty="0">
                <a:solidFill>
                  <a:srgbClr val="333333"/>
                </a:solidFill>
                <a:effectLst/>
                <a:latin typeface="Arial" panose="020B0604020202020204" pitchFamily="34" charset="0"/>
                <a:cs typeface="Arial" panose="020B0604020202020204" pitchFamily="34" charset="0"/>
              </a:rPr>
              <a:t>Arvinder</a:t>
            </a:r>
          </a:p>
          <a:p>
            <a:endParaRPr lang="en-US" sz="1100" b="0" i="0" dirty="0">
              <a:solidFill>
                <a:srgbClr val="333333"/>
              </a:solidFill>
              <a:effectLst/>
              <a:latin typeface="Arial" panose="020B0604020202020204" pitchFamily="34" charset="0"/>
              <a:cs typeface="Arial" panose="020B0604020202020204" pitchFamily="34" charset="0"/>
            </a:endParaRPr>
          </a:p>
          <a:p>
            <a:r>
              <a:rPr lang="en-US" sz="1100" b="0" i="0" dirty="0">
                <a:solidFill>
                  <a:srgbClr val="333333"/>
                </a:solidFill>
                <a:effectLst/>
                <a:latin typeface="Arial" panose="020B0604020202020204" pitchFamily="34" charset="0"/>
                <a:cs typeface="Arial" panose="020B0604020202020204" pitchFamily="34" charset="0"/>
              </a:rPr>
              <a:t>Publishing has not created significant </a:t>
            </a:r>
          </a:p>
          <a:p>
            <a:r>
              <a:rPr lang="en-US" sz="1100" b="0" i="0" dirty="0">
                <a:solidFill>
                  <a:srgbClr val="333333"/>
                </a:solidFill>
                <a:effectLst/>
                <a:latin typeface="Arial" panose="020B0604020202020204" pitchFamily="34" charset="0"/>
                <a:cs typeface="Arial" panose="020B0604020202020204" pitchFamily="34" charset="0"/>
              </a:rPr>
              <a:t>1/3 say it is good for business</a:t>
            </a:r>
          </a:p>
          <a:p>
            <a:endParaRPr lang="en-US" sz="1100" b="0" i="0" dirty="0">
              <a:solidFill>
                <a:srgbClr val="333333"/>
              </a:solidFill>
              <a:effectLst/>
              <a:latin typeface="Arial" panose="020B0604020202020204" pitchFamily="34" charset="0"/>
              <a:cs typeface="Arial" panose="020B0604020202020204" pitchFamily="34" charset="0"/>
            </a:endParaRPr>
          </a:p>
          <a:p>
            <a:endParaRPr lang="en-US" sz="1100" b="0" i="0" dirty="0">
              <a:solidFill>
                <a:srgbClr val="333333"/>
              </a:solidFill>
              <a:effectLst/>
              <a:latin typeface="Arial" panose="020B0604020202020204" pitchFamily="34" charset="0"/>
              <a:cs typeface="Arial" panose="020B0604020202020204" pitchFamily="34" charset="0"/>
            </a:endParaRPr>
          </a:p>
          <a:p>
            <a:r>
              <a:rPr lang="en-US" sz="1100" b="0" i="0" dirty="0">
                <a:solidFill>
                  <a:srgbClr val="333333"/>
                </a:solidFill>
                <a:effectLst/>
                <a:latin typeface="Arial" panose="020B0604020202020204" pitchFamily="34" charset="0"/>
                <a:cs typeface="Arial" panose="020B0604020202020204" pitchFamily="34" charset="0"/>
              </a:rPr>
              <a:t>Overall, 68% of firms said they were publishing the required information on price and service. This represents a significant change, as prior to 2018 we found only 18% of firms publishing any pricing information online. </a:t>
            </a:r>
          </a:p>
          <a:p>
            <a:endParaRPr lang="en-US" sz="1100" dirty="0">
              <a:solidFill>
                <a:srgbClr val="333333"/>
              </a:solidFill>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With more than 90% of firms saying they are displaying the SRA clickable logo, and 80% publishing their complaints procedures online, it is not just in the areas of price and service where information is becoming ever more available.</a:t>
            </a:r>
            <a:endParaRPr lang="en-GB" sz="11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83294C7-0E6D-4E13-A859-7F45903905E7}" type="slidenum">
              <a:rPr lang="en-GB" smtClean="0"/>
              <a:t>4</a:t>
            </a:fld>
            <a:endParaRPr lang="en-GB" dirty="0"/>
          </a:p>
        </p:txBody>
      </p:sp>
    </p:spTree>
    <p:extLst>
      <p:ext uri="{BB962C8B-B14F-4D97-AF65-F5344CB8AC3E}">
        <p14:creationId xmlns:p14="http://schemas.microsoft.com/office/powerpoint/2010/main" val="3357672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Arvinder</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In terms of meeting the requirements of the rules, information presentation seems to be the main challenge for firms for providing information on both websites and offline. Key issues are not knowing how much information to provide (over a third of firms with a website report this). Almost half of firms with a website identified one problem showing information on their website.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Many firms felt that it is difficult to display prices as matters can be complex and variable. However, it seems consumers do wish to know the likely cost of a service.</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Talk shortly about the support that is available</a:t>
            </a:r>
          </a:p>
          <a:p>
            <a:r>
              <a:rPr lang="en-US" dirty="0">
                <a:latin typeface="Arial" panose="020B0604020202020204" pitchFamily="34" charset="0"/>
                <a:cs typeface="Arial" panose="020B0604020202020204" pitchFamily="34" charset="0"/>
              </a:rPr>
              <a:t> </a:t>
            </a:r>
            <a:endParaRPr lang="en-GB"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34F79C06-67BC-436A-A518-6E470DE1B507}" type="slidenum">
              <a:rPr lang="en-GB" smtClean="0"/>
              <a:t>5</a:t>
            </a:fld>
            <a:endParaRPr lang="en-GB" dirty="0"/>
          </a:p>
        </p:txBody>
      </p:sp>
    </p:spTree>
    <p:extLst>
      <p:ext uri="{BB962C8B-B14F-4D97-AF65-F5344CB8AC3E}">
        <p14:creationId xmlns:p14="http://schemas.microsoft.com/office/powerpoint/2010/main" val="4281087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74345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dirty="0">
                <a:solidFill>
                  <a:srgbClr val="333333"/>
                </a:solidFill>
                <a:effectLst/>
                <a:latin typeface="Arial" panose="020B0604020202020204" pitchFamily="34" charset="0"/>
                <a:cs typeface="Arial" panose="020B0604020202020204" pitchFamily="34" charset="0"/>
              </a:rPr>
              <a:t>Paul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dirty="0">
              <a:solidFill>
                <a:srgbClr val="333333"/>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dirty="0">
                <a:solidFill>
                  <a:srgbClr val="333333"/>
                </a:solidFill>
                <a:effectLst/>
                <a:latin typeface="Arial" panose="020B0604020202020204" pitchFamily="34" charset="0"/>
                <a:cs typeface="Arial" panose="020B0604020202020204" pitchFamily="34" charset="0"/>
              </a:rPr>
              <a:t>Hi everyone, my name is Paul and I work with one of the teams that carry out checks to see whether firms are complying with the requirements of the Transparency Rules</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Over the course of the next few minutes I’ll be explaining a bit more about how we’ve been reviewing costs and service information published by firms. I’ll also give you an overview of some key areas and hopefully give you a few tips to make sure you get it right.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dirty="0">
              <a:solidFill>
                <a:srgbClr val="333333"/>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dirty="0">
                <a:solidFill>
                  <a:srgbClr val="333333"/>
                </a:solidFill>
                <a:effectLst/>
                <a:latin typeface="Arial" panose="020B0604020202020204" pitchFamily="34" charset="0"/>
                <a:cs typeface="Arial" panose="020B0604020202020204" pitchFamily="34" charset="0"/>
              </a:rPr>
              <a:t>Essentially, we want to see firms get this right so that consumers and small businesses have all the information that they will need to make an informed choice.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dirty="0">
              <a:solidFill>
                <a:srgbClr val="333333"/>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dirty="0">
                <a:solidFill>
                  <a:srgbClr val="333333"/>
                </a:solidFill>
                <a:effectLst/>
                <a:latin typeface="Arial" panose="020B0604020202020204" pitchFamily="34" charset="0"/>
                <a:cs typeface="Arial" panose="020B0604020202020204" pitchFamily="34" charset="0"/>
              </a:rPr>
              <a:t>To see how firms are doing we’ve been carrying out web sweeps and engaging with firms.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dirty="0">
              <a:solidFill>
                <a:srgbClr val="333333"/>
              </a:solidFill>
              <a:effectLst/>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But what is a </a:t>
            </a:r>
            <a:r>
              <a:rPr lang="en-GB" sz="1100" dirty="0" err="1">
                <a:effectLst/>
                <a:latin typeface="Arial" panose="020B0604020202020204" pitchFamily="34" charset="0"/>
                <a:ea typeface="Calibri" panose="020F0502020204030204" pitchFamily="34" charset="0"/>
                <a:cs typeface="Arial" panose="020B0604020202020204" pitchFamily="34" charset="0"/>
              </a:rPr>
              <a:t>websweep</a:t>
            </a:r>
            <a:r>
              <a:rPr lang="en-GB" sz="1100" dirty="0">
                <a:effectLst/>
                <a:latin typeface="Arial" panose="020B0604020202020204" pitchFamily="34" charset="0"/>
                <a:ea typeface="Calibri" panose="020F0502020204030204" pitchFamily="34" charset="0"/>
                <a:cs typeface="Arial" panose="020B0604020202020204" pitchFamily="34" charset="0"/>
              </a:rPr>
              <a:t>? Well, we’ve been proactively reviewing hundreds of firm websites throughout 2020. We refer to this as a websweep and this literally means visiting each website to check whether all the relevant information is available. This includes our clickable logo, service and cost information and the required complaints information.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We’ve also recently begun engaging with firms to ask if they are compliant with the rules. More on this later…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dirty="0">
              <a:effectLst/>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dirty="0">
                <a:effectLst/>
                <a:latin typeface="Arial" panose="020B0604020202020204" pitchFamily="34" charset="0"/>
                <a:ea typeface="Calibri" panose="020F0502020204030204" pitchFamily="34" charset="0"/>
                <a:cs typeface="Arial" panose="020B0604020202020204" pitchFamily="34" charset="0"/>
              </a:rPr>
              <a:t>Overall, we tend to find that most firms have taken steps to comply with our rules and that the absolute levels of non-compliance is very low. Let’s have a look at some at some specific areas and what we expect.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i="0" dirty="0">
              <a:solidFill>
                <a:srgbClr val="333333"/>
              </a:solidFill>
              <a:effectLst/>
              <a:latin typeface="Arial" panose="020B060402020202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solidFill>
                <a:srgbClr val="333333"/>
              </a:solidFill>
              <a:effectLst/>
              <a:latin typeface="open-sans"/>
            </a:endParaRPr>
          </a:p>
          <a:p>
            <a:endParaRPr lang="en-GB" dirty="0"/>
          </a:p>
        </p:txBody>
      </p:sp>
      <p:sp>
        <p:nvSpPr>
          <p:cNvPr id="4" name="Slide Number Placeholder 3"/>
          <p:cNvSpPr>
            <a:spLocks noGrp="1"/>
          </p:cNvSpPr>
          <p:nvPr>
            <p:ph type="sldNum" sz="quarter" idx="5"/>
          </p:nvPr>
        </p:nvSpPr>
        <p:spPr/>
        <p:txBody>
          <a:bodyPr/>
          <a:lstStyle/>
          <a:p>
            <a:fld id="{704FE36F-B076-4CD3-BAFE-3C47D2FEAA34}" type="slidenum">
              <a:rPr lang="en-GB" smtClean="0"/>
              <a:t>6</a:t>
            </a:fld>
            <a:endParaRPr lang="en-GB" dirty="0"/>
          </a:p>
        </p:txBody>
      </p:sp>
    </p:spTree>
    <p:extLst>
      <p:ext uri="{BB962C8B-B14F-4D97-AF65-F5344CB8AC3E}">
        <p14:creationId xmlns:p14="http://schemas.microsoft.com/office/powerpoint/2010/main" val="13371640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latin typeface="Arial" panose="020B0604020202020204" pitchFamily="34" charset="0"/>
                <a:cs typeface="Arial" panose="020B0604020202020204" pitchFamily="34" charset="0"/>
              </a:rPr>
              <a:t>Paul</a:t>
            </a:r>
          </a:p>
          <a:p>
            <a:endParaRPr lang="en-GB" sz="1100" b="1" dirty="0">
              <a:latin typeface="Arial" panose="020B0604020202020204" pitchFamily="34" charset="0"/>
              <a:cs typeface="Arial" panose="020B0604020202020204" pitchFamily="34" charset="0"/>
            </a:endParaRPr>
          </a:p>
          <a:p>
            <a:r>
              <a:rPr lang="en-GB" sz="1100" b="1" dirty="0">
                <a:latin typeface="Arial" panose="020B0604020202020204" pitchFamily="34" charset="0"/>
                <a:cs typeface="Arial" panose="020B0604020202020204" pitchFamily="34" charset="0"/>
              </a:rPr>
              <a:t>Charging basis: </a:t>
            </a:r>
            <a:r>
              <a:rPr lang="en-GB" sz="1100" b="0" dirty="0">
                <a:latin typeface="Arial" panose="020B0604020202020204" pitchFamily="34" charset="0"/>
                <a:cs typeface="Arial" panose="020B0604020202020204" pitchFamily="34" charset="0"/>
              </a:rPr>
              <a:t>Essentially,</a:t>
            </a:r>
            <a:r>
              <a:rPr lang="en-GB" sz="1100" b="1" dirty="0">
                <a:latin typeface="Arial" panose="020B0604020202020204" pitchFamily="34" charset="0"/>
                <a:cs typeface="Arial" panose="020B0604020202020204" pitchFamily="34" charset="0"/>
              </a:rPr>
              <a:t> </a:t>
            </a:r>
            <a:r>
              <a:rPr lang="en-GB" sz="1100" b="0" dirty="0">
                <a:latin typeface="Arial" panose="020B0604020202020204" pitchFamily="34" charset="0"/>
                <a:cs typeface="Arial" panose="020B0604020202020204" pitchFamily="34" charset="0"/>
              </a:rPr>
              <a:t>are you providing enough information to consumers to enable them to make an informed choice. Have you explained whether you are offering a fixed fee or work on an hourly basis. Not only do we expect this information to be made available, but recent literature has showed that it helps to generate work. </a:t>
            </a:r>
            <a:r>
              <a:rPr lang="en-US" sz="1100" b="0" i="0" dirty="0">
                <a:solidFill>
                  <a:srgbClr val="333333"/>
                </a:solidFill>
                <a:effectLst/>
                <a:latin typeface="Arial" panose="020B0604020202020204" pitchFamily="34" charset="0"/>
                <a:cs typeface="Arial" panose="020B0604020202020204" pitchFamily="34" charset="0"/>
              </a:rPr>
              <a:t>A quarter of all complaints dealt with by the Legal Ombudsman relate to costs. Being clear at the outset can help avoid confusion and complaints later down the line.</a:t>
            </a:r>
            <a:endParaRPr lang="en-GB" sz="1100" b="0" dirty="0">
              <a:latin typeface="Arial" panose="020B0604020202020204" pitchFamily="34" charset="0"/>
              <a:cs typeface="Arial" panose="020B0604020202020204" pitchFamily="34" charset="0"/>
            </a:endParaRPr>
          </a:p>
          <a:p>
            <a:endParaRPr lang="en-GB" sz="1100" b="0"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latin typeface="Arial" panose="020B0604020202020204" pitchFamily="34" charset="0"/>
                <a:cs typeface="Arial" panose="020B0604020202020204" pitchFamily="34" charset="0"/>
              </a:rPr>
              <a:t>Credentials: </a:t>
            </a:r>
            <a:r>
              <a:rPr lang="en-US" sz="1100" b="0" i="0" dirty="0">
                <a:solidFill>
                  <a:srgbClr val="333333"/>
                </a:solidFill>
                <a:effectLst/>
                <a:latin typeface="Arial" panose="020B0604020202020204" pitchFamily="34" charset="0"/>
                <a:cs typeface="Arial" panose="020B0604020202020204" pitchFamily="34" charset="0"/>
              </a:rPr>
              <a:t>Publish the qualifications and experience of anyone carrying out the work and of their supervisors. This after all, is an opportunity for you to showcase the skills and experience you and your staff have and will help to distinguish between you and the competition. Information on individuals or teams does not need to be on the same page as the price information. For instance, you may already have this within wider biographies or 'who's who' or ‘about us’ sections within your site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dirty="0">
              <a:solidFill>
                <a:srgbClr val="333333"/>
              </a:solidFill>
              <a:effectLst/>
              <a:latin typeface="Arial" panose="020B0604020202020204" pitchFamily="34" charset="0"/>
              <a:cs typeface="Arial" panose="020B0604020202020204" pitchFamily="34" charset="0"/>
            </a:endParaRPr>
          </a:p>
          <a:p>
            <a:pPr algn="l">
              <a:buFont typeface="Arial" panose="020B0604020202020204" pitchFamily="34" charset="0"/>
              <a:buNone/>
            </a:pPr>
            <a:r>
              <a:rPr lang="en-US" sz="1100" b="1" i="0" dirty="0">
                <a:solidFill>
                  <a:srgbClr val="333333"/>
                </a:solidFill>
                <a:effectLst/>
                <a:latin typeface="Arial" panose="020B0604020202020204" pitchFamily="34" charset="0"/>
                <a:cs typeface="Arial" panose="020B0604020202020204" pitchFamily="34" charset="0"/>
              </a:rPr>
              <a:t>Disbursements: </a:t>
            </a:r>
            <a:r>
              <a:rPr lang="en-US" sz="1100" b="0" i="0" dirty="0">
                <a:solidFill>
                  <a:srgbClr val="333333"/>
                </a:solidFill>
                <a:effectLst/>
                <a:latin typeface="Arial" panose="020B0604020202020204" pitchFamily="34" charset="0"/>
                <a:cs typeface="Arial" panose="020B0604020202020204" pitchFamily="34" charset="0"/>
              </a:rPr>
              <a:t>Highlight the likely disbursements, and their costs. Is there a possibility that they may change? Ultimately, potential clients want to know how much it will cost and clear and transparent information about disbursements will help them make sensible choices.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i="0" dirty="0">
              <a:solidFill>
                <a:srgbClr val="333333"/>
              </a:solidFill>
              <a:effectLst/>
              <a:latin typeface="open-sans"/>
            </a:endParaRPr>
          </a:p>
          <a:p>
            <a:r>
              <a:rPr lang="en-GB" b="0" dirty="0"/>
              <a:t> </a:t>
            </a:r>
            <a:r>
              <a:rPr lang="en-GB" dirty="0"/>
              <a:t> </a:t>
            </a:r>
          </a:p>
          <a:p>
            <a:endParaRPr lang="en-GB" dirty="0"/>
          </a:p>
        </p:txBody>
      </p:sp>
      <p:sp>
        <p:nvSpPr>
          <p:cNvPr id="4" name="Slide Number Placeholder 3"/>
          <p:cNvSpPr>
            <a:spLocks noGrp="1"/>
          </p:cNvSpPr>
          <p:nvPr>
            <p:ph type="sldNum" sz="quarter" idx="5"/>
          </p:nvPr>
        </p:nvSpPr>
        <p:spPr/>
        <p:txBody>
          <a:bodyPr/>
          <a:lstStyle/>
          <a:p>
            <a:fld id="{704FE36F-B076-4CD3-BAFE-3C47D2FEAA34}" type="slidenum">
              <a:rPr lang="en-GB" smtClean="0"/>
              <a:t>7</a:t>
            </a:fld>
            <a:endParaRPr lang="en-GB" dirty="0"/>
          </a:p>
        </p:txBody>
      </p:sp>
    </p:spTree>
    <p:extLst>
      <p:ext uri="{BB962C8B-B14F-4D97-AF65-F5344CB8AC3E}">
        <p14:creationId xmlns:p14="http://schemas.microsoft.com/office/powerpoint/2010/main" val="3847472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a:t>Paul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latin typeface="Arial" panose="020B0604020202020204" pitchFamily="34" charset="0"/>
                <a:cs typeface="Arial" panose="020B0604020202020204" pitchFamily="34" charset="0"/>
              </a:rPr>
              <a:t>VAT: </a:t>
            </a:r>
            <a:r>
              <a:rPr lang="en-GB" sz="1100" b="0" dirty="0">
                <a:latin typeface="Arial" panose="020B0604020202020204" pitchFamily="34" charset="0"/>
                <a:cs typeface="Arial" panose="020B0604020202020204" pitchFamily="34" charset="0"/>
              </a:rPr>
              <a:t>We require firms to open and transparent about VAT. This includes either providing a specific break down of any additional sum added on for VAT or alternatively an indication of the current VAT levels e.g. 20%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100" b="1" dirty="0">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b="1" dirty="0">
                <a:latin typeface="Arial" panose="020B0604020202020204" pitchFamily="34" charset="0"/>
                <a:cs typeface="Arial" panose="020B0604020202020204" pitchFamily="34" charset="0"/>
              </a:rPr>
              <a:t>Complaints:</a:t>
            </a:r>
            <a:r>
              <a:rPr lang="en-GB" sz="1100" dirty="0">
                <a:latin typeface="Arial" panose="020B0604020202020204" pitchFamily="34" charset="0"/>
                <a:cs typeface="Arial" panose="020B0604020202020204" pitchFamily="34" charset="0"/>
              </a:rPr>
              <a:t> Our rules require firms to provide their complaints process and contact details for the Legal Ombudsman and us. Firms should also make sure that they explain how long clients have to make a compliant to the Legal Ombudsman. </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latin typeface="Arial" panose="020B0604020202020204" pitchFamily="34" charset="0"/>
                <a:cs typeface="Arial" panose="020B0604020202020204" pitchFamily="34" charset="0"/>
              </a:rPr>
              <a:t>Location: </a:t>
            </a:r>
            <a:r>
              <a:rPr lang="en-GB" sz="1200" b="0" dirty="0">
                <a:latin typeface="Arial" panose="020B0604020202020204" pitchFamily="34" charset="0"/>
                <a:cs typeface="Arial" panose="020B0604020202020204" pitchFamily="34" charset="0"/>
              </a:rPr>
              <a:t>These requirements are designed to help consumers understand more about the service they can expect to receive. The information should be available in a clear and prominent place. While each website will be different, we do not want to see information hidden away in areas that are difficult to locate. Having carried out hundreds of web sweeps and become quite good at anticipating where firms may store information, we still receive complaints from firms who tell us that our web sweep is inaccurate. If we’re struggling to find the information following this exercise how easy will it be for a consumer?  </a:t>
            </a:r>
            <a:endParaRPr lang="en-GB" sz="1200" b="1" dirty="0">
              <a:latin typeface="Arial" panose="020B0604020202020204" pitchFamily="34" charset="0"/>
              <a:cs typeface="Arial"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704FE36F-B076-4CD3-BAFE-3C47D2FEAA34}" type="slidenum">
              <a:rPr lang="en-GB" smtClean="0"/>
              <a:t>8</a:t>
            </a:fld>
            <a:endParaRPr lang="en-GB" dirty="0"/>
          </a:p>
        </p:txBody>
      </p:sp>
    </p:spTree>
    <p:extLst>
      <p:ext uri="{BB962C8B-B14F-4D97-AF65-F5344CB8AC3E}">
        <p14:creationId xmlns:p14="http://schemas.microsoft.com/office/powerpoint/2010/main" val="3875562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Paul</a:t>
            </a:r>
          </a:p>
          <a:p>
            <a:endParaRPr lang="en-GB" dirty="0"/>
          </a:p>
          <a:p>
            <a:r>
              <a:rPr lang="en-GB" sz="1100" dirty="0">
                <a:latin typeface="Arial" panose="020B0604020202020204" pitchFamily="34" charset="0"/>
                <a:cs typeface="Arial" panose="020B0604020202020204" pitchFamily="34" charset="0"/>
              </a:rPr>
              <a:t>Do your links work?</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Is the information ACTUALLY published on your website?</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If more than one individual has been responsible for producing the information, do all of the parts make sense and are they compliant? For example if individuals in separate departments are responsible for information on the website are they both accurate and useful? We regularly find firms providing mixed levels of information about different work areas. </a:t>
            </a:r>
          </a:p>
          <a:p>
            <a:endParaRPr lang="en-GB" sz="1100" dirty="0">
              <a:latin typeface="Arial" panose="020B0604020202020204" pitchFamily="34" charset="0"/>
              <a:cs typeface="Arial" panose="020B0604020202020204" pitchFamily="34" charset="0"/>
            </a:endParaRPr>
          </a:p>
          <a:p>
            <a:r>
              <a:rPr lang="en-GB" sz="1100" dirty="0">
                <a:latin typeface="Arial" panose="020B0604020202020204" pitchFamily="34" charset="0"/>
                <a:cs typeface="Arial" panose="020B0604020202020204" pitchFamily="34" charset="0"/>
              </a:rPr>
              <a:t>Also, consider what areas you are providing information about. We regularly see websites which contain a brief reference to a specific area of work “We also carry out debt collection work. Please contact our office to discuss this further.” If you publish that you work in an area in passing, we expect to see all of the relevant information provided.  </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704FE36F-B076-4CD3-BAFE-3C47D2FEAA34}" type="slidenum">
              <a:rPr lang="en-GB" smtClean="0"/>
              <a:t>9</a:t>
            </a:fld>
            <a:endParaRPr lang="en-GB" dirty="0"/>
          </a:p>
        </p:txBody>
      </p:sp>
    </p:spTree>
    <p:extLst>
      <p:ext uri="{BB962C8B-B14F-4D97-AF65-F5344CB8AC3E}">
        <p14:creationId xmlns:p14="http://schemas.microsoft.com/office/powerpoint/2010/main" val="5275637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I:\mydocs\Images\square-background\sra_background_cubes_red_option.jpg"/>
          <p:cNvPicPr>
            <a:picLocks noChangeAspect="1" noChangeArrowheads="1"/>
          </p:cNvPicPr>
          <p:nvPr userDrawn="1"/>
        </p:nvPicPr>
        <p:blipFill>
          <a:blip r:embed="rId2" cstate="print"/>
          <a:srcRect l="8440"/>
          <a:stretch>
            <a:fillRect/>
          </a:stretch>
        </p:blipFill>
        <p:spPr bwMode="auto">
          <a:xfrm flipH="1" flipV="1">
            <a:off x="4420487" y="987574"/>
            <a:ext cx="4723507" cy="4155926"/>
          </a:xfrm>
          <a:prstGeom prst="rect">
            <a:avLst/>
          </a:prstGeom>
          <a:noFill/>
          <a:ln w="9525">
            <a:noFill/>
            <a:miter lim="800000"/>
            <a:headEnd/>
            <a:tailEnd/>
          </a:ln>
        </p:spPr>
      </p:pic>
      <p:pic>
        <p:nvPicPr>
          <p:cNvPr id="5" name="Picture 2" descr="I:\red-banner.jpg"/>
          <p:cNvPicPr>
            <a:picLocks noChangeAspect="1" noChangeArrowheads="1"/>
          </p:cNvPicPr>
          <p:nvPr userDrawn="1"/>
        </p:nvPicPr>
        <p:blipFill>
          <a:blip r:embed="rId3" cstate="print"/>
          <a:srcRect/>
          <a:stretch>
            <a:fillRect/>
          </a:stretch>
        </p:blipFill>
        <p:spPr bwMode="auto">
          <a:xfrm>
            <a:off x="0" y="0"/>
            <a:ext cx="9144000" cy="1020763"/>
          </a:xfrm>
          <a:prstGeom prst="rect">
            <a:avLst/>
          </a:prstGeom>
          <a:noFill/>
          <a:ln w="9525">
            <a:noFill/>
            <a:miter lim="800000"/>
            <a:headEnd/>
            <a:tailEnd/>
          </a:ln>
        </p:spPr>
      </p:pic>
      <p:pic>
        <p:nvPicPr>
          <p:cNvPr id="6" name="Picture 3" descr="I:\mydocs\Images\logos\sra-white-logo.png"/>
          <p:cNvPicPr>
            <a:picLocks noChangeAspect="1" noChangeArrowheads="1"/>
          </p:cNvPicPr>
          <p:nvPr userDrawn="1"/>
        </p:nvPicPr>
        <p:blipFill>
          <a:blip r:embed="rId4" cstate="print"/>
          <a:srcRect/>
          <a:stretch>
            <a:fillRect/>
          </a:stretch>
        </p:blipFill>
        <p:spPr bwMode="auto">
          <a:xfrm>
            <a:off x="7164388" y="176213"/>
            <a:ext cx="1655762" cy="661987"/>
          </a:xfrm>
          <a:prstGeom prst="rect">
            <a:avLst/>
          </a:prstGeom>
          <a:noFill/>
          <a:ln w="9525">
            <a:noFill/>
            <a:miter lim="800000"/>
            <a:headEnd/>
            <a:tailEnd/>
          </a:ln>
        </p:spPr>
      </p:pic>
      <p:sp>
        <p:nvSpPr>
          <p:cNvPr id="60418" name="Rectangle 2"/>
          <p:cNvSpPr>
            <a:spLocks noGrp="1" noChangeArrowheads="1"/>
          </p:cNvSpPr>
          <p:nvPr>
            <p:ph type="ctrTitle"/>
          </p:nvPr>
        </p:nvSpPr>
        <p:spPr>
          <a:xfrm>
            <a:off x="1692275" y="1491854"/>
            <a:ext cx="6694488" cy="1102519"/>
          </a:xfrm>
        </p:spPr>
        <p:txBody>
          <a:bodyPr/>
          <a:lstStyle>
            <a:lvl1pPr algn="ctr">
              <a:defRPr>
                <a:solidFill>
                  <a:schemeClr val="tx1">
                    <a:lumMod val="85000"/>
                    <a:lumOff val="15000"/>
                  </a:schemeClr>
                </a:solidFill>
              </a:defRPr>
            </a:lvl1pPr>
          </a:lstStyle>
          <a:p>
            <a:r>
              <a:rPr lang="en-US"/>
              <a:t>Click to edit Master title style</a:t>
            </a:r>
            <a:endParaRPr lang="en-GB" dirty="0"/>
          </a:p>
        </p:txBody>
      </p:sp>
      <p:sp>
        <p:nvSpPr>
          <p:cNvPr id="60419" name="Rectangle 3"/>
          <p:cNvSpPr>
            <a:spLocks noGrp="1" noChangeArrowheads="1"/>
          </p:cNvSpPr>
          <p:nvPr>
            <p:ph type="subTitle" idx="1"/>
          </p:nvPr>
        </p:nvSpPr>
        <p:spPr>
          <a:xfrm>
            <a:off x="1763714" y="2842022"/>
            <a:ext cx="6624637" cy="1314450"/>
          </a:xfrm>
        </p:spPr>
        <p:txBody>
          <a:bodyPr/>
          <a:lstStyle>
            <a:lvl1pPr marL="0" indent="0" algn="ctr">
              <a:buFontTx/>
              <a:buNone/>
              <a:defRPr>
                <a:solidFill>
                  <a:schemeClr val="tx1">
                    <a:lumMod val="85000"/>
                    <a:lumOff val="15000"/>
                  </a:schemeClr>
                </a:solidFill>
              </a:defRPr>
            </a:lvl1pPr>
          </a:lstStyle>
          <a:p>
            <a:r>
              <a:rPr lang="en-US"/>
              <a:t>Click to edit Master subtitle style</a:t>
            </a:r>
            <a:endParaRPr lang="en-GB" dirty="0"/>
          </a:p>
        </p:txBody>
      </p:sp>
      <p:sp>
        <p:nvSpPr>
          <p:cNvPr id="2" name="Slide Number Placeholder 1">
            <a:extLst>
              <a:ext uri="{FF2B5EF4-FFF2-40B4-BE49-F238E27FC236}">
                <a16:creationId xmlns:a16="http://schemas.microsoft.com/office/drawing/2014/main" id="{85DD6084-95A3-4BB7-8923-648A28983EC1}"/>
              </a:ext>
            </a:extLst>
          </p:cNvPr>
          <p:cNvSpPr>
            <a:spLocks noGrp="1"/>
          </p:cNvSpPr>
          <p:nvPr>
            <p:ph type="sldNum" sz="quarter" idx="10"/>
          </p:nvPr>
        </p:nvSpPr>
        <p:spPr/>
        <p:txBody>
          <a:bodyPr/>
          <a:lstStyle/>
          <a:p>
            <a:fld id="{71556916-3026-4832-9292-F5DD05CE6D2D}" type="slidenum">
              <a:rPr lang="en-GB" smtClean="0"/>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19926" y="94060"/>
            <a:ext cx="1895475" cy="469225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1331913" y="94060"/>
            <a:ext cx="5535612" cy="469225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2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1331913" y="1428750"/>
            <a:ext cx="3714750"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199064" y="1428750"/>
            <a:ext cx="3716337" cy="3357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endParaRPr lang="en-GB" noProof="0"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I:\red-banner.jpg"/>
          <p:cNvPicPr>
            <a:picLocks noChangeAspect="1" noChangeArrowheads="1"/>
          </p:cNvPicPr>
          <p:nvPr userDrawn="1"/>
        </p:nvPicPr>
        <p:blipFill>
          <a:blip r:embed="rId13" cstate="print"/>
          <a:srcRect/>
          <a:stretch>
            <a:fillRect/>
          </a:stretch>
        </p:blipFill>
        <p:spPr bwMode="auto">
          <a:xfrm>
            <a:off x="0" y="0"/>
            <a:ext cx="9144000" cy="1020763"/>
          </a:xfrm>
          <a:prstGeom prst="rect">
            <a:avLst/>
          </a:prstGeom>
          <a:noFill/>
          <a:ln w="9525">
            <a:noFill/>
            <a:miter lim="800000"/>
            <a:headEnd/>
            <a:tailEnd/>
          </a:ln>
        </p:spPr>
      </p:pic>
      <p:sp>
        <p:nvSpPr>
          <p:cNvPr id="1027" name="Rectangle 2"/>
          <p:cNvSpPr>
            <a:spLocks noGrp="1" noChangeArrowheads="1"/>
          </p:cNvSpPr>
          <p:nvPr>
            <p:ph type="title"/>
          </p:nvPr>
        </p:nvSpPr>
        <p:spPr bwMode="auto">
          <a:xfrm>
            <a:off x="250825" y="195263"/>
            <a:ext cx="489585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Title of presentation</a:t>
            </a:r>
          </a:p>
        </p:txBody>
      </p:sp>
      <p:sp>
        <p:nvSpPr>
          <p:cNvPr id="1028" name="Rectangle 3"/>
          <p:cNvSpPr>
            <a:spLocks noGrp="1" noChangeArrowheads="1"/>
          </p:cNvSpPr>
          <p:nvPr>
            <p:ph type="body" idx="1"/>
          </p:nvPr>
        </p:nvSpPr>
        <p:spPr bwMode="auto">
          <a:xfrm>
            <a:off x="250825" y="1419225"/>
            <a:ext cx="8642350" cy="3357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9" name="Picture 3" descr="I:\mydocs\Images\logos\sra-white-logo.png"/>
          <p:cNvPicPr>
            <a:picLocks noChangeAspect="1" noChangeArrowheads="1"/>
          </p:cNvPicPr>
          <p:nvPr userDrawn="1"/>
        </p:nvPicPr>
        <p:blipFill>
          <a:blip r:embed="rId14" cstate="print"/>
          <a:srcRect/>
          <a:stretch>
            <a:fillRect/>
          </a:stretch>
        </p:blipFill>
        <p:spPr bwMode="auto">
          <a:xfrm>
            <a:off x="7164388" y="176213"/>
            <a:ext cx="1655762" cy="661987"/>
          </a:xfrm>
          <a:prstGeom prst="rect">
            <a:avLst/>
          </a:prstGeom>
          <a:noFill/>
          <a:ln w="9525">
            <a:noFill/>
            <a:miter lim="800000"/>
            <a:headEnd/>
            <a:tailEnd/>
          </a:ln>
        </p:spPr>
      </p:pic>
      <p:sp>
        <p:nvSpPr>
          <p:cNvPr id="2" name="Slide Number Placeholder 1">
            <a:extLst>
              <a:ext uri="{FF2B5EF4-FFF2-40B4-BE49-F238E27FC236}">
                <a16:creationId xmlns:a16="http://schemas.microsoft.com/office/drawing/2014/main" id="{EE41A35C-E00E-4B04-97F8-B4BE76AEA5DA}"/>
              </a:ext>
            </a:extLst>
          </p:cNvPr>
          <p:cNvSpPr>
            <a:spLocks noGrp="1"/>
          </p:cNvSpPr>
          <p:nvPr>
            <p:ph type="sldNum" sz="quarter" idx="4"/>
          </p:nvPr>
        </p:nvSpPr>
        <p:spPr>
          <a:xfrm>
            <a:off x="6457950" y="4767263"/>
            <a:ext cx="2057400" cy="274637"/>
          </a:xfrm>
          <a:prstGeom prst="rect">
            <a:avLst/>
          </a:prstGeom>
        </p:spPr>
        <p:txBody>
          <a:bodyPr vert="horz" lIns="91440" tIns="45720" rIns="91440" bIns="45720" rtlCol="0" anchor="ctr"/>
          <a:lstStyle>
            <a:lvl1pPr algn="r">
              <a:defRPr sz="1200">
                <a:solidFill>
                  <a:schemeClr val="tx1">
                    <a:tint val="75000"/>
                  </a:schemeClr>
                </a:solidFill>
              </a:defRPr>
            </a:lvl1pPr>
          </a:lstStyle>
          <a:p>
            <a:fld id="{71556916-3026-4832-9292-F5DD05CE6D2D}"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719"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rtl="0" eaLnBrk="1" fontAlgn="base" hangingPunct="1">
        <a:spcBef>
          <a:spcPct val="0"/>
        </a:spcBef>
        <a:spcAft>
          <a:spcPct val="0"/>
        </a:spcAft>
        <a:defRPr sz="3200">
          <a:solidFill>
            <a:schemeClr val="bg1"/>
          </a:solidFill>
          <a:latin typeface="+mj-lt"/>
          <a:ea typeface="ＭＳ Ｐゴシック" charset="0"/>
          <a:cs typeface="ＭＳ Ｐゴシック" charset="0"/>
        </a:defRPr>
      </a:lvl1pPr>
      <a:lvl2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2pPr>
      <a:lvl3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3pPr>
      <a:lvl4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4pPr>
      <a:lvl5pPr algn="l" rtl="0" eaLnBrk="1" fontAlgn="base" hangingPunct="1">
        <a:spcBef>
          <a:spcPct val="0"/>
        </a:spcBef>
        <a:spcAft>
          <a:spcPct val="0"/>
        </a:spcAft>
        <a:defRPr sz="3200">
          <a:solidFill>
            <a:schemeClr val="bg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200">
          <a:solidFill>
            <a:schemeClr val="tx2"/>
          </a:solidFill>
          <a:latin typeface="Arial" charset="0"/>
        </a:defRPr>
      </a:lvl6pPr>
      <a:lvl7pPr marL="914400" algn="l" rtl="0" eaLnBrk="1" fontAlgn="base" hangingPunct="1">
        <a:spcBef>
          <a:spcPct val="0"/>
        </a:spcBef>
        <a:spcAft>
          <a:spcPct val="0"/>
        </a:spcAft>
        <a:defRPr sz="3200">
          <a:solidFill>
            <a:schemeClr val="tx2"/>
          </a:solidFill>
          <a:latin typeface="Arial" charset="0"/>
        </a:defRPr>
      </a:lvl7pPr>
      <a:lvl8pPr marL="1371600" algn="l" rtl="0" eaLnBrk="1" fontAlgn="base" hangingPunct="1">
        <a:spcBef>
          <a:spcPct val="0"/>
        </a:spcBef>
        <a:spcAft>
          <a:spcPct val="0"/>
        </a:spcAft>
        <a:defRPr sz="3200">
          <a:solidFill>
            <a:schemeClr val="tx2"/>
          </a:solidFill>
          <a:latin typeface="Arial" charset="0"/>
        </a:defRPr>
      </a:lvl8pPr>
      <a:lvl9pPr marL="1828800" algn="l" rtl="0" eaLnBrk="1" fontAlgn="base" hangingPunct="1">
        <a:spcBef>
          <a:spcPct val="0"/>
        </a:spcBef>
        <a:spcAft>
          <a:spcPct val="0"/>
        </a:spcAft>
        <a:defRPr sz="3200">
          <a:solidFill>
            <a:schemeClr val="tx2"/>
          </a:solidFill>
          <a:latin typeface="Arial" charset="0"/>
        </a:defRPr>
      </a:lvl9pPr>
    </p:titleStyle>
    <p:bodyStyle>
      <a:lvl1pPr marL="342900" indent="-342900" algn="l" rtl="0" eaLnBrk="1" fontAlgn="base" hangingPunct="1">
        <a:spcBef>
          <a:spcPct val="20000"/>
        </a:spcBef>
        <a:spcAft>
          <a:spcPct val="0"/>
        </a:spcAft>
        <a:buClr>
          <a:srgbClr val="9E1B34"/>
        </a:buClr>
        <a:buChar char="•"/>
        <a:defRPr sz="2800">
          <a:solidFill>
            <a:srgbClr val="262626"/>
          </a:solidFill>
          <a:latin typeface="+mn-lt"/>
          <a:ea typeface="ＭＳ Ｐゴシック" charset="0"/>
          <a:cs typeface="ＭＳ Ｐゴシック" charset="0"/>
        </a:defRPr>
      </a:lvl1pPr>
      <a:lvl2pPr marL="742950" indent="-285750" algn="l" rtl="0" eaLnBrk="1" fontAlgn="base" hangingPunct="1">
        <a:spcBef>
          <a:spcPct val="20000"/>
        </a:spcBef>
        <a:spcAft>
          <a:spcPct val="0"/>
        </a:spcAft>
        <a:buClr>
          <a:srgbClr val="9E1B34"/>
        </a:buClr>
        <a:buChar char="–"/>
        <a:defRPr sz="2400">
          <a:solidFill>
            <a:srgbClr val="262626"/>
          </a:solidFill>
          <a:latin typeface="+mn-lt"/>
          <a:ea typeface="ＭＳ Ｐゴシック" charset="0"/>
        </a:defRPr>
      </a:lvl2pPr>
      <a:lvl3pPr marL="1143000" indent="-228600" algn="l" rtl="0" eaLnBrk="1" fontAlgn="base" hangingPunct="1">
        <a:spcBef>
          <a:spcPct val="20000"/>
        </a:spcBef>
        <a:spcAft>
          <a:spcPct val="0"/>
        </a:spcAft>
        <a:buClr>
          <a:srgbClr val="9E1B34"/>
        </a:buClr>
        <a:buChar char="•"/>
        <a:defRPr sz="2000">
          <a:solidFill>
            <a:srgbClr val="262626"/>
          </a:solidFill>
          <a:latin typeface="+mn-lt"/>
          <a:ea typeface="ＭＳ Ｐゴシック" charset="0"/>
        </a:defRPr>
      </a:lvl3pPr>
      <a:lvl4pPr marL="1600200" indent="-228600" algn="l" rtl="0" eaLnBrk="1" fontAlgn="base" hangingPunct="1">
        <a:spcBef>
          <a:spcPct val="20000"/>
        </a:spcBef>
        <a:spcAft>
          <a:spcPct val="0"/>
        </a:spcAft>
        <a:buClr>
          <a:srgbClr val="9E1B34"/>
        </a:buClr>
        <a:buChar char="–"/>
        <a:defRPr>
          <a:solidFill>
            <a:srgbClr val="262626"/>
          </a:solidFill>
          <a:latin typeface="+mn-lt"/>
          <a:ea typeface="ＭＳ Ｐゴシック" charset="0"/>
        </a:defRPr>
      </a:lvl4pPr>
      <a:lvl5pPr marL="2057400" indent="-228600" algn="l" rtl="0" eaLnBrk="1" fontAlgn="base" hangingPunct="1">
        <a:spcBef>
          <a:spcPct val="20000"/>
        </a:spcBef>
        <a:spcAft>
          <a:spcPct val="0"/>
        </a:spcAft>
        <a:buClr>
          <a:srgbClr val="9E1B34"/>
        </a:buClr>
        <a:buChar char="»"/>
        <a:defRPr sz="1600">
          <a:solidFill>
            <a:srgbClr val="262626"/>
          </a:solidFill>
          <a:latin typeface="+mn-lt"/>
          <a:ea typeface="ＭＳ Ｐゴシック" charset="0"/>
        </a:defRPr>
      </a:lvl5pPr>
      <a:lvl6pPr marL="2514600" indent="-228600" algn="l" rtl="0" eaLnBrk="1" fontAlgn="base" hangingPunct="1">
        <a:spcBef>
          <a:spcPct val="20000"/>
        </a:spcBef>
        <a:spcAft>
          <a:spcPct val="0"/>
        </a:spcAft>
        <a:buClr>
          <a:srgbClr val="9E1B34"/>
        </a:buClr>
        <a:buChar char="»"/>
        <a:defRPr sz="1600">
          <a:solidFill>
            <a:schemeClr val="tx1"/>
          </a:solidFill>
          <a:latin typeface="+mn-lt"/>
        </a:defRPr>
      </a:lvl6pPr>
      <a:lvl7pPr marL="2971800" indent="-228600" algn="l" rtl="0" eaLnBrk="1" fontAlgn="base" hangingPunct="1">
        <a:spcBef>
          <a:spcPct val="20000"/>
        </a:spcBef>
        <a:spcAft>
          <a:spcPct val="0"/>
        </a:spcAft>
        <a:buClr>
          <a:srgbClr val="9E1B34"/>
        </a:buClr>
        <a:buChar char="»"/>
        <a:defRPr sz="1600">
          <a:solidFill>
            <a:schemeClr val="tx1"/>
          </a:solidFill>
          <a:latin typeface="+mn-lt"/>
        </a:defRPr>
      </a:lvl7pPr>
      <a:lvl8pPr marL="3429000" indent="-228600" algn="l" rtl="0" eaLnBrk="1" fontAlgn="base" hangingPunct="1">
        <a:spcBef>
          <a:spcPct val="20000"/>
        </a:spcBef>
        <a:spcAft>
          <a:spcPct val="0"/>
        </a:spcAft>
        <a:buClr>
          <a:srgbClr val="9E1B34"/>
        </a:buClr>
        <a:buChar char="»"/>
        <a:defRPr sz="1600">
          <a:solidFill>
            <a:schemeClr val="tx1"/>
          </a:solidFill>
          <a:latin typeface="+mn-lt"/>
        </a:defRPr>
      </a:lvl8pPr>
      <a:lvl9pPr marL="3886200" indent="-228600" algn="l" rtl="0" eaLnBrk="1" fontAlgn="base" hangingPunct="1">
        <a:spcBef>
          <a:spcPct val="20000"/>
        </a:spcBef>
        <a:spcAft>
          <a:spcPct val="0"/>
        </a:spcAft>
        <a:buClr>
          <a:srgbClr val="9E1B34"/>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slides/_rels/slide10.xml.rels><?xml version="1.0" encoding="UTF-8" standalone="yes"?>
<Relationships xmlns="http://schemas.openxmlformats.org/package/2006/relationships"><Relationship Id="rId3" Type="http://schemas.openxmlformats.org/officeDocument/2006/relationships/image" Target="../media/image49.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52.svg"/><Relationship Id="rId5" Type="http://schemas.openxmlformats.org/officeDocument/2006/relationships/image" Target="../media/image51.png"/><Relationship Id="rId4" Type="http://schemas.openxmlformats.org/officeDocument/2006/relationships/image" Target="../media/image50.svg"/></Relationships>
</file>

<file path=ppt/slides/_rels/slide11.xml.rels><?xml version="1.0" encoding="UTF-8" standalone="yes"?>
<Relationships xmlns="http://schemas.openxmlformats.org/package/2006/relationships"><Relationship Id="rId8" Type="http://schemas.openxmlformats.org/officeDocument/2006/relationships/image" Target="../media/image56.svg"/><Relationship Id="rId3" Type="http://schemas.openxmlformats.org/officeDocument/2006/relationships/hyperlink" Target="http://www.sra.org.uk/regs-resources" TargetMode="External"/><Relationship Id="rId7" Type="http://schemas.openxmlformats.org/officeDocument/2006/relationships/image" Target="../media/image55.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54.svg"/><Relationship Id="rId5" Type="http://schemas.openxmlformats.org/officeDocument/2006/relationships/image" Target="../media/image53.png"/><Relationship Id="rId10" Type="http://schemas.openxmlformats.org/officeDocument/2006/relationships/image" Target="../media/image58.svg"/><Relationship Id="rId4" Type="http://schemas.openxmlformats.org/officeDocument/2006/relationships/hyperlink" Target="mailto:transparencyrules@sra.org.uk" TargetMode="External"/><Relationship Id="rId9" Type="http://schemas.openxmlformats.org/officeDocument/2006/relationships/image" Target="../media/image57.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64.svg"/><Relationship Id="rId3" Type="http://schemas.openxmlformats.org/officeDocument/2006/relationships/image" Target="../media/image59.png"/><Relationship Id="rId7" Type="http://schemas.openxmlformats.org/officeDocument/2006/relationships/image" Target="../media/image63.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2.svg"/><Relationship Id="rId5" Type="http://schemas.openxmlformats.org/officeDocument/2006/relationships/image" Target="../media/image61.png"/><Relationship Id="rId4" Type="http://schemas.openxmlformats.org/officeDocument/2006/relationships/image" Target="../media/image60.svg"/></Relationships>
</file>

<file path=ppt/slides/_rels/slide2.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3.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svg"/></Relationships>
</file>

<file path=ppt/slides/_rels/slide4.xml.rels><?xml version="1.0" encoding="UTF-8" standalone="yes"?>
<Relationships xmlns="http://schemas.openxmlformats.org/package/2006/relationships"><Relationship Id="rId8" Type="http://schemas.openxmlformats.org/officeDocument/2006/relationships/image" Target="../media/image29.sv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27.svg"/><Relationship Id="rId5" Type="http://schemas.openxmlformats.org/officeDocument/2006/relationships/image" Target="../media/image26.png"/><Relationship Id="rId4" Type="http://schemas.openxmlformats.org/officeDocument/2006/relationships/image" Target="../media/image25.svg"/></Relationships>
</file>

<file path=ppt/slides/_rels/slide5.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33.svg"/><Relationship Id="rId5" Type="http://schemas.openxmlformats.org/officeDocument/2006/relationships/image" Target="../media/image32.png"/><Relationship Id="rId4" Type="http://schemas.openxmlformats.org/officeDocument/2006/relationships/image" Target="../media/image31.svg"/></Relationships>
</file>

<file path=ppt/slides/_rels/slide6.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5.svg"/></Relationships>
</file>

<file path=ppt/slides/_rels/slide7.xml.rels><?xml version="1.0" encoding="UTF-8" standalone="yes"?>
<Relationships xmlns="http://schemas.openxmlformats.org/package/2006/relationships"><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41.svg"/><Relationship Id="rId5" Type="http://schemas.openxmlformats.org/officeDocument/2006/relationships/image" Target="../media/image40.png"/><Relationship Id="rId4" Type="http://schemas.openxmlformats.org/officeDocument/2006/relationships/image" Target="../media/image39.svg"/></Relationships>
</file>

<file path=ppt/slides/_rels/slide8.xml.rels><?xml version="1.0" encoding="UTF-8" standalone="yes"?>
<Relationships xmlns="http://schemas.openxmlformats.org/package/2006/relationships"><Relationship Id="rId8" Type="http://schemas.openxmlformats.org/officeDocument/2006/relationships/image" Target="../media/image48.svg"/><Relationship Id="rId3" Type="http://schemas.openxmlformats.org/officeDocument/2006/relationships/image" Target="../media/image43.png"/><Relationship Id="rId7" Type="http://schemas.openxmlformats.org/officeDocument/2006/relationships/image" Target="../media/image4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46.svg"/><Relationship Id="rId5" Type="http://schemas.openxmlformats.org/officeDocument/2006/relationships/image" Target="../media/image45.png"/><Relationship Id="rId4" Type="http://schemas.openxmlformats.org/officeDocument/2006/relationships/image" Target="../media/image44.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51520" y="195486"/>
            <a:ext cx="6840760" cy="857250"/>
          </a:xfrm>
        </p:spPr>
        <p:txBody>
          <a:bodyPr/>
          <a:lstStyle/>
          <a:p>
            <a:pPr eaLnBrk="1" hangingPunct="1"/>
            <a:r>
              <a:rPr lang="en-GB" dirty="0">
                <a:ea typeface="ＭＳ Ｐゴシック" pitchFamily="34" charset="-128"/>
              </a:rPr>
              <a:t>What we have done</a:t>
            </a:r>
          </a:p>
        </p:txBody>
      </p:sp>
      <p:sp>
        <p:nvSpPr>
          <p:cNvPr id="4" name="TextBox 3">
            <a:extLst>
              <a:ext uri="{FF2B5EF4-FFF2-40B4-BE49-F238E27FC236}">
                <a16:creationId xmlns:a16="http://schemas.microsoft.com/office/drawing/2014/main" id="{6C4C9F33-1C07-4CFC-856E-8BEC1842B093}"/>
              </a:ext>
            </a:extLst>
          </p:cNvPr>
          <p:cNvSpPr txBox="1"/>
          <p:nvPr/>
        </p:nvSpPr>
        <p:spPr>
          <a:xfrm>
            <a:off x="275018" y="1131590"/>
            <a:ext cx="8621260" cy="40011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effectLst/>
                <a:uLnTx/>
                <a:uFillTx/>
                <a:latin typeface="Arial" charset="0"/>
                <a:ea typeface="ＭＳ Ｐゴシック" pitchFamily="34" charset="-128"/>
                <a:cs typeface="+mn-cs"/>
              </a:rPr>
              <a:t>Firms we regulate publish:</a:t>
            </a:r>
          </a:p>
        </p:txBody>
      </p:sp>
      <p:sp>
        <p:nvSpPr>
          <p:cNvPr id="12" name="TextBox 11">
            <a:extLst>
              <a:ext uri="{FF2B5EF4-FFF2-40B4-BE49-F238E27FC236}">
                <a16:creationId xmlns:a16="http://schemas.microsoft.com/office/drawing/2014/main" id="{565A46BE-9532-4E64-A5DD-C32C600FEECD}"/>
              </a:ext>
            </a:extLst>
          </p:cNvPr>
          <p:cNvSpPr txBox="1"/>
          <p:nvPr/>
        </p:nvSpPr>
        <p:spPr>
          <a:xfrm>
            <a:off x="4778558" y="1721874"/>
            <a:ext cx="4243481" cy="461665"/>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400" b="1" i="0" u="none" strike="noStrike" kern="1200" cap="none" spc="0" normalizeH="0" baseline="0" noProof="0" dirty="0">
                <a:ln>
                  <a:noFill/>
                </a:ln>
                <a:solidFill>
                  <a:srgbClr val="FFFFFF"/>
                </a:solidFill>
                <a:effectLst/>
                <a:uLnTx/>
                <a:uFillTx/>
                <a:latin typeface="Arial" charset="0"/>
                <a:ea typeface="ＭＳ Ｐゴシック" pitchFamily="34" charset="-128"/>
                <a:cs typeface="+mn-cs"/>
              </a:rPr>
              <a:t>Firms will do:</a:t>
            </a:r>
          </a:p>
        </p:txBody>
      </p:sp>
      <p:sp>
        <p:nvSpPr>
          <p:cNvPr id="23" name="Rectangle: Rounded Corners 22">
            <a:extLst>
              <a:ext uri="{FF2B5EF4-FFF2-40B4-BE49-F238E27FC236}">
                <a16:creationId xmlns:a16="http://schemas.microsoft.com/office/drawing/2014/main" id="{0800C61A-8871-4E62-BBE0-BCB9A17073A8}"/>
              </a:ext>
            </a:extLst>
          </p:cNvPr>
          <p:cNvSpPr/>
          <p:nvPr/>
        </p:nvSpPr>
        <p:spPr bwMode="auto">
          <a:xfrm>
            <a:off x="275019" y="1129123"/>
            <a:ext cx="8684424" cy="1682231"/>
          </a:xfrm>
          <a:prstGeom prst="roundRect">
            <a:avLst>
              <a:gd name="adj" fmla="val 8813"/>
            </a:avLst>
          </a:prstGeom>
          <a:no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
                <a:srgbClr val="FFFFFF"/>
              </a:buClr>
              <a:buSzTx/>
              <a:buFontTx/>
              <a:buNone/>
              <a:tabLst/>
              <a:defRPr/>
            </a:pPr>
            <a:endParaRPr kumimoji="0" lang="en-GB" sz="2400" b="0" i="0" u="none" strike="noStrike" kern="1200" cap="none" spc="0" normalizeH="0" baseline="0" noProof="0" dirty="0">
              <a:ln>
                <a:noFill/>
              </a:ln>
              <a:solidFill>
                <a:srgbClr val="000000">
                  <a:lumMod val="75000"/>
                  <a:lumOff val="25000"/>
                </a:srgbClr>
              </a:solidFill>
              <a:effectLst/>
              <a:uLnTx/>
              <a:uFillTx/>
              <a:latin typeface="Arial" charset="0"/>
              <a:ea typeface="ＭＳ Ｐゴシック" pitchFamily="34" charset="-128"/>
              <a:cs typeface="+mn-cs"/>
            </a:endParaRPr>
          </a:p>
        </p:txBody>
      </p:sp>
      <p:sp>
        <p:nvSpPr>
          <p:cNvPr id="24" name="Rectangle: Rounded Corners 23">
            <a:extLst>
              <a:ext uri="{FF2B5EF4-FFF2-40B4-BE49-F238E27FC236}">
                <a16:creationId xmlns:a16="http://schemas.microsoft.com/office/drawing/2014/main" id="{6D836DEE-260E-4E68-86D5-3BB665BF20EB}"/>
              </a:ext>
            </a:extLst>
          </p:cNvPr>
          <p:cNvSpPr/>
          <p:nvPr/>
        </p:nvSpPr>
        <p:spPr bwMode="auto">
          <a:xfrm>
            <a:off x="275019" y="2919477"/>
            <a:ext cx="8621260" cy="1815972"/>
          </a:xfrm>
          <a:prstGeom prst="roundRect">
            <a:avLst>
              <a:gd name="adj" fmla="val 8813"/>
            </a:avLst>
          </a:prstGeom>
          <a:no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
                <a:srgbClr val="FFFFFF"/>
              </a:buClr>
              <a:buSzTx/>
              <a:buFontTx/>
              <a:buNone/>
              <a:tabLst/>
              <a:defRPr/>
            </a:pPr>
            <a:endParaRPr kumimoji="0" lang="en-GB" sz="2400" b="0" i="0" u="none" strike="noStrike" kern="1200" cap="none" spc="0" normalizeH="0" baseline="0" noProof="0" dirty="0">
              <a:ln>
                <a:noFill/>
              </a:ln>
              <a:solidFill>
                <a:srgbClr val="000000">
                  <a:lumMod val="75000"/>
                  <a:lumOff val="25000"/>
                </a:srgbClr>
              </a:solidFill>
              <a:effectLst/>
              <a:uLnTx/>
              <a:uFillTx/>
              <a:latin typeface="Arial" charset="0"/>
              <a:ea typeface="ＭＳ Ｐゴシック" pitchFamily="34" charset="-128"/>
              <a:cs typeface="+mn-cs"/>
            </a:endParaRPr>
          </a:p>
        </p:txBody>
      </p:sp>
      <p:sp>
        <p:nvSpPr>
          <p:cNvPr id="25" name="TextBox 24">
            <a:extLst>
              <a:ext uri="{FF2B5EF4-FFF2-40B4-BE49-F238E27FC236}">
                <a16:creationId xmlns:a16="http://schemas.microsoft.com/office/drawing/2014/main" id="{05E027CB-DE49-44FA-98A0-1B20F94C5B26}"/>
              </a:ext>
            </a:extLst>
          </p:cNvPr>
          <p:cNvSpPr txBox="1"/>
          <p:nvPr/>
        </p:nvSpPr>
        <p:spPr>
          <a:xfrm>
            <a:off x="249619" y="2935454"/>
            <a:ext cx="8621261" cy="40011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2000" b="1" i="0" u="none" strike="noStrike" kern="1200" cap="none" spc="0" normalizeH="0" baseline="0" noProof="0" dirty="0">
                <a:ln>
                  <a:noFill/>
                </a:ln>
                <a:effectLst/>
                <a:uLnTx/>
                <a:uFillTx/>
                <a:latin typeface="Arial" charset="0"/>
                <a:ea typeface="ＭＳ Ｐゴシック" pitchFamily="34" charset="-128"/>
                <a:cs typeface="+mn-cs"/>
              </a:rPr>
              <a:t>We </a:t>
            </a:r>
            <a:r>
              <a:rPr lang="en-GB" sz="2000" b="1" dirty="0"/>
              <a:t>have</a:t>
            </a:r>
            <a:r>
              <a:rPr kumimoji="0" lang="en-GB" sz="2000" b="1" i="0" u="none" strike="noStrike" kern="1200" cap="none" spc="0" normalizeH="0" baseline="0" noProof="0" dirty="0">
                <a:ln>
                  <a:noFill/>
                </a:ln>
                <a:effectLst/>
                <a:uLnTx/>
                <a:uFillTx/>
                <a:latin typeface="Arial" charset="0"/>
                <a:ea typeface="ＭＳ Ｐゴシック" pitchFamily="34" charset="-128"/>
                <a:cs typeface="+mn-cs"/>
              </a:rPr>
              <a:t>:</a:t>
            </a:r>
          </a:p>
        </p:txBody>
      </p:sp>
      <p:pic>
        <p:nvPicPr>
          <p:cNvPr id="10" name="Graphic 9" descr="Monitor">
            <a:extLst>
              <a:ext uri="{FF2B5EF4-FFF2-40B4-BE49-F238E27FC236}">
                <a16:creationId xmlns:a16="http://schemas.microsoft.com/office/drawing/2014/main" id="{72F724FB-B8C8-438F-BE00-DF2680FDD8C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545189" y="3046919"/>
            <a:ext cx="896406" cy="914400"/>
          </a:xfrm>
          <a:prstGeom prst="rect">
            <a:avLst/>
          </a:prstGeom>
        </p:spPr>
      </p:pic>
      <p:sp>
        <p:nvSpPr>
          <p:cNvPr id="26" name="TextBox 25">
            <a:extLst>
              <a:ext uri="{FF2B5EF4-FFF2-40B4-BE49-F238E27FC236}">
                <a16:creationId xmlns:a16="http://schemas.microsoft.com/office/drawing/2014/main" id="{7F41D175-2314-49BE-BC7D-4CAEAFE8792D}"/>
              </a:ext>
            </a:extLst>
          </p:cNvPr>
          <p:cNvSpPr txBox="1"/>
          <p:nvPr/>
        </p:nvSpPr>
        <p:spPr>
          <a:xfrm>
            <a:off x="5374172" y="3836118"/>
            <a:ext cx="3316665" cy="92333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Launched a digital register about firms and solicitors</a:t>
            </a:r>
          </a:p>
        </p:txBody>
      </p:sp>
      <p:sp>
        <p:nvSpPr>
          <p:cNvPr id="31" name="TextBox 30">
            <a:extLst>
              <a:ext uri="{FF2B5EF4-FFF2-40B4-BE49-F238E27FC236}">
                <a16:creationId xmlns:a16="http://schemas.microsoft.com/office/drawing/2014/main" id="{8F4544EA-8CF5-4004-BBB3-958F3117856B}"/>
              </a:ext>
            </a:extLst>
          </p:cNvPr>
          <p:cNvSpPr txBox="1"/>
          <p:nvPr/>
        </p:nvSpPr>
        <p:spPr>
          <a:xfrm>
            <a:off x="766546" y="2224992"/>
            <a:ext cx="3143095" cy="64633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Show price + description of key services</a:t>
            </a:r>
          </a:p>
        </p:txBody>
      </p:sp>
      <p:sp>
        <p:nvSpPr>
          <p:cNvPr id="32" name="TextBox 31">
            <a:extLst>
              <a:ext uri="{FF2B5EF4-FFF2-40B4-BE49-F238E27FC236}">
                <a16:creationId xmlns:a16="http://schemas.microsoft.com/office/drawing/2014/main" id="{69D0D0CB-6EA3-46CA-A1AE-6E701B66FCCB}"/>
              </a:ext>
            </a:extLst>
          </p:cNvPr>
          <p:cNvSpPr txBox="1"/>
          <p:nvPr/>
        </p:nvSpPr>
        <p:spPr>
          <a:xfrm>
            <a:off x="184557" y="2202701"/>
            <a:ext cx="8593962" cy="64633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		 </a:t>
            </a:r>
            <a:r>
              <a:rPr lang="en-GB" sz="1800" dirty="0">
                <a:solidFill>
                  <a:srgbClr val="000000"/>
                </a:solidFill>
              </a:rPr>
              <a:t>			Complaints procedure </a:t>
            </a:r>
            <a:r>
              <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(including to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		   			the Legal Ombudsman and to SRA)</a:t>
            </a:r>
          </a:p>
        </p:txBody>
      </p:sp>
      <p:sp>
        <p:nvSpPr>
          <p:cNvPr id="33" name="TextBox 32">
            <a:extLst>
              <a:ext uri="{FF2B5EF4-FFF2-40B4-BE49-F238E27FC236}">
                <a16:creationId xmlns:a16="http://schemas.microsoft.com/office/drawing/2014/main" id="{6C112EC7-2B2B-4BEB-82AF-CC42FBA6283F}"/>
              </a:ext>
            </a:extLst>
          </p:cNvPr>
          <p:cNvSpPr txBox="1"/>
          <p:nvPr/>
        </p:nvSpPr>
        <p:spPr>
          <a:xfrm>
            <a:off x="453163" y="4108121"/>
            <a:ext cx="3528392" cy="646331"/>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rPr>
              <a:t>Created a clickable logo </a:t>
            </a:r>
            <a:r>
              <a:rPr lang="en-GB" sz="1800" dirty="0">
                <a:solidFill>
                  <a:srgbClr val="000000"/>
                </a:solidFill>
              </a:rPr>
              <a:t>for firms to use on their website </a:t>
            </a:r>
            <a:endParaRPr kumimoji="0" lang="en-GB" sz="1800" b="0" i="0" u="none" strike="noStrike" kern="1200" cap="none" spc="0" normalizeH="0" baseline="0" noProof="0" dirty="0">
              <a:ln>
                <a:noFill/>
              </a:ln>
              <a:solidFill>
                <a:srgbClr val="000000"/>
              </a:solidFill>
              <a:effectLst/>
              <a:uLnTx/>
              <a:uFillTx/>
              <a:latin typeface="Arial" charset="0"/>
              <a:ea typeface="ＭＳ Ｐゴシック" pitchFamily="34" charset="-128"/>
              <a:cs typeface="+mn-cs"/>
            </a:endParaRPr>
          </a:p>
        </p:txBody>
      </p:sp>
      <p:pic>
        <p:nvPicPr>
          <p:cNvPr id="35" name="Graphic 34" descr="Document">
            <a:extLst>
              <a:ext uri="{FF2B5EF4-FFF2-40B4-BE49-F238E27FC236}">
                <a16:creationId xmlns:a16="http://schemas.microsoft.com/office/drawing/2014/main" id="{424FB0A1-4051-4408-B1DF-570E65F4F0C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94581" y="1438244"/>
            <a:ext cx="843512" cy="843512"/>
          </a:xfrm>
          <a:prstGeom prst="rect">
            <a:avLst/>
          </a:prstGeom>
        </p:spPr>
      </p:pic>
      <p:sp>
        <p:nvSpPr>
          <p:cNvPr id="36" name="TextBox 35">
            <a:extLst>
              <a:ext uri="{FF2B5EF4-FFF2-40B4-BE49-F238E27FC236}">
                <a16:creationId xmlns:a16="http://schemas.microsoft.com/office/drawing/2014/main" id="{CFFD72F7-9029-4055-89A2-4C040DABCE1B}"/>
              </a:ext>
            </a:extLst>
          </p:cNvPr>
          <p:cNvSpPr txBox="1"/>
          <p:nvPr/>
        </p:nvSpPr>
        <p:spPr>
          <a:xfrm>
            <a:off x="2019740" y="1346738"/>
            <a:ext cx="898960" cy="923330"/>
          </a:xfrm>
          <a:prstGeom prst="rect">
            <a:avLst/>
          </a:prstGeom>
          <a:noFill/>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GB" sz="5400" b="1" i="0" u="none" strike="noStrike" kern="1200" cap="none" spc="0" normalizeH="0" baseline="0" noProof="0" dirty="0">
                <a:ln>
                  <a:noFill/>
                </a:ln>
                <a:solidFill>
                  <a:srgbClr val="9E1B34"/>
                </a:solidFill>
                <a:effectLst/>
                <a:uLnTx/>
                <a:uFillTx/>
                <a:latin typeface="Arial"/>
                <a:ea typeface="SimHei" panose="02010609060101010101" pitchFamily="49" charset="-122"/>
                <a:cs typeface="+mn-cs"/>
              </a:rPr>
              <a:t>£</a:t>
            </a:r>
          </a:p>
        </p:txBody>
      </p:sp>
      <p:pic>
        <p:nvPicPr>
          <p:cNvPr id="38" name="Graphic 37" descr="Speech">
            <a:extLst>
              <a:ext uri="{FF2B5EF4-FFF2-40B4-BE49-F238E27FC236}">
                <a16:creationId xmlns:a16="http://schemas.microsoft.com/office/drawing/2014/main" id="{80F8B795-D4A6-4E4F-801D-CE7AB390D48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24528" y="1336224"/>
            <a:ext cx="1015955" cy="1015955"/>
          </a:xfrm>
          <a:prstGeom prst="rect">
            <a:avLst/>
          </a:prstGeom>
        </p:spPr>
      </p:pic>
      <p:pic>
        <p:nvPicPr>
          <p:cNvPr id="41" name="Graphic 40" descr="Ribbon">
            <a:extLst>
              <a:ext uri="{FF2B5EF4-FFF2-40B4-BE49-F238E27FC236}">
                <a16:creationId xmlns:a16="http://schemas.microsoft.com/office/drawing/2014/main" id="{ED2F4180-564D-4BCA-ADF3-189F9BC96FE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497796" y="3135481"/>
            <a:ext cx="914400" cy="914400"/>
          </a:xfrm>
          <a:prstGeom prst="rect">
            <a:avLst/>
          </a:prstGeom>
        </p:spPr>
      </p:pic>
    </p:spTree>
    <p:extLst>
      <p:ext uri="{BB962C8B-B14F-4D97-AF65-F5344CB8AC3E}">
        <p14:creationId xmlns:p14="http://schemas.microsoft.com/office/powerpoint/2010/main" val="1676714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53858"/>
            <a:ext cx="7201496" cy="857250"/>
          </a:xfrm>
        </p:spPr>
        <p:txBody>
          <a:bodyPr/>
          <a:lstStyle/>
          <a:p>
            <a:r>
              <a:rPr lang="en-GB" dirty="0"/>
              <a:t>Engaging with firms</a:t>
            </a:r>
          </a:p>
        </p:txBody>
      </p:sp>
      <p:sp>
        <p:nvSpPr>
          <p:cNvPr id="3" name="Content Placeholder 2"/>
          <p:cNvSpPr>
            <a:spLocks noGrp="1"/>
          </p:cNvSpPr>
          <p:nvPr>
            <p:ph idx="1"/>
          </p:nvPr>
        </p:nvSpPr>
        <p:spPr/>
        <p:txBody>
          <a:bodyPr/>
          <a:lstStyle/>
          <a:p>
            <a:pPr marL="0" indent="0">
              <a:buNone/>
            </a:pPr>
            <a:endParaRPr lang="en-GB" dirty="0"/>
          </a:p>
          <a:p>
            <a:pPr marL="0" indent="0">
              <a:buNone/>
            </a:pPr>
            <a:r>
              <a:rPr lang="en-GB" dirty="0"/>
              <a:t>	  July 2020 – March 2021</a:t>
            </a:r>
          </a:p>
          <a:p>
            <a:pPr marL="0" indent="0">
              <a:buNone/>
            </a:pPr>
            <a:endParaRPr lang="en-GB" dirty="0"/>
          </a:p>
          <a:p>
            <a:pPr marL="0" indent="0">
              <a:buNone/>
            </a:pPr>
            <a:r>
              <a:rPr lang="en-GB" dirty="0"/>
              <a:t>	  2,000 firms </a:t>
            </a:r>
          </a:p>
          <a:p>
            <a:pPr marL="0" indent="0">
              <a:buNone/>
            </a:pPr>
            <a:endParaRPr lang="en-GB" dirty="0"/>
          </a:p>
          <a:p>
            <a:pPr marL="0" indent="0">
              <a:buNone/>
            </a:pPr>
            <a:r>
              <a:rPr lang="en-GB" dirty="0"/>
              <a:t>	</a:t>
            </a:r>
          </a:p>
        </p:txBody>
      </p:sp>
      <p:pic>
        <p:nvPicPr>
          <p:cNvPr id="5" name="Graphic 4" descr="Monthly calendar">
            <a:extLst>
              <a:ext uri="{FF2B5EF4-FFF2-40B4-BE49-F238E27FC236}">
                <a16:creationId xmlns:a16="http://schemas.microsoft.com/office/drawing/2014/main" id="{9471EFD4-B934-462A-8F46-A8A464419B3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3588" y="1778642"/>
            <a:ext cx="720080" cy="720080"/>
          </a:xfrm>
          <a:prstGeom prst="rect">
            <a:avLst/>
          </a:prstGeom>
        </p:spPr>
      </p:pic>
      <p:pic>
        <p:nvPicPr>
          <p:cNvPr id="6" name="Graphic 5" descr="Meeting">
            <a:extLst>
              <a:ext uri="{FF2B5EF4-FFF2-40B4-BE49-F238E27FC236}">
                <a16:creationId xmlns:a16="http://schemas.microsoft.com/office/drawing/2014/main" id="{3E13AB4C-03DC-4255-AEED-1C1DE866AF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7584" y="2610795"/>
            <a:ext cx="792088" cy="792088"/>
          </a:xfrm>
          <a:prstGeom prst="rect">
            <a:avLst/>
          </a:prstGeom>
        </p:spPr>
      </p:pic>
    </p:spTree>
    <p:extLst>
      <p:ext uri="{BB962C8B-B14F-4D97-AF65-F5344CB8AC3E}">
        <p14:creationId xmlns:p14="http://schemas.microsoft.com/office/powerpoint/2010/main" val="17728613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5" y="91566"/>
            <a:ext cx="4895850" cy="857250"/>
          </a:xfrm>
        </p:spPr>
        <p:txBody>
          <a:bodyPr/>
          <a:lstStyle/>
          <a:p>
            <a:r>
              <a:rPr lang="en-GB" dirty="0"/>
              <a:t>Support available </a:t>
            </a:r>
          </a:p>
        </p:txBody>
      </p:sp>
      <p:sp>
        <p:nvSpPr>
          <p:cNvPr id="3" name="Content Placeholder 2"/>
          <p:cNvSpPr>
            <a:spLocks noGrp="1"/>
          </p:cNvSpPr>
          <p:nvPr>
            <p:ph idx="1"/>
          </p:nvPr>
        </p:nvSpPr>
        <p:spPr/>
        <p:txBody>
          <a:bodyPr/>
          <a:lstStyle/>
          <a:p>
            <a:pPr marL="0" indent="0">
              <a:buNone/>
            </a:pPr>
            <a:r>
              <a:rPr lang="en-GB" dirty="0">
                <a:solidFill>
                  <a:schemeClr val="tx1"/>
                </a:solidFill>
              </a:rPr>
              <a:t>           Online guidance and </a:t>
            </a:r>
            <a:r>
              <a:rPr lang="en-US" dirty="0">
                <a:solidFill>
                  <a:schemeClr val="tx1"/>
                </a:solidFill>
              </a:rPr>
              <a:t>FAQs – </a:t>
            </a:r>
            <a:r>
              <a:rPr lang="en-US" dirty="0">
                <a:solidFill>
                  <a:schemeClr val="accent6">
                    <a:lumMod val="60000"/>
                    <a:lumOff val="40000"/>
                  </a:schemeClr>
                </a:solidFill>
                <a:hlinkClick r:id="rId3">
                  <a:extLst>
                    <a:ext uri="{A12FA001-AC4F-418D-AE19-62706E023703}">
                      <ahyp:hlinkClr xmlns:ahyp="http://schemas.microsoft.com/office/drawing/2018/hyperlinkcolor" val="tx"/>
                    </a:ext>
                  </a:extLst>
                </a:hlinkClick>
              </a:rPr>
              <a:t>sra.org.uk/regs-resources</a:t>
            </a:r>
            <a:r>
              <a:rPr lang="en-US" dirty="0">
                <a:solidFill>
                  <a:schemeClr val="accent6">
                    <a:lumMod val="60000"/>
                    <a:lumOff val="40000"/>
                  </a:schemeClr>
                </a:solidFill>
              </a:rPr>
              <a:t> </a:t>
            </a:r>
            <a:endParaRPr lang="en-GB" dirty="0">
              <a:solidFill>
                <a:schemeClr val="accent6">
                  <a:lumMod val="60000"/>
                  <a:lumOff val="40000"/>
                </a:schemeClr>
              </a:solidFill>
            </a:endParaRPr>
          </a:p>
          <a:p>
            <a:endParaRPr lang="en-GB" dirty="0">
              <a:solidFill>
                <a:schemeClr val="tx1"/>
              </a:solidFill>
            </a:endParaRPr>
          </a:p>
          <a:p>
            <a:pPr marL="0" indent="0">
              <a:buNone/>
            </a:pPr>
            <a:r>
              <a:rPr lang="en-GB" dirty="0">
                <a:solidFill>
                  <a:schemeClr val="tx1"/>
                </a:solidFill>
              </a:rPr>
              <a:t>	</a:t>
            </a:r>
          </a:p>
          <a:p>
            <a:pPr marL="0" indent="0">
              <a:buNone/>
            </a:pPr>
            <a:r>
              <a:rPr lang="en-GB" dirty="0">
                <a:solidFill>
                  <a:schemeClr val="tx1"/>
                </a:solidFill>
              </a:rPr>
              <a:t>	E</a:t>
            </a:r>
            <a:r>
              <a:rPr lang="en-US" dirty="0">
                <a:solidFill>
                  <a:schemeClr val="tx1"/>
                </a:solidFill>
              </a:rPr>
              <a:t>mail: </a:t>
            </a:r>
            <a:r>
              <a:rPr lang="en-US" dirty="0">
                <a:solidFill>
                  <a:schemeClr val="accent6">
                    <a:lumMod val="60000"/>
                    <a:lumOff val="40000"/>
                  </a:schemeClr>
                </a:solidFill>
                <a:hlinkClick r:id="rId4">
                  <a:extLst>
                    <a:ext uri="{A12FA001-AC4F-418D-AE19-62706E023703}">
                      <ahyp:hlinkClr xmlns:ahyp="http://schemas.microsoft.com/office/drawing/2018/hyperlinkcolor" val="tx"/>
                    </a:ext>
                  </a:extLst>
                </a:hlinkClick>
              </a:rPr>
              <a:t>transparencyrules@sra.org.uk</a:t>
            </a:r>
            <a:r>
              <a:rPr lang="en-US" dirty="0">
                <a:solidFill>
                  <a:schemeClr val="accent6">
                    <a:lumMod val="60000"/>
                    <a:lumOff val="40000"/>
                  </a:schemeClr>
                </a:solidFill>
              </a:rPr>
              <a:t> </a:t>
            </a:r>
            <a:endParaRPr lang="en-GB" dirty="0">
              <a:solidFill>
                <a:schemeClr val="accent6">
                  <a:lumMod val="60000"/>
                  <a:lumOff val="40000"/>
                </a:schemeClr>
              </a:solidFill>
            </a:endParaRPr>
          </a:p>
          <a:p>
            <a:pPr marL="0" indent="0">
              <a:buNone/>
            </a:pPr>
            <a:r>
              <a:rPr lang="en-GB" dirty="0">
                <a:solidFill>
                  <a:schemeClr val="tx1"/>
                </a:solidFill>
              </a:rPr>
              <a:t>	</a:t>
            </a:r>
          </a:p>
          <a:p>
            <a:pPr marL="0" indent="0">
              <a:buNone/>
            </a:pPr>
            <a:r>
              <a:rPr lang="en-GB" dirty="0">
                <a:solidFill>
                  <a:schemeClr val="tx1"/>
                </a:solidFill>
              </a:rPr>
              <a:t>	</a:t>
            </a:r>
          </a:p>
          <a:p>
            <a:pPr marL="0" indent="0">
              <a:buNone/>
            </a:pPr>
            <a:r>
              <a:rPr lang="en-GB" dirty="0">
                <a:solidFill>
                  <a:schemeClr val="tx1"/>
                </a:solidFill>
              </a:rPr>
              <a:t>	Professional Ethics helpline </a:t>
            </a:r>
          </a:p>
          <a:p>
            <a:endParaRPr lang="en-GB" dirty="0"/>
          </a:p>
        </p:txBody>
      </p:sp>
      <p:pic>
        <p:nvPicPr>
          <p:cNvPr id="6" name="Graphic 5" descr="Checklist">
            <a:extLst>
              <a:ext uri="{FF2B5EF4-FFF2-40B4-BE49-F238E27FC236}">
                <a16:creationId xmlns:a16="http://schemas.microsoft.com/office/drawing/2014/main" id="{2B9B920F-8AFB-4F0E-9DF6-66301669E03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7544" y="1275606"/>
            <a:ext cx="720080" cy="720080"/>
          </a:xfrm>
          <a:prstGeom prst="rect">
            <a:avLst/>
          </a:prstGeom>
        </p:spPr>
      </p:pic>
      <p:pic>
        <p:nvPicPr>
          <p:cNvPr id="7" name="Graphic 6" descr="Envelope">
            <a:extLst>
              <a:ext uri="{FF2B5EF4-FFF2-40B4-BE49-F238E27FC236}">
                <a16:creationId xmlns:a16="http://schemas.microsoft.com/office/drawing/2014/main" id="{08E9FD49-A94D-4556-B5AC-16EBEB4DBE1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27925" y="2571750"/>
            <a:ext cx="720080" cy="720080"/>
          </a:xfrm>
          <a:prstGeom prst="rect">
            <a:avLst/>
          </a:prstGeom>
        </p:spPr>
      </p:pic>
      <p:pic>
        <p:nvPicPr>
          <p:cNvPr id="9" name="Graphic 8" descr="Call center">
            <a:extLst>
              <a:ext uri="{FF2B5EF4-FFF2-40B4-BE49-F238E27FC236}">
                <a16:creationId xmlns:a16="http://schemas.microsoft.com/office/drawing/2014/main" id="{D014B517-81D9-4ADB-8D73-E16F2C2E595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27979" y="3867894"/>
            <a:ext cx="680461" cy="680461"/>
          </a:xfrm>
          <a:prstGeom prst="rect">
            <a:avLst/>
          </a:prstGeom>
        </p:spPr>
      </p:pic>
    </p:spTree>
    <p:extLst>
      <p:ext uri="{BB962C8B-B14F-4D97-AF65-F5344CB8AC3E}">
        <p14:creationId xmlns:p14="http://schemas.microsoft.com/office/powerpoint/2010/main" val="661111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7E76D874-E9E8-4A16-8898-91B914B1A1EC}"/>
              </a:ext>
            </a:extLst>
          </p:cNvPr>
          <p:cNvSpPr txBox="1"/>
          <p:nvPr/>
        </p:nvSpPr>
        <p:spPr>
          <a:xfrm>
            <a:off x="683568" y="1347614"/>
            <a:ext cx="6931180" cy="4191917"/>
          </a:xfrm>
          <a:prstGeom prst="rect">
            <a:avLst/>
          </a:prstGeom>
          <a:noFill/>
        </p:spPr>
        <p:txBody>
          <a:bodyPr wrap="square" rtlCol="0">
            <a:spAutoFit/>
          </a:bodyPr>
          <a:lstStyle/>
          <a:p>
            <a:pPr algn="l"/>
            <a:r>
              <a:rPr lang="en-GB" dirty="0">
                <a:latin typeface="+mj-lt"/>
              </a:rPr>
              <a:t>Quality indicators:</a:t>
            </a:r>
          </a:p>
          <a:p>
            <a:pPr marL="342900" indent="-342900" algn="l" eaLnBrk="0" hangingPunct="0">
              <a:spcBef>
                <a:spcPct val="20000"/>
              </a:spcBef>
              <a:buClr>
                <a:srgbClr val="9E1B34"/>
              </a:buClr>
              <a:buFont typeface="Arial" panose="020B0604020202020204" pitchFamily="34" charset="0"/>
              <a:buChar char="•"/>
            </a:pPr>
            <a:r>
              <a:rPr lang="en-GB" dirty="0">
                <a:solidFill>
                  <a:srgbClr val="262626"/>
                </a:solidFill>
                <a:latin typeface="+mj-lt"/>
                <a:ea typeface="ＭＳ Ｐゴシック" charset="0"/>
              </a:rPr>
              <a:t>Objective data</a:t>
            </a:r>
          </a:p>
          <a:p>
            <a:pPr marL="342900" indent="-342900" algn="l" eaLnBrk="0" hangingPunct="0">
              <a:spcBef>
                <a:spcPct val="20000"/>
              </a:spcBef>
              <a:buClr>
                <a:srgbClr val="9E1B34"/>
              </a:buClr>
              <a:buFont typeface="Arial" panose="020B0604020202020204" pitchFamily="34" charset="0"/>
              <a:buChar char="•"/>
            </a:pPr>
            <a:r>
              <a:rPr lang="en-GB" dirty="0">
                <a:solidFill>
                  <a:srgbClr val="262626"/>
                </a:solidFill>
                <a:latin typeface="+mj-lt"/>
                <a:ea typeface="ＭＳ Ｐゴシック" charset="0"/>
              </a:rPr>
              <a:t>Customer feedback</a:t>
            </a:r>
          </a:p>
          <a:p>
            <a:pPr marL="342900" indent="-342900" algn="l" eaLnBrk="0" hangingPunct="0">
              <a:spcBef>
                <a:spcPct val="20000"/>
              </a:spcBef>
              <a:buClr>
                <a:srgbClr val="9E1B34"/>
              </a:buClr>
              <a:buFont typeface="Arial" panose="020B0604020202020204" pitchFamily="34" charset="0"/>
              <a:buChar char="•"/>
            </a:pPr>
            <a:r>
              <a:rPr lang="en-GB" dirty="0">
                <a:solidFill>
                  <a:srgbClr val="262626"/>
                </a:solidFill>
                <a:latin typeface="+mj-lt"/>
                <a:ea typeface="ＭＳ Ｐゴシック" charset="0"/>
              </a:rPr>
              <a:t>Specialisms and expertise</a:t>
            </a:r>
          </a:p>
          <a:p>
            <a:pPr marL="457200" indent="-457200" algn="l">
              <a:buFont typeface="Arial" panose="020B0604020202020204" pitchFamily="34" charset="0"/>
              <a:buChar char="•"/>
            </a:pPr>
            <a:endParaRPr lang="en-GB" dirty="0">
              <a:latin typeface="+mj-lt"/>
            </a:endParaRPr>
          </a:p>
          <a:p>
            <a:pPr algn="l"/>
            <a:r>
              <a:rPr lang="en-GB" dirty="0">
                <a:latin typeface="+mj-lt"/>
              </a:rPr>
              <a:t>Digital comparison tools</a:t>
            </a:r>
          </a:p>
          <a:p>
            <a:pPr algn="l"/>
            <a:r>
              <a:rPr lang="en-GB" dirty="0">
                <a:latin typeface="+mj-lt"/>
              </a:rPr>
              <a:t>Consistent display of data</a:t>
            </a:r>
          </a:p>
          <a:p>
            <a:pPr marL="457200" indent="-457200" algn="l">
              <a:buFont typeface="Arial" panose="020B0604020202020204" pitchFamily="34" charset="0"/>
              <a:buChar char="•"/>
            </a:pPr>
            <a:endParaRPr lang="en-GB" sz="2800" dirty="0"/>
          </a:p>
          <a:p>
            <a:pPr marL="457200" indent="-457200" algn="l">
              <a:buFont typeface="Arial" panose="020B0604020202020204" pitchFamily="34" charset="0"/>
              <a:buChar char="•"/>
            </a:pPr>
            <a:endParaRPr lang="en-GB" sz="2800" dirty="0"/>
          </a:p>
          <a:p>
            <a:pPr marL="457200" indent="-457200" algn="l">
              <a:buFont typeface="Arial" panose="020B0604020202020204" pitchFamily="34" charset="0"/>
              <a:buChar char="•"/>
            </a:pPr>
            <a:endParaRPr lang="en-GB" sz="2800" dirty="0"/>
          </a:p>
        </p:txBody>
      </p:sp>
      <p:sp>
        <p:nvSpPr>
          <p:cNvPr id="12" name="Title 1">
            <a:extLst>
              <a:ext uri="{FF2B5EF4-FFF2-40B4-BE49-F238E27FC236}">
                <a16:creationId xmlns:a16="http://schemas.microsoft.com/office/drawing/2014/main" id="{9F1D8262-BFB7-447B-82CF-E6B4DC3997AB}"/>
              </a:ext>
            </a:extLst>
          </p:cNvPr>
          <p:cNvSpPr>
            <a:spLocks noGrp="1"/>
          </p:cNvSpPr>
          <p:nvPr>
            <p:ph type="title"/>
          </p:nvPr>
        </p:nvSpPr>
        <p:spPr>
          <a:xfrm>
            <a:off x="467544" y="123478"/>
            <a:ext cx="6841455" cy="857250"/>
          </a:xfrm>
        </p:spPr>
        <p:txBody>
          <a:bodyPr/>
          <a:lstStyle/>
          <a:p>
            <a:r>
              <a:rPr lang="en-GB" b="1" dirty="0">
                <a:solidFill>
                  <a:schemeClr val="bg1">
                    <a:lumMod val="95000"/>
                  </a:schemeClr>
                </a:solidFill>
              </a:rPr>
              <a:t>Areas of future focus</a:t>
            </a:r>
          </a:p>
        </p:txBody>
      </p:sp>
    </p:spTree>
    <p:extLst>
      <p:ext uri="{BB962C8B-B14F-4D97-AF65-F5344CB8AC3E}">
        <p14:creationId xmlns:p14="http://schemas.microsoft.com/office/powerpoint/2010/main" val="3113404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42239-4E34-4C2D-AA48-30C59E0FA4F3}"/>
              </a:ext>
            </a:extLst>
          </p:cNvPr>
          <p:cNvSpPr>
            <a:spLocks noGrp="1"/>
          </p:cNvSpPr>
          <p:nvPr>
            <p:ph type="title"/>
          </p:nvPr>
        </p:nvSpPr>
        <p:spPr>
          <a:xfrm>
            <a:off x="467544" y="123478"/>
            <a:ext cx="6841455" cy="857250"/>
          </a:xfrm>
        </p:spPr>
        <p:txBody>
          <a:bodyPr/>
          <a:lstStyle/>
          <a:p>
            <a:r>
              <a:rPr lang="en-GB" dirty="0">
                <a:solidFill>
                  <a:schemeClr val="bg1">
                    <a:lumMod val="95000"/>
                  </a:schemeClr>
                </a:solidFill>
              </a:rPr>
              <a:t>What next?</a:t>
            </a:r>
          </a:p>
        </p:txBody>
      </p:sp>
      <p:sp>
        <p:nvSpPr>
          <p:cNvPr id="7" name="TextBox 6">
            <a:extLst>
              <a:ext uri="{FF2B5EF4-FFF2-40B4-BE49-F238E27FC236}">
                <a16:creationId xmlns:a16="http://schemas.microsoft.com/office/drawing/2014/main" id="{463A6EC1-A267-4ADE-ABFC-6B878B5E4B1E}"/>
              </a:ext>
            </a:extLst>
          </p:cNvPr>
          <p:cNvSpPr txBox="1"/>
          <p:nvPr/>
        </p:nvSpPr>
        <p:spPr>
          <a:xfrm>
            <a:off x="2051720" y="1689669"/>
            <a:ext cx="5616624" cy="461665"/>
          </a:xfrm>
          <a:prstGeom prst="rect">
            <a:avLst/>
          </a:prstGeom>
          <a:noFill/>
        </p:spPr>
        <p:txBody>
          <a:bodyPr wrap="square" rtlCol="0">
            <a:spAutoFit/>
          </a:bodyPr>
          <a:lstStyle/>
          <a:p>
            <a:pPr algn="l"/>
            <a:r>
              <a:rPr lang="en-GB" dirty="0"/>
              <a:t>Further analysis and evaluation</a:t>
            </a:r>
          </a:p>
        </p:txBody>
      </p:sp>
      <p:pic>
        <p:nvPicPr>
          <p:cNvPr id="9" name="Graphic 8" descr="Lights On">
            <a:extLst>
              <a:ext uri="{FF2B5EF4-FFF2-40B4-BE49-F238E27FC236}">
                <a16:creationId xmlns:a16="http://schemas.microsoft.com/office/drawing/2014/main" id="{8D9B3B66-C770-4F2D-8AE2-E0DF66EEA9C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924" y="2534965"/>
            <a:ext cx="914400" cy="914400"/>
          </a:xfrm>
          <a:prstGeom prst="rect">
            <a:avLst/>
          </a:prstGeom>
        </p:spPr>
      </p:pic>
      <p:sp>
        <p:nvSpPr>
          <p:cNvPr id="10" name="TextBox 9">
            <a:extLst>
              <a:ext uri="{FF2B5EF4-FFF2-40B4-BE49-F238E27FC236}">
                <a16:creationId xmlns:a16="http://schemas.microsoft.com/office/drawing/2014/main" id="{BDD94071-C98A-4665-88C1-E97C88C46769}"/>
              </a:ext>
            </a:extLst>
          </p:cNvPr>
          <p:cNvSpPr txBox="1"/>
          <p:nvPr/>
        </p:nvSpPr>
        <p:spPr>
          <a:xfrm>
            <a:off x="2088071" y="2761332"/>
            <a:ext cx="3600400" cy="461665"/>
          </a:xfrm>
          <a:prstGeom prst="rect">
            <a:avLst/>
          </a:prstGeom>
          <a:noFill/>
        </p:spPr>
        <p:txBody>
          <a:bodyPr wrap="square" rtlCol="0">
            <a:spAutoFit/>
          </a:bodyPr>
          <a:lstStyle/>
          <a:p>
            <a:pPr algn="l"/>
            <a:r>
              <a:rPr lang="en-GB" dirty="0"/>
              <a:t>Piloting new approaches</a:t>
            </a:r>
          </a:p>
        </p:txBody>
      </p:sp>
      <p:pic>
        <p:nvPicPr>
          <p:cNvPr id="12" name="Graphic 11" descr="Puzzle">
            <a:extLst>
              <a:ext uri="{FF2B5EF4-FFF2-40B4-BE49-F238E27FC236}">
                <a16:creationId xmlns:a16="http://schemas.microsoft.com/office/drawing/2014/main" id="{26BFD25E-4051-41C7-AFEB-8702A4BC1E4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7544" y="3867894"/>
            <a:ext cx="914400" cy="914400"/>
          </a:xfrm>
          <a:prstGeom prst="rect">
            <a:avLst/>
          </a:prstGeom>
        </p:spPr>
      </p:pic>
      <p:pic>
        <p:nvPicPr>
          <p:cNvPr id="14" name="Graphic 13" descr="Magnifying glass">
            <a:extLst>
              <a:ext uri="{FF2B5EF4-FFF2-40B4-BE49-F238E27FC236}">
                <a16:creationId xmlns:a16="http://schemas.microsoft.com/office/drawing/2014/main" id="{355EB0A7-4BAA-48F8-B153-8C9636F8A14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67544" y="1463302"/>
            <a:ext cx="914400" cy="914400"/>
          </a:xfrm>
          <a:prstGeom prst="rect">
            <a:avLst/>
          </a:prstGeom>
        </p:spPr>
      </p:pic>
      <p:sp>
        <p:nvSpPr>
          <p:cNvPr id="15" name="TextBox 14">
            <a:extLst>
              <a:ext uri="{FF2B5EF4-FFF2-40B4-BE49-F238E27FC236}">
                <a16:creationId xmlns:a16="http://schemas.microsoft.com/office/drawing/2014/main" id="{718986E1-1BA7-40FB-9A9B-A1E294EF4C26}"/>
              </a:ext>
            </a:extLst>
          </p:cNvPr>
          <p:cNvSpPr txBox="1"/>
          <p:nvPr/>
        </p:nvSpPr>
        <p:spPr>
          <a:xfrm>
            <a:off x="2088071" y="4011910"/>
            <a:ext cx="4968552" cy="461665"/>
          </a:xfrm>
          <a:prstGeom prst="rect">
            <a:avLst/>
          </a:prstGeom>
          <a:noFill/>
        </p:spPr>
        <p:txBody>
          <a:bodyPr wrap="square" rtlCol="0">
            <a:spAutoFit/>
          </a:bodyPr>
          <a:lstStyle/>
          <a:p>
            <a:pPr algn="l"/>
            <a:r>
              <a:rPr lang="en-GB" dirty="0"/>
              <a:t>Widening to other areas?</a:t>
            </a:r>
          </a:p>
        </p:txBody>
      </p:sp>
    </p:spTree>
    <p:extLst>
      <p:ext uri="{BB962C8B-B14F-4D97-AF65-F5344CB8AC3E}">
        <p14:creationId xmlns:p14="http://schemas.microsoft.com/office/powerpoint/2010/main" val="1043090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2279C-DA20-46F3-9E0E-07573A4B3C05}"/>
              </a:ext>
            </a:extLst>
          </p:cNvPr>
          <p:cNvSpPr>
            <a:spLocks noGrp="1"/>
          </p:cNvSpPr>
          <p:nvPr>
            <p:ph type="title"/>
          </p:nvPr>
        </p:nvSpPr>
        <p:spPr/>
        <p:txBody>
          <a:bodyPr/>
          <a:lstStyle/>
          <a:p>
            <a:r>
              <a:rPr lang="en-GB" dirty="0"/>
              <a:t>What are we seeing?</a:t>
            </a:r>
          </a:p>
        </p:txBody>
      </p:sp>
      <p:pic>
        <p:nvPicPr>
          <p:cNvPr id="6" name="Graphic 5" descr="Glasses">
            <a:extLst>
              <a:ext uri="{FF2B5EF4-FFF2-40B4-BE49-F238E27FC236}">
                <a16:creationId xmlns:a16="http://schemas.microsoft.com/office/drawing/2014/main" id="{79EE6C4C-AB67-43A1-B570-3641F12D1E6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41884" y="1210915"/>
            <a:ext cx="914400" cy="914400"/>
          </a:xfrm>
          <a:prstGeom prst="rect">
            <a:avLst/>
          </a:prstGeom>
        </p:spPr>
      </p:pic>
      <p:sp>
        <p:nvSpPr>
          <p:cNvPr id="7" name="TextBox 6">
            <a:extLst>
              <a:ext uri="{FF2B5EF4-FFF2-40B4-BE49-F238E27FC236}">
                <a16:creationId xmlns:a16="http://schemas.microsoft.com/office/drawing/2014/main" id="{C49F5C7F-90FB-44E4-97E0-5B325086E7B6}"/>
              </a:ext>
            </a:extLst>
          </p:cNvPr>
          <p:cNvSpPr txBox="1"/>
          <p:nvPr/>
        </p:nvSpPr>
        <p:spPr>
          <a:xfrm>
            <a:off x="2209754" y="1347977"/>
            <a:ext cx="5976664" cy="1015663"/>
          </a:xfrm>
          <a:prstGeom prst="rect">
            <a:avLst/>
          </a:prstGeom>
          <a:noFill/>
        </p:spPr>
        <p:txBody>
          <a:bodyPr wrap="square" rtlCol="0">
            <a:spAutoFit/>
          </a:bodyPr>
          <a:lstStyle/>
          <a:p>
            <a:pPr algn="l"/>
            <a:r>
              <a:rPr lang="en-GB" sz="1800" dirty="0"/>
              <a:t>Over two thirds </a:t>
            </a:r>
            <a:r>
              <a:rPr lang="en-GB" sz="1800"/>
              <a:t>of all </a:t>
            </a:r>
            <a:r>
              <a:rPr lang="en-GB" sz="1800" dirty="0"/>
              <a:t>consumers look at prices on firm websites</a:t>
            </a:r>
          </a:p>
          <a:p>
            <a:endParaRPr lang="en-GB" dirty="0"/>
          </a:p>
        </p:txBody>
      </p:sp>
      <p:pic>
        <p:nvPicPr>
          <p:cNvPr id="9" name="Graphic 8" descr="Good Inventory">
            <a:extLst>
              <a:ext uri="{FF2B5EF4-FFF2-40B4-BE49-F238E27FC236}">
                <a16:creationId xmlns:a16="http://schemas.microsoft.com/office/drawing/2014/main" id="{2CF90023-F83C-4902-93D8-B7629E57F32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78142" y="2283718"/>
            <a:ext cx="914400" cy="914400"/>
          </a:xfrm>
          <a:prstGeom prst="rect">
            <a:avLst/>
          </a:prstGeom>
        </p:spPr>
      </p:pic>
      <p:sp>
        <p:nvSpPr>
          <p:cNvPr id="10" name="TextBox 9">
            <a:extLst>
              <a:ext uri="{FF2B5EF4-FFF2-40B4-BE49-F238E27FC236}">
                <a16:creationId xmlns:a16="http://schemas.microsoft.com/office/drawing/2014/main" id="{BA2E8341-101E-4076-B117-50E3F629EFE0}"/>
              </a:ext>
            </a:extLst>
          </p:cNvPr>
          <p:cNvSpPr txBox="1"/>
          <p:nvPr/>
        </p:nvSpPr>
        <p:spPr>
          <a:xfrm>
            <a:off x="2241735" y="2197439"/>
            <a:ext cx="5904656" cy="646331"/>
          </a:xfrm>
          <a:prstGeom prst="rect">
            <a:avLst/>
          </a:prstGeom>
          <a:noFill/>
        </p:spPr>
        <p:txBody>
          <a:bodyPr wrap="square" rtlCol="0">
            <a:spAutoFit/>
          </a:bodyPr>
          <a:lstStyle/>
          <a:p>
            <a:pPr algn="l"/>
            <a:r>
              <a:rPr lang="en-GB" sz="1800" dirty="0"/>
              <a:t>Overwhelming majority of consumers and SMEs who looked at the information found it useful or very useful </a:t>
            </a:r>
          </a:p>
        </p:txBody>
      </p:sp>
      <p:sp>
        <p:nvSpPr>
          <p:cNvPr id="11" name="TextBox 10">
            <a:extLst>
              <a:ext uri="{FF2B5EF4-FFF2-40B4-BE49-F238E27FC236}">
                <a16:creationId xmlns:a16="http://schemas.microsoft.com/office/drawing/2014/main" id="{69F5C02C-9AE3-40E4-BA26-6CE4F16E63CB}"/>
              </a:ext>
            </a:extLst>
          </p:cNvPr>
          <p:cNvSpPr txBox="1"/>
          <p:nvPr/>
        </p:nvSpPr>
        <p:spPr>
          <a:xfrm>
            <a:off x="2267744" y="3310352"/>
            <a:ext cx="6210399" cy="923330"/>
          </a:xfrm>
          <a:prstGeom prst="rect">
            <a:avLst/>
          </a:prstGeom>
          <a:noFill/>
        </p:spPr>
        <p:txBody>
          <a:bodyPr wrap="square">
            <a:spAutoFit/>
          </a:bodyPr>
          <a:lstStyle/>
          <a:p>
            <a:pPr algn="l"/>
            <a:r>
              <a:rPr lang="en-GB" sz="1800" b="0" u="none" strike="noStrike" dirty="0">
                <a:solidFill>
                  <a:srgbClr val="212529"/>
                </a:solidFill>
                <a:effectLst/>
                <a:latin typeface="+mn-lt"/>
              </a:rPr>
              <a:t>Just 10% of consumers said that, after reviewing prices on law firm websites, they now thought instructing a solicitor was an unaffordable option </a:t>
            </a:r>
            <a:endParaRPr lang="en-GB" sz="1800" dirty="0">
              <a:latin typeface="+mn-lt"/>
            </a:endParaRPr>
          </a:p>
        </p:txBody>
      </p:sp>
      <p:pic>
        <p:nvPicPr>
          <p:cNvPr id="12" name="Graphic 11" descr="Piggy Bank">
            <a:extLst>
              <a:ext uri="{FF2B5EF4-FFF2-40B4-BE49-F238E27FC236}">
                <a16:creationId xmlns:a16="http://schemas.microsoft.com/office/drawing/2014/main" id="{4A646FEE-79CC-492C-9D8B-F20A0F1D4CB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78142" y="3501372"/>
            <a:ext cx="914400" cy="914400"/>
          </a:xfrm>
          <a:prstGeom prst="rect">
            <a:avLst/>
          </a:prstGeom>
        </p:spPr>
      </p:pic>
    </p:spTree>
    <p:extLst>
      <p:ext uri="{BB962C8B-B14F-4D97-AF65-F5344CB8AC3E}">
        <p14:creationId xmlns:p14="http://schemas.microsoft.com/office/powerpoint/2010/main" val="3894441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E762D-F5CB-4117-8143-577CAB274C32}"/>
              </a:ext>
            </a:extLst>
          </p:cNvPr>
          <p:cNvSpPr>
            <a:spLocks noGrp="1"/>
          </p:cNvSpPr>
          <p:nvPr>
            <p:ph type="title"/>
          </p:nvPr>
        </p:nvSpPr>
        <p:spPr>
          <a:xfrm>
            <a:off x="250824" y="195263"/>
            <a:ext cx="6193383" cy="857250"/>
          </a:xfrm>
        </p:spPr>
        <p:txBody>
          <a:bodyPr/>
          <a:lstStyle/>
          <a:p>
            <a:r>
              <a:rPr lang="en-GB" dirty="0"/>
              <a:t>What else do consumers want?</a:t>
            </a:r>
          </a:p>
        </p:txBody>
      </p:sp>
      <p:sp>
        <p:nvSpPr>
          <p:cNvPr id="3" name="Content Placeholder 2">
            <a:extLst>
              <a:ext uri="{FF2B5EF4-FFF2-40B4-BE49-F238E27FC236}">
                <a16:creationId xmlns:a16="http://schemas.microsoft.com/office/drawing/2014/main" id="{1DB9A355-AED9-4DCB-BCE7-3BA63663E72C}"/>
              </a:ext>
            </a:extLst>
          </p:cNvPr>
          <p:cNvSpPr>
            <a:spLocks noGrp="1"/>
          </p:cNvSpPr>
          <p:nvPr>
            <p:ph idx="1"/>
          </p:nvPr>
        </p:nvSpPr>
        <p:spPr>
          <a:xfrm>
            <a:off x="250825" y="1419225"/>
            <a:ext cx="8641655" cy="3024733"/>
          </a:xfrm>
        </p:spPr>
        <p:txBody>
          <a:bodyPr/>
          <a:lstStyle/>
          <a:p>
            <a:endParaRPr lang="en-GB" dirty="0"/>
          </a:p>
          <a:p>
            <a:endParaRPr lang="en-GB" sz="2200" dirty="0"/>
          </a:p>
          <a:p>
            <a:endParaRPr lang="en-GB" sz="2200" dirty="0"/>
          </a:p>
          <a:p>
            <a:endParaRPr lang="en-GB" sz="2200" dirty="0"/>
          </a:p>
          <a:p>
            <a:endParaRPr lang="en-GB" sz="2200" dirty="0"/>
          </a:p>
          <a:p>
            <a:endParaRPr lang="en-GB" dirty="0"/>
          </a:p>
        </p:txBody>
      </p:sp>
      <p:pic>
        <p:nvPicPr>
          <p:cNvPr id="6" name="Graphic 5" descr="Clipboard">
            <a:extLst>
              <a:ext uri="{FF2B5EF4-FFF2-40B4-BE49-F238E27FC236}">
                <a16:creationId xmlns:a16="http://schemas.microsoft.com/office/drawing/2014/main" id="{1334AAC3-5DB3-4F94-A9EE-C9711F2D2E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529" y="1142691"/>
            <a:ext cx="914400" cy="914400"/>
          </a:xfrm>
          <a:prstGeom prst="rect">
            <a:avLst/>
          </a:prstGeom>
        </p:spPr>
      </p:pic>
      <p:sp>
        <p:nvSpPr>
          <p:cNvPr id="7" name="TextBox 6">
            <a:extLst>
              <a:ext uri="{FF2B5EF4-FFF2-40B4-BE49-F238E27FC236}">
                <a16:creationId xmlns:a16="http://schemas.microsoft.com/office/drawing/2014/main" id="{19234677-C70D-44A2-89A1-7883D2B51C34}"/>
              </a:ext>
            </a:extLst>
          </p:cNvPr>
          <p:cNvSpPr txBox="1"/>
          <p:nvPr/>
        </p:nvSpPr>
        <p:spPr>
          <a:xfrm>
            <a:off x="1569275" y="1239058"/>
            <a:ext cx="7010123" cy="769441"/>
          </a:xfrm>
          <a:prstGeom prst="rect">
            <a:avLst/>
          </a:prstGeom>
          <a:noFill/>
        </p:spPr>
        <p:txBody>
          <a:bodyPr wrap="square" rtlCol="0">
            <a:spAutoFit/>
          </a:bodyPr>
          <a:lstStyle/>
          <a:p>
            <a:pPr marL="0" indent="0" algn="l">
              <a:buNone/>
            </a:pPr>
            <a:r>
              <a:rPr lang="en-GB" sz="2200" dirty="0"/>
              <a:t>Customers value feedback and reviews on law firm websites</a:t>
            </a:r>
          </a:p>
        </p:txBody>
      </p:sp>
      <p:pic>
        <p:nvPicPr>
          <p:cNvPr id="9" name="Graphic 8" descr="Good Idea">
            <a:extLst>
              <a:ext uri="{FF2B5EF4-FFF2-40B4-BE49-F238E27FC236}">
                <a16:creationId xmlns:a16="http://schemas.microsoft.com/office/drawing/2014/main" id="{1EA45ED8-A6EB-429E-8C37-7109B649558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44529" y="2244446"/>
            <a:ext cx="914400" cy="914400"/>
          </a:xfrm>
          <a:prstGeom prst="rect">
            <a:avLst/>
          </a:prstGeom>
        </p:spPr>
      </p:pic>
      <p:sp>
        <p:nvSpPr>
          <p:cNvPr id="10" name="TextBox 9">
            <a:extLst>
              <a:ext uri="{FF2B5EF4-FFF2-40B4-BE49-F238E27FC236}">
                <a16:creationId xmlns:a16="http://schemas.microsoft.com/office/drawing/2014/main" id="{21E770C3-AFC6-4268-9FD3-A165F018EF5E}"/>
              </a:ext>
            </a:extLst>
          </p:cNvPr>
          <p:cNvSpPr txBox="1"/>
          <p:nvPr/>
        </p:nvSpPr>
        <p:spPr>
          <a:xfrm>
            <a:off x="1599343" y="2208975"/>
            <a:ext cx="7190296" cy="769441"/>
          </a:xfrm>
          <a:prstGeom prst="rect">
            <a:avLst/>
          </a:prstGeom>
          <a:noFill/>
        </p:spPr>
        <p:txBody>
          <a:bodyPr wrap="square" rtlCol="0">
            <a:spAutoFit/>
          </a:bodyPr>
          <a:lstStyle/>
          <a:p>
            <a:pPr marL="0" indent="0" algn="l">
              <a:buNone/>
            </a:pPr>
            <a:r>
              <a:rPr lang="en-GB" sz="2200" dirty="0"/>
              <a:t>Reviews on firm websites are more likely to be used by consumers than digital comparison tools</a:t>
            </a:r>
          </a:p>
        </p:txBody>
      </p:sp>
      <p:pic>
        <p:nvPicPr>
          <p:cNvPr id="12" name="Graphic 11" descr="Group brainstorm">
            <a:extLst>
              <a:ext uri="{FF2B5EF4-FFF2-40B4-BE49-F238E27FC236}">
                <a16:creationId xmlns:a16="http://schemas.microsoft.com/office/drawing/2014/main" id="{A239F6B2-3940-4E93-AA10-42B23A6326E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44529" y="3396564"/>
            <a:ext cx="914400" cy="914400"/>
          </a:xfrm>
          <a:prstGeom prst="rect">
            <a:avLst/>
          </a:prstGeom>
        </p:spPr>
      </p:pic>
      <p:sp>
        <p:nvSpPr>
          <p:cNvPr id="13" name="TextBox 12">
            <a:extLst>
              <a:ext uri="{FF2B5EF4-FFF2-40B4-BE49-F238E27FC236}">
                <a16:creationId xmlns:a16="http://schemas.microsoft.com/office/drawing/2014/main" id="{C3327591-1AA2-4CD3-8972-BCAEA43D0504}"/>
              </a:ext>
            </a:extLst>
          </p:cNvPr>
          <p:cNvSpPr txBox="1"/>
          <p:nvPr/>
        </p:nvSpPr>
        <p:spPr>
          <a:xfrm>
            <a:off x="1663063" y="3379368"/>
            <a:ext cx="6794099" cy="1477328"/>
          </a:xfrm>
          <a:prstGeom prst="rect">
            <a:avLst/>
          </a:prstGeom>
          <a:noFill/>
        </p:spPr>
        <p:txBody>
          <a:bodyPr wrap="square" rtlCol="0">
            <a:spAutoFit/>
          </a:bodyPr>
          <a:lstStyle/>
          <a:p>
            <a:pPr algn="l"/>
            <a:r>
              <a:rPr lang="en-GB" sz="2200" dirty="0"/>
              <a:t>Only a minority of law firms say clients are able to add reviews or ratings to their website (22% at present and 7% planning to add this)</a:t>
            </a:r>
          </a:p>
          <a:p>
            <a:endParaRPr lang="en-GB" dirty="0"/>
          </a:p>
        </p:txBody>
      </p:sp>
    </p:spTree>
    <p:extLst>
      <p:ext uri="{BB962C8B-B14F-4D97-AF65-F5344CB8AC3E}">
        <p14:creationId xmlns:p14="http://schemas.microsoft.com/office/powerpoint/2010/main" val="4194588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B99D3-7940-4719-B992-699942E9DB22}"/>
              </a:ext>
            </a:extLst>
          </p:cNvPr>
          <p:cNvSpPr>
            <a:spLocks noGrp="1"/>
          </p:cNvSpPr>
          <p:nvPr>
            <p:ph type="title"/>
          </p:nvPr>
        </p:nvSpPr>
        <p:spPr>
          <a:xfrm>
            <a:off x="227994" y="51470"/>
            <a:ext cx="6625431" cy="857250"/>
          </a:xfrm>
        </p:spPr>
        <p:txBody>
          <a:bodyPr/>
          <a:lstStyle/>
          <a:p>
            <a:r>
              <a:rPr lang="en-GB" dirty="0"/>
              <a:t>What are law firms saying?</a:t>
            </a:r>
          </a:p>
        </p:txBody>
      </p:sp>
      <p:pic>
        <p:nvPicPr>
          <p:cNvPr id="5" name="Content Placeholder 4" descr="Bar graph with upward trend">
            <a:extLst>
              <a:ext uri="{FF2B5EF4-FFF2-40B4-BE49-F238E27FC236}">
                <a16:creationId xmlns:a16="http://schemas.microsoft.com/office/drawing/2014/main" id="{FE389446-69BB-49BD-81E3-A460378D3A05}"/>
              </a:ext>
            </a:extLst>
          </p:cNvPr>
          <p:cNvPicPr>
            <a:picLocks noGrp="1" noChangeAspect="1"/>
          </p:cNvPicPr>
          <p:nvPr>
            <p:ph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89132" y="1346562"/>
            <a:ext cx="914400" cy="914400"/>
          </a:xfrm>
        </p:spPr>
      </p:pic>
      <p:sp>
        <p:nvSpPr>
          <p:cNvPr id="11" name="TextBox 10">
            <a:extLst>
              <a:ext uri="{FF2B5EF4-FFF2-40B4-BE49-F238E27FC236}">
                <a16:creationId xmlns:a16="http://schemas.microsoft.com/office/drawing/2014/main" id="{A1D92142-4C96-4987-83E0-836C1D449CDF}"/>
              </a:ext>
            </a:extLst>
          </p:cNvPr>
          <p:cNvSpPr txBox="1"/>
          <p:nvPr/>
        </p:nvSpPr>
        <p:spPr>
          <a:xfrm>
            <a:off x="1835696" y="1344348"/>
            <a:ext cx="6552728" cy="1200329"/>
          </a:xfrm>
          <a:prstGeom prst="rect">
            <a:avLst/>
          </a:prstGeom>
          <a:noFill/>
        </p:spPr>
        <p:txBody>
          <a:bodyPr wrap="square" rtlCol="0">
            <a:spAutoFit/>
          </a:bodyPr>
          <a:lstStyle/>
          <a:p>
            <a:pPr algn="l"/>
            <a:r>
              <a:rPr lang="en-GB" dirty="0"/>
              <a:t>68% of firms say that they are publishing the required information on price and service as compared to 18% in 2018</a:t>
            </a:r>
          </a:p>
        </p:txBody>
      </p:sp>
      <p:pic>
        <p:nvPicPr>
          <p:cNvPr id="15" name="Graphic 14" descr="Shield Tick">
            <a:extLst>
              <a:ext uri="{FF2B5EF4-FFF2-40B4-BE49-F238E27FC236}">
                <a16:creationId xmlns:a16="http://schemas.microsoft.com/office/drawing/2014/main" id="{9F7E6617-5C0F-4A22-B4E8-1BA6515BAA6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89132" y="2571750"/>
            <a:ext cx="914400" cy="914400"/>
          </a:xfrm>
          <a:prstGeom prst="rect">
            <a:avLst/>
          </a:prstGeom>
        </p:spPr>
      </p:pic>
      <p:sp>
        <p:nvSpPr>
          <p:cNvPr id="16" name="TextBox 15">
            <a:extLst>
              <a:ext uri="{FF2B5EF4-FFF2-40B4-BE49-F238E27FC236}">
                <a16:creationId xmlns:a16="http://schemas.microsoft.com/office/drawing/2014/main" id="{D5975E9B-D3CD-4A9E-93A7-A87FBE59A60E}"/>
              </a:ext>
            </a:extLst>
          </p:cNvPr>
          <p:cNvSpPr txBox="1"/>
          <p:nvPr/>
        </p:nvSpPr>
        <p:spPr>
          <a:xfrm>
            <a:off x="1979712" y="2739574"/>
            <a:ext cx="6768752" cy="461665"/>
          </a:xfrm>
          <a:prstGeom prst="rect">
            <a:avLst/>
          </a:prstGeom>
          <a:noFill/>
        </p:spPr>
        <p:txBody>
          <a:bodyPr wrap="square" rtlCol="0">
            <a:spAutoFit/>
          </a:bodyPr>
          <a:lstStyle/>
          <a:p>
            <a:pPr algn="l"/>
            <a:r>
              <a:rPr lang="en-GB" dirty="0"/>
              <a:t>92% said they are displaying the clickable logo</a:t>
            </a:r>
          </a:p>
        </p:txBody>
      </p:sp>
      <p:pic>
        <p:nvPicPr>
          <p:cNvPr id="20" name="Graphic 19" descr="Head with gears">
            <a:extLst>
              <a:ext uri="{FF2B5EF4-FFF2-40B4-BE49-F238E27FC236}">
                <a16:creationId xmlns:a16="http://schemas.microsoft.com/office/drawing/2014/main" id="{E63A044A-D048-4619-9935-CCF3B216B59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89132" y="3769852"/>
            <a:ext cx="914400" cy="914400"/>
          </a:xfrm>
          <a:prstGeom prst="rect">
            <a:avLst/>
          </a:prstGeom>
        </p:spPr>
      </p:pic>
      <p:sp>
        <p:nvSpPr>
          <p:cNvPr id="23" name="TextBox 22">
            <a:extLst>
              <a:ext uri="{FF2B5EF4-FFF2-40B4-BE49-F238E27FC236}">
                <a16:creationId xmlns:a16="http://schemas.microsoft.com/office/drawing/2014/main" id="{A68D5A73-6884-4771-B669-581E275A1142}"/>
              </a:ext>
            </a:extLst>
          </p:cNvPr>
          <p:cNvSpPr txBox="1"/>
          <p:nvPr/>
        </p:nvSpPr>
        <p:spPr>
          <a:xfrm>
            <a:off x="1979712" y="3811554"/>
            <a:ext cx="4392488" cy="830997"/>
          </a:xfrm>
          <a:prstGeom prst="rect">
            <a:avLst/>
          </a:prstGeom>
          <a:noFill/>
        </p:spPr>
        <p:txBody>
          <a:bodyPr wrap="square" rtlCol="0">
            <a:spAutoFit/>
          </a:bodyPr>
          <a:lstStyle/>
          <a:p>
            <a:pPr algn="l"/>
            <a:r>
              <a:rPr lang="en-GB" dirty="0"/>
              <a:t>80% publish complaints information</a:t>
            </a:r>
          </a:p>
        </p:txBody>
      </p:sp>
    </p:spTree>
    <p:extLst>
      <p:ext uri="{BB962C8B-B14F-4D97-AF65-F5344CB8AC3E}">
        <p14:creationId xmlns:p14="http://schemas.microsoft.com/office/powerpoint/2010/main" val="3345383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C4A26-0B84-4A87-A64F-AA1CED54EB4C}"/>
              </a:ext>
            </a:extLst>
          </p:cNvPr>
          <p:cNvSpPr>
            <a:spLocks noGrp="1"/>
          </p:cNvSpPr>
          <p:nvPr>
            <p:ph type="title"/>
          </p:nvPr>
        </p:nvSpPr>
        <p:spPr>
          <a:xfrm>
            <a:off x="326828" y="-14833"/>
            <a:ext cx="6549428" cy="857250"/>
          </a:xfrm>
        </p:spPr>
        <p:txBody>
          <a:bodyPr/>
          <a:lstStyle/>
          <a:p>
            <a:r>
              <a:rPr lang="en-GB" dirty="0"/>
              <a:t>What are law firms saying?</a:t>
            </a:r>
          </a:p>
        </p:txBody>
      </p:sp>
      <p:pic>
        <p:nvPicPr>
          <p:cNvPr id="8" name="Content Placeholder 7" descr="Information">
            <a:extLst>
              <a:ext uri="{FF2B5EF4-FFF2-40B4-BE49-F238E27FC236}">
                <a16:creationId xmlns:a16="http://schemas.microsoft.com/office/drawing/2014/main" id="{98BB2559-22E7-4674-8178-7A78E2877DE1}"/>
              </a:ext>
            </a:extLst>
          </p:cNvPr>
          <p:cNvPicPr>
            <a:picLocks noGrp="1" noChangeAspect="1"/>
          </p:cNvPicPr>
          <p:nvPr>
            <p:ph sz="half" idx="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1244" y="1264568"/>
            <a:ext cx="914400" cy="914400"/>
          </a:xfrm>
        </p:spPr>
      </p:pic>
      <p:sp>
        <p:nvSpPr>
          <p:cNvPr id="9" name="TextBox 8">
            <a:extLst>
              <a:ext uri="{FF2B5EF4-FFF2-40B4-BE49-F238E27FC236}">
                <a16:creationId xmlns:a16="http://schemas.microsoft.com/office/drawing/2014/main" id="{B3C114B2-FA15-4E96-88B8-F0FAF5CB1093}"/>
              </a:ext>
            </a:extLst>
          </p:cNvPr>
          <p:cNvSpPr txBox="1"/>
          <p:nvPr/>
        </p:nvSpPr>
        <p:spPr>
          <a:xfrm>
            <a:off x="1872868" y="1264568"/>
            <a:ext cx="6192688" cy="1569660"/>
          </a:xfrm>
          <a:prstGeom prst="rect">
            <a:avLst/>
          </a:prstGeom>
          <a:noFill/>
        </p:spPr>
        <p:txBody>
          <a:bodyPr wrap="square" rtlCol="0">
            <a:spAutoFit/>
          </a:bodyPr>
          <a:lstStyle/>
          <a:p>
            <a:pPr algn="l"/>
            <a:r>
              <a:rPr lang="en-GB" b="1" dirty="0"/>
              <a:t>Information presentation is the main challenge</a:t>
            </a:r>
          </a:p>
          <a:p>
            <a:pPr algn="l"/>
            <a:br>
              <a:rPr lang="en-GB" dirty="0"/>
            </a:br>
            <a:endParaRPr lang="en-GB" dirty="0"/>
          </a:p>
        </p:txBody>
      </p:sp>
      <p:pic>
        <p:nvPicPr>
          <p:cNvPr id="11" name="Graphic 10" descr="Help">
            <a:extLst>
              <a:ext uri="{FF2B5EF4-FFF2-40B4-BE49-F238E27FC236}">
                <a16:creationId xmlns:a16="http://schemas.microsoft.com/office/drawing/2014/main" id="{A04363D4-FB02-429C-8C4F-892FBF8ACE3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1244" y="3284770"/>
            <a:ext cx="914400" cy="914400"/>
          </a:xfrm>
          <a:prstGeom prst="rect">
            <a:avLst/>
          </a:prstGeom>
        </p:spPr>
      </p:pic>
      <p:sp>
        <p:nvSpPr>
          <p:cNvPr id="12" name="TextBox 11">
            <a:extLst>
              <a:ext uri="{FF2B5EF4-FFF2-40B4-BE49-F238E27FC236}">
                <a16:creationId xmlns:a16="http://schemas.microsoft.com/office/drawing/2014/main" id="{73B81648-DE31-4AF6-981C-8D7FF4BA94AB}"/>
              </a:ext>
            </a:extLst>
          </p:cNvPr>
          <p:cNvSpPr txBox="1"/>
          <p:nvPr/>
        </p:nvSpPr>
        <p:spPr>
          <a:xfrm>
            <a:off x="1907704" y="3281610"/>
            <a:ext cx="6157852" cy="1200329"/>
          </a:xfrm>
          <a:prstGeom prst="rect">
            <a:avLst/>
          </a:prstGeom>
          <a:noFill/>
        </p:spPr>
        <p:txBody>
          <a:bodyPr wrap="square" rtlCol="0">
            <a:spAutoFit/>
          </a:bodyPr>
          <a:lstStyle/>
          <a:p>
            <a:pPr algn="l"/>
            <a:r>
              <a:rPr lang="en-GB" b="1" dirty="0"/>
              <a:t>Price challenges</a:t>
            </a:r>
            <a:endParaRPr lang="en-GB" dirty="0"/>
          </a:p>
          <a:p>
            <a:pPr algn="l"/>
            <a:br>
              <a:rPr lang="en-GB" dirty="0"/>
            </a:br>
            <a:endParaRPr lang="en-GB" b="1" dirty="0"/>
          </a:p>
        </p:txBody>
      </p:sp>
    </p:spTree>
    <p:extLst>
      <p:ext uri="{BB962C8B-B14F-4D97-AF65-F5344CB8AC3E}">
        <p14:creationId xmlns:p14="http://schemas.microsoft.com/office/powerpoint/2010/main" val="4104658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7872"/>
            <a:ext cx="6337399" cy="1037273"/>
          </a:xfrm>
        </p:spPr>
        <p:txBody>
          <a:bodyPr/>
          <a:lstStyle/>
          <a:p>
            <a:r>
              <a:rPr lang="en-GB" dirty="0"/>
              <a:t>Getting it right…</a:t>
            </a:r>
          </a:p>
        </p:txBody>
      </p:sp>
      <p:sp>
        <p:nvSpPr>
          <p:cNvPr id="3" name="Content Placeholder 2"/>
          <p:cNvSpPr>
            <a:spLocks noGrp="1"/>
          </p:cNvSpPr>
          <p:nvPr>
            <p:ph idx="1"/>
          </p:nvPr>
        </p:nvSpPr>
        <p:spPr/>
        <p:txBody>
          <a:bodyPr/>
          <a:lstStyle/>
          <a:p>
            <a:pPr marL="0" indent="0">
              <a:buNone/>
            </a:pPr>
            <a:endParaRPr lang="en-GB" dirty="0"/>
          </a:p>
          <a:p>
            <a:pPr marL="0" indent="0">
              <a:buNone/>
            </a:pPr>
            <a:r>
              <a:rPr lang="en-GB" dirty="0"/>
              <a:t>		Web sweeps </a:t>
            </a:r>
          </a:p>
          <a:p>
            <a:pPr marL="0" indent="0">
              <a:buNone/>
            </a:pPr>
            <a:endParaRPr lang="en-GB" dirty="0"/>
          </a:p>
          <a:p>
            <a:pPr marL="0" indent="0">
              <a:buNone/>
            </a:pPr>
            <a:r>
              <a:rPr lang="en-GB" dirty="0"/>
              <a:t>		</a:t>
            </a:r>
          </a:p>
          <a:p>
            <a:pPr marL="0" indent="0">
              <a:buNone/>
            </a:pPr>
            <a:r>
              <a:rPr lang="en-GB" dirty="0"/>
              <a:t>		Engaging with firms </a:t>
            </a:r>
          </a:p>
          <a:p>
            <a:pPr marL="0" indent="0">
              <a:buNone/>
            </a:pPr>
            <a:endParaRPr lang="en-GB" dirty="0"/>
          </a:p>
        </p:txBody>
      </p:sp>
      <p:pic>
        <p:nvPicPr>
          <p:cNvPr id="6" name="Graphic 5" descr="Badge Tick">
            <a:extLst>
              <a:ext uri="{FF2B5EF4-FFF2-40B4-BE49-F238E27FC236}">
                <a16:creationId xmlns:a16="http://schemas.microsoft.com/office/drawing/2014/main" id="{422D0F92-625D-405C-AA17-A9739FA8855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4696" y="1657350"/>
            <a:ext cx="914400" cy="914400"/>
          </a:xfrm>
          <a:prstGeom prst="rect">
            <a:avLst/>
          </a:prstGeom>
        </p:spPr>
      </p:pic>
      <p:pic>
        <p:nvPicPr>
          <p:cNvPr id="7" name="Graphic 6" descr="Chat">
            <a:extLst>
              <a:ext uri="{FF2B5EF4-FFF2-40B4-BE49-F238E27FC236}">
                <a16:creationId xmlns:a16="http://schemas.microsoft.com/office/drawing/2014/main" id="{AC0D51D0-947F-4C73-B3E0-241D490743F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4832" y="3098006"/>
            <a:ext cx="914400" cy="914400"/>
          </a:xfrm>
          <a:prstGeom prst="rect">
            <a:avLst/>
          </a:prstGeom>
        </p:spPr>
      </p:pic>
    </p:spTree>
    <p:extLst>
      <p:ext uri="{BB962C8B-B14F-4D97-AF65-F5344CB8AC3E}">
        <p14:creationId xmlns:p14="http://schemas.microsoft.com/office/powerpoint/2010/main" val="3172050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7872"/>
            <a:ext cx="6337399" cy="1037273"/>
          </a:xfrm>
        </p:spPr>
        <p:txBody>
          <a:bodyPr/>
          <a:lstStyle/>
          <a:p>
            <a:r>
              <a:rPr lang="en-GB" dirty="0"/>
              <a:t>Good practice: what to check</a:t>
            </a:r>
          </a:p>
        </p:txBody>
      </p:sp>
      <p:sp>
        <p:nvSpPr>
          <p:cNvPr id="3" name="Content Placeholder 2"/>
          <p:cNvSpPr>
            <a:spLocks noGrp="1"/>
          </p:cNvSpPr>
          <p:nvPr>
            <p:ph idx="1"/>
          </p:nvPr>
        </p:nvSpPr>
        <p:spPr/>
        <p:txBody>
          <a:bodyPr/>
          <a:lstStyle/>
          <a:p>
            <a:pPr marL="0" indent="0">
              <a:buNone/>
            </a:pPr>
            <a:r>
              <a:rPr lang="en-US" dirty="0"/>
              <a:t>	   Always include the charging basis for your prices</a:t>
            </a:r>
          </a:p>
          <a:p>
            <a:pPr marL="0" indent="0">
              <a:buNone/>
            </a:pPr>
            <a:r>
              <a:rPr lang="en-GB" dirty="0"/>
              <a:t>	</a:t>
            </a:r>
          </a:p>
          <a:p>
            <a:pPr marL="0" indent="0">
              <a:buNone/>
            </a:pPr>
            <a:r>
              <a:rPr lang="en-GB" dirty="0"/>
              <a:t>	   </a:t>
            </a:r>
            <a:r>
              <a:rPr lang="en-US" dirty="0"/>
              <a:t>Describe the credentials of people who carry out the 	   legal work</a:t>
            </a:r>
          </a:p>
          <a:p>
            <a:pPr marL="0" indent="0">
              <a:buNone/>
            </a:pPr>
            <a:endParaRPr lang="en-US" dirty="0"/>
          </a:p>
          <a:p>
            <a:pPr marL="0" indent="0">
              <a:buNone/>
            </a:pPr>
            <a:r>
              <a:rPr lang="en-US" dirty="0"/>
              <a:t>	   </a:t>
            </a:r>
            <a:r>
              <a:rPr lang="en-GB" dirty="0"/>
              <a:t>Don't forget your disbursements</a:t>
            </a:r>
          </a:p>
          <a:p>
            <a:endParaRPr lang="en-GB" dirty="0"/>
          </a:p>
        </p:txBody>
      </p:sp>
      <p:pic>
        <p:nvPicPr>
          <p:cNvPr id="5" name="Graphic 4" descr="Pound">
            <a:extLst>
              <a:ext uri="{FF2B5EF4-FFF2-40B4-BE49-F238E27FC236}">
                <a16:creationId xmlns:a16="http://schemas.microsoft.com/office/drawing/2014/main" id="{32A45FDE-2124-4411-BD68-45688855432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5536" y="1203598"/>
            <a:ext cx="776321" cy="776321"/>
          </a:xfrm>
          <a:prstGeom prst="rect">
            <a:avLst/>
          </a:prstGeom>
        </p:spPr>
      </p:pic>
      <p:pic>
        <p:nvPicPr>
          <p:cNvPr id="6" name="Graphic 5" descr="Users">
            <a:extLst>
              <a:ext uri="{FF2B5EF4-FFF2-40B4-BE49-F238E27FC236}">
                <a16:creationId xmlns:a16="http://schemas.microsoft.com/office/drawing/2014/main" id="{FDC77918-53B5-4E8F-B9E5-B4AC15F6D65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6496" y="2249182"/>
            <a:ext cx="914400" cy="914400"/>
          </a:xfrm>
          <a:prstGeom prst="rect">
            <a:avLst/>
          </a:prstGeom>
        </p:spPr>
      </p:pic>
      <p:pic>
        <p:nvPicPr>
          <p:cNvPr id="7" name="Picture 6">
            <a:extLst>
              <a:ext uri="{FF2B5EF4-FFF2-40B4-BE49-F238E27FC236}">
                <a16:creationId xmlns:a16="http://schemas.microsoft.com/office/drawing/2014/main" id="{1893C52A-1DAE-415A-BEE5-8C8EEC17CF07}"/>
              </a:ext>
            </a:extLst>
          </p:cNvPr>
          <p:cNvPicPr>
            <a:picLocks noChangeAspect="1"/>
          </p:cNvPicPr>
          <p:nvPr/>
        </p:nvPicPr>
        <p:blipFill>
          <a:blip r:embed="rId7"/>
          <a:stretch>
            <a:fillRect/>
          </a:stretch>
        </p:blipFill>
        <p:spPr>
          <a:xfrm>
            <a:off x="437107" y="3379209"/>
            <a:ext cx="776780" cy="776780"/>
          </a:xfrm>
          <a:prstGeom prst="rect">
            <a:avLst/>
          </a:prstGeom>
        </p:spPr>
      </p:pic>
    </p:spTree>
    <p:extLst>
      <p:ext uri="{BB962C8B-B14F-4D97-AF65-F5344CB8AC3E}">
        <p14:creationId xmlns:p14="http://schemas.microsoft.com/office/powerpoint/2010/main" val="2221589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95263"/>
            <a:ext cx="5689327" cy="857250"/>
          </a:xfrm>
        </p:spPr>
        <p:txBody>
          <a:bodyPr/>
          <a:lstStyle/>
          <a:p>
            <a:r>
              <a:rPr lang="en-GB" dirty="0"/>
              <a:t>Good practice: what to check</a:t>
            </a:r>
          </a:p>
        </p:txBody>
      </p:sp>
      <p:sp>
        <p:nvSpPr>
          <p:cNvPr id="3" name="Content Placeholder 2"/>
          <p:cNvSpPr>
            <a:spLocks noGrp="1"/>
          </p:cNvSpPr>
          <p:nvPr>
            <p:ph idx="1"/>
          </p:nvPr>
        </p:nvSpPr>
        <p:spPr/>
        <p:txBody>
          <a:bodyPr/>
          <a:lstStyle/>
          <a:p>
            <a:pPr marL="0" indent="0">
              <a:buNone/>
            </a:pPr>
            <a:r>
              <a:rPr lang="en-US" b="1" dirty="0"/>
              <a:t>	      </a:t>
            </a:r>
            <a:r>
              <a:rPr lang="en-US" dirty="0"/>
              <a:t>Be clear about VAT</a:t>
            </a:r>
          </a:p>
          <a:p>
            <a:pPr marL="0" indent="0">
              <a:buNone/>
            </a:pPr>
            <a:r>
              <a:rPr lang="en-GB" dirty="0"/>
              <a:t>	</a:t>
            </a:r>
          </a:p>
          <a:p>
            <a:pPr marL="0" indent="0">
              <a:buNone/>
            </a:pPr>
            <a:r>
              <a:rPr lang="en-GB" dirty="0"/>
              <a:t>	      Complaints information </a:t>
            </a:r>
            <a:endParaRPr lang="en-US" dirty="0"/>
          </a:p>
          <a:p>
            <a:pPr marL="0" indent="0">
              <a:buNone/>
            </a:pPr>
            <a:r>
              <a:rPr lang="en-US" dirty="0"/>
              <a:t>	</a:t>
            </a:r>
          </a:p>
          <a:p>
            <a:pPr marL="0" indent="0">
              <a:buNone/>
            </a:pPr>
            <a:r>
              <a:rPr lang="en-US" dirty="0"/>
              <a:t>	  </a:t>
            </a:r>
            <a:r>
              <a:rPr lang="en-US" b="1" dirty="0"/>
              <a:t>    </a:t>
            </a:r>
            <a:r>
              <a:rPr lang="en-US" dirty="0"/>
              <a:t>Location, location, location</a:t>
            </a:r>
            <a:endParaRPr lang="en-GB" dirty="0"/>
          </a:p>
        </p:txBody>
      </p:sp>
      <p:pic>
        <p:nvPicPr>
          <p:cNvPr id="5" name="Graphic 4" descr="Add">
            <a:extLst>
              <a:ext uri="{FF2B5EF4-FFF2-40B4-BE49-F238E27FC236}">
                <a16:creationId xmlns:a16="http://schemas.microsoft.com/office/drawing/2014/main" id="{A22FA88E-DB87-471B-9A5D-9D160C46349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2976" y="1345776"/>
            <a:ext cx="627486" cy="627486"/>
          </a:xfrm>
          <a:prstGeom prst="rect">
            <a:avLst/>
          </a:prstGeom>
        </p:spPr>
      </p:pic>
      <p:pic>
        <p:nvPicPr>
          <p:cNvPr id="6" name="Graphic 5" descr="Internet">
            <a:extLst>
              <a:ext uri="{FF2B5EF4-FFF2-40B4-BE49-F238E27FC236}">
                <a16:creationId xmlns:a16="http://schemas.microsoft.com/office/drawing/2014/main" id="{30CDFB92-B1F3-4F90-94F4-6C012AF478B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3099" y="3030515"/>
            <a:ext cx="914400" cy="914400"/>
          </a:xfrm>
          <a:prstGeom prst="rect">
            <a:avLst/>
          </a:prstGeom>
        </p:spPr>
      </p:pic>
      <p:pic>
        <p:nvPicPr>
          <p:cNvPr id="7" name="Graphic 6" descr="Chat">
            <a:extLst>
              <a:ext uri="{FF2B5EF4-FFF2-40B4-BE49-F238E27FC236}">
                <a16:creationId xmlns:a16="http://schemas.microsoft.com/office/drawing/2014/main" id="{3A13BB59-8417-4E83-97B3-10759B8C8A7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3099" y="2114550"/>
            <a:ext cx="914400" cy="914400"/>
          </a:xfrm>
          <a:prstGeom prst="rect">
            <a:avLst/>
          </a:prstGeom>
        </p:spPr>
      </p:pic>
    </p:spTree>
    <p:extLst>
      <p:ext uri="{BB962C8B-B14F-4D97-AF65-F5344CB8AC3E}">
        <p14:creationId xmlns:p14="http://schemas.microsoft.com/office/powerpoint/2010/main" val="2733563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91566"/>
            <a:ext cx="6481415" cy="857250"/>
          </a:xfrm>
        </p:spPr>
        <p:txBody>
          <a:bodyPr/>
          <a:lstStyle/>
          <a:p>
            <a:r>
              <a:rPr lang="en-GB" dirty="0"/>
              <a:t>Good practice: what to check</a:t>
            </a:r>
          </a:p>
        </p:txBody>
      </p:sp>
      <p:sp>
        <p:nvSpPr>
          <p:cNvPr id="3" name="Content Placeholder 2"/>
          <p:cNvSpPr>
            <a:spLocks noGrp="1"/>
          </p:cNvSpPr>
          <p:nvPr>
            <p:ph idx="1"/>
          </p:nvPr>
        </p:nvSpPr>
        <p:spPr/>
        <p:txBody>
          <a:bodyPr/>
          <a:lstStyle/>
          <a:p>
            <a:pPr marL="0" indent="0">
              <a:buNone/>
            </a:pPr>
            <a:r>
              <a:rPr lang="en-GB" b="1" dirty="0"/>
              <a:t>Finally…</a:t>
            </a:r>
          </a:p>
          <a:p>
            <a:pPr marL="0" indent="0">
              <a:buNone/>
            </a:pPr>
            <a:endParaRPr lang="en-GB" dirty="0"/>
          </a:p>
          <a:p>
            <a:pPr marL="0" indent="0">
              <a:buNone/>
            </a:pPr>
            <a:r>
              <a:rPr lang="en-GB" dirty="0"/>
              <a:t>            Check the information that you have published!</a:t>
            </a:r>
          </a:p>
          <a:p>
            <a:endParaRPr lang="en-GB" dirty="0"/>
          </a:p>
        </p:txBody>
      </p:sp>
    </p:spTree>
    <p:extLst>
      <p:ext uri="{BB962C8B-B14F-4D97-AF65-F5344CB8AC3E}">
        <p14:creationId xmlns:p14="http://schemas.microsoft.com/office/powerpoint/2010/main" val="1484641846"/>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6324241-572E-415B-9AB7-2E460DB26ADD}" vid="{5CADC050-99BA-4224-B269-06E1C096CA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B5FD6189B35E45A52473BCEB7E328A" ma:contentTypeVersion="13" ma:contentTypeDescription="Create a new document." ma:contentTypeScope="" ma:versionID="515fd4f6c10a3d36d71b9342e1239935">
  <xsd:schema xmlns:xsd="http://www.w3.org/2001/XMLSchema" xmlns:xs="http://www.w3.org/2001/XMLSchema" xmlns:p="http://schemas.microsoft.com/office/2006/metadata/properties" xmlns:ns3="034f807c-094b-4332-935f-00b24bf8c526" xmlns:ns4="c93b9354-0d01-4804-bd3d-18adf0c4c298" targetNamespace="http://schemas.microsoft.com/office/2006/metadata/properties" ma:root="true" ma:fieldsID="0855e5da19a39bc23a862c40673728c7" ns3:_="" ns4:_="">
    <xsd:import namespace="034f807c-094b-4332-935f-00b24bf8c526"/>
    <xsd:import namespace="c93b9354-0d01-4804-bd3d-18adf0c4c2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Location" minOccurs="0"/>
                <xsd:element ref="ns4:SharedWithUsers" minOccurs="0"/>
                <xsd:element ref="ns4:SharedWithDetails" minOccurs="0"/>
                <xsd:element ref="ns4:SharingHintHash"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4f807c-094b-4332-935f-00b24bf8c526"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93b9354-0d01-4804-bd3d-18adf0c4c298"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2520DE1-0745-4BD9-BD28-DD80CCEE0B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4f807c-094b-4332-935f-00b24bf8c526"/>
    <ds:schemaRef ds:uri="c93b9354-0d01-4804-bd3d-18adf0c4c2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FB9FA45-1E92-47B3-A342-A4DB6F030BFD}">
  <ds:schemaRefs>
    <ds:schemaRef ds:uri="http://schemas.microsoft.com/sharepoint/v3/contenttype/forms"/>
  </ds:schemaRefs>
</ds:datastoreItem>
</file>

<file path=customXml/itemProps3.xml><?xml version="1.0" encoding="utf-8"?>
<ds:datastoreItem xmlns:ds="http://schemas.openxmlformats.org/officeDocument/2006/customXml" ds:itemID="{1E2F4B3F-3BD6-4E3D-94F5-2A01340A8142}">
  <ds:schemaRefs>
    <ds:schemaRef ds:uri="http://schemas.openxmlformats.org/package/2006/metadata/core-properties"/>
    <ds:schemaRef ds:uri="http://purl.org/dc/dcmitype/"/>
    <ds:schemaRef ds:uri="http://schemas.microsoft.com/office/infopath/2007/PartnerControls"/>
    <ds:schemaRef ds:uri="c93b9354-0d01-4804-bd3d-18adf0c4c298"/>
    <ds:schemaRef ds:uri="http://purl.org/dc/elements/1.1/"/>
    <ds:schemaRef ds:uri="http://schemas.microsoft.com/office/2006/metadata/properties"/>
    <ds:schemaRef ds:uri="http://schemas.microsoft.com/office/2006/documentManagement/types"/>
    <ds:schemaRef ds:uri="034f807c-094b-4332-935f-00b24bf8c526"/>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SRA Template</Template>
  <TotalTime>542</TotalTime>
  <Words>2830</Words>
  <Application>Microsoft Office PowerPoint</Application>
  <PresentationFormat>On-screen Show (16:9)</PresentationFormat>
  <Paragraphs>254</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open-sans</vt:lpstr>
      <vt:lpstr>Default Design</vt:lpstr>
      <vt:lpstr>What we have done</vt:lpstr>
      <vt:lpstr>What are we seeing?</vt:lpstr>
      <vt:lpstr>What else do consumers want?</vt:lpstr>
      <vt:lpstr>What are law firms saying?</vt:lpstr>
      <vt:lpstr>What are law firms saying?</vt:lpstr>
      <vt:lpstr>Getting it right…</vt:lpstr>
      <vt:lpstr>Good practice: what to check</vt:lpstr>
      <vt:lpstr>Good practice: what to check</vt:lpstr>
      <vt:lpstr>Good practice: what to check</vt:lpstr>
      <vt:lpstr>Engaging with firms</vt:lpstr>
      <vt:lpstr>Support available </vt:lpstr>
      <vt:lpstr>Areas of future focus</vt:lpstr>
      <vt:lpstr>What next?</vt:lpstr>
    </vt:vector>
  </TitlesOfParts>
  <Company>LAW SOCIETY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Better Information for Consumers</dc:title>
  <dc:creator>Natalie Darby</dc:creator>
  <cp:lastModifiedBy>Matthew Maidment</cp:lastModifiedBy>
  <cp:revision>26</cp:revision>
  <dcterms:created xsi:type="dcterms:W3CDTF">2020-11-12T15:43:18Z</dcterms:created>
  <dcterms:modified xsi:type="dcterms:W3CDTF">2020-11-27T12:18:07Z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0x01010068B5FD6189B35E45A52473BCEB7E328A</vt:lpwstr>
  </property>
</Properties>
</file>